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Lst>
  <p:notesMasterIdLst>
    <p:notesMasterId r:id="rId125"/>
  </p:notesMasterIdLst>
  <p:sldIdLst>
    <p:sldId id="362" r:id="rId3"/>
    <p:sldId id="379" r:id="rId4"/>
    <p:sldId id="380" r:id="rId5"/>
    <p:sldId id="424" r:id="rId6"/>
    <p:sldId id="461" r:id="rId7"/>
    <p:sldId id="462" r:id="rId8"/>
    <p:sldId id="428" r:id="rId9"/>
    <p:sldId id="426" r:id="rId10"/>
    <p:sldId id="427" r:id="rId11"/>
    <p:sldId id="429" r:id="rId12"/>
    <p:sldId id="431" r:id="rId13"/>
    <p:sldId id="430" r:id="rId14"/>
    <p:sldId id="465" r:id="rId15"/>
    <p:sldId id="463" r:id="rId16"/>
    <p:sldId id="470" r:id="rId17"/>
    <p:sldId id="471" r:id="rId18"/>
    <p:sldId id="472" r:id="rId19"/>
    <p:sldId id="473" r:id="rId20"/>
    <p:sldId id="474" r:id="rId21"/>
    <p:sldId id="475" r:id="rId22"/>
    <p:sldId id="369" r:id="rId23"/>
    <p:sldId id="367" r:id="rId24"/>
    <p:sldId id="368" r:id="rId25"/>
    <p:sldId id="356" r:id="rId26"/>
    <p:sldId id="357" r:id="rId27"/>
    <p:sldId id="261" r:id="rId28"/>
    <p:sldId id="292" r:id="rId29"/>
    <p:sldId id="293" r:id="rId30"/>
    <p:sldId id="262" r:id="rId31"/>
    <p:sldId id="294" r:id="rId32"/>
    <p:sldId id="263" r:id="rId33"/>
    <p:sldId id="295" r:id="rId34"/>
    <p:sldId id="264" r:id="rId35"/>
    <p:sldId id="265" r:id="rId36"/>
    <p:sldId id="297" r:id="rId37"/>
    <p:sldId id="298" r:id="rId38"/>
    <p:sldId id="266" r:id="rId39"/>
    <p:sldId id="300" r:id="rId40"/>
    <p:sldId id="301" r:id="rId41"/>
    <p:sldId id="267" r:id="rId42"/>
    <p:sldId id="268" r:id="rId43"/>
    <p:sldId id="269" r:id="rId44"/>
    <p:sldId id="302" r:id="rId45"/>
    <p:sldId id="303" r:id="rId46"/>
    <p:sldId id="304" r:id="rId47"/>
    <p:sldId id="305" r:id="rId48"/>
    <p:sldId id="270" r:id="rId49"/>
    <p:sldId id="306" r:id="rId50"/>
    <p:sldId id="307" r:id="rId51"/>
    <p:sldId id="308" r:id="rId52"/>
    <p:sldId id="271" r:id="rId53"/>
    <p:sldId id="272" r:id="rId54"/>
    <p:sldId id="309" r:id="rId55"/>
    <p:sldId id="310" r:id="rId56"/>
    <p:sldId id="273" r:id="rId57"/>
    <p:sldId id="478" r:id="rId58"/>
    <p:sldId id="311" r:id="rId59"/>
    <p:sldId id="312" r:id="rId60"/>
    <p:sldId id="274" r:id="rId61"/>
    <p:sldId id="275" r:id="rId62"/>
    <p:sldId id="313" r:id="rId63"/>
    <p:sldId id="314" r:id="rId64"/>
    <p:sldId id="315" r:id="rId65"/>
    <p:sldId id="316" r:id="rId66"/>
    <p:sldId id="276" r:id="rId67"/>
    <p:sldId id="277" r:id="rId68"/>
    <p:sldId id="317" r:id="rId69"/>
    <p:sldId id="318" r:id="rId70"/>
    <p:sldId id="320" r:id="rId71"/>
    <p:sldId id="479" r:id="rId72"/>
    <p:sldId id="321" r:id="rId73"/>
    <p:sldId id="319" r:id="rId74"/>
    <p:sldId id="322" r:id="rId75"/>
    <p:sldId id="476" r:id="rId76"/>
    <p:sldId id="278" r:id="rId77"/>
    <p:sldId id="279" r:id="rId78"/>
    <p:sldId id="323" r:id="rId79"/>
    <p:sldId id="280" r:id="rId80"/>
    <p:sldId id="281" r:id="rId81"/>
    <p:sldId id="282" r:id="rId82"/>
    <p:sldId id="324" r:id="rId83"/>
    <p:sldId id="283" r:id="rId84"/>
    <p:sldId id="370" r:id="rId85"/>
    <p:sldId id="284" r:id="rId86"/>
    <p:sldId id="325" r:id="rId87"/>
    <p:sldId id="326" r:id="rId88"/>
    <p:sldId id="327" r:id="rId89"/>
    <p:sldId id="328" r:id="rId90"/>
    <p:sldId id="329" r:id="rId91"/>
    <p:sldId id="330" r:id="rId92"/>
    <p:sldId id="371" r:id="rId93"/>
    <p:sldId id="331" r:id="rId94"/>
    <p:sldId id="373" r:id="rId95"/>
    <p:sldId id="374" r:id="rId96"/>
    <p:sldId id="376" r:id="rId97"/>
    <p:sldId id="377" r:id="rId98"/>
    <p:sldId id="285" r:id="rId99"/>
    <p:sldId id="333" r:id="rId100"/>
    <p:sldId id="286" r:id="rId101"/>
    <p:sldId id="334" r:id="rId102"/>
    <p:sldId id="335" r:id="rId103"/>
    <p:sldId id="336" r:id="rId104"/>
    <p:sldId id="337" r:id="rId105"/>
    <p:sldId id="338" r:id="rId106"/>
    <p:sldId id="287" r:id="rId107"/>
    <p:sldId id="288" r:id="rId108"/>
    <p:sldId id="339" r:id="rId109"/>
    <p:sldId id="340" r:id="rId110"/>
    <p:sldId id="341" r:id="rId111"/>
    <p:sldId id="342" r:id="rId112"/>
    <p:sldId id="289" r:id="rId113"/>
    <p:sldId id="343" r:id="rId114"/>
    <p:sldId id="344" r:id="rId115"/>
    <p:sldId id="345" r:id="rId116"/>
    <p:sldId id="346" r:id="rId117"/>
    <p:sldId id="347" r:id="rId118"/>
    <p:sldId id="348" r:id="rId119"/>
    <p:sldId id="350" r:id="rId120"/>
    <p:sldId id="351" r:id="rId121"/>
    <p:sldId id="290" r:id="rId122"/>
    <p:sldId id="365" r:id="rId123"/>
    <p:sldId id="480" r:id="rId12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55" autoAdjust="0"/>
    <p:restoredTop sz="94660"/>
  </p:normalViewPr>
  <p:slideViewPr>
    <p:cSldViewPr snapToGrid="0">
      <p:cViewPr varScale="1">
        <p:scale>
          <a:sx n="73" d="100"/>
          <a:sy n="73" d="100"/>
        </p:scale>
        <p:origin x="563" y="39"/>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A0077A-1B5D-4BCC-91E7-76CCDA006045}" type="datetimeFigureOut">
              <a:rPr lang="pl-PL" smtClean="0"/>
              <a:t>03.02.2022</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7CA02B-9501-4568-82C3-5A0280CF0E03}" type="slidenum">
              <a:rPr lang="pl-PL" smtClean="0"/>
              <a:t>‹#›</a:t>
            </a:fld>
            <a:endParaRPr lang="pl-PL"/>
          </a:p>
        </p:txBody>
      </p:sp>
    </p:spTree>
    <p:extLst>
      <p:ext uri="{BB962C8B-B14F-4D97-AF65-F5344CB8AC3E}">
        <p14:creationId xmlns:p14="http://schemas.microsoft.com/office/powerpoint/2010/main" val="1223844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77</a:t>
            </a:fld>
            <a:endParaRPr lang="pl-PL"/>
          </a:p>
        </p:txBody>
      </p:sp>
    </p:spTree>
    <p:extLst>
      <p:ext uri="{BB962C8B-B14F-4D97-AF65-F5344CB8AC3E}">
        <p14:creationId xmlns:p14="http://schemas.microsoft.com/office/powerpoint/2010/main" val="1426624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80</a:t>
            </a:fld>
            <a:endParaRPr lang="pl-PL"/>
          </a:p>
        </p:txBody>
      </p:sp>
    </p:spTree>
    <p:extLst>
      <p:ext uri="{BB962C8B-B14F-4D97-AF65-F5344CB8AC3E}">
        <p14:creationId xmlns:p14="http://schemas.microsoft.com/office/powerpoint/2010/main" val="2009089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81</a:t>
            </a:fld>
            <a:endParaRPr lang="pl-PL"/>
          </a:p>
        </p:txBody>
      </p:sp>
    </p:spTree>
    <p:extLst>
      <p:ext uri="{BB962C8B-B14F-4D97-AF65-F5344CB8AC3E}">
        <p14:creationId xmlns:p14="http://schemas.microsoft.com/office/powerpoint/2010/main" val="1491776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82</a:t>
            </a:fld>
            <a:endParaRPr lang="pl-PL"/>
          </a:p>
        </p:txBody>
      </p:sp>
    </p:spTree>
    <p:extLst>
      <p:ext uri="{BB962C8B-B14F-4D97-AF65-F5344CB8AC3E}">
        <p14:creationId xmlns:p14="http://schemas.microsoft.com/office/powerpoint/2010/main" val="702446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84</a:t>
            </a:fld>
            <a:endParaRPr lang="pl-PL"/>
          </a:p>
        </p:txBody>
      </p:sp>
    </p:spTree>
    <p:extLst>
      <p:ext uri="{BB962C8B-B14F-4D97-AF65-F5344CB8AC3E}">
        <p14:creationId xmlns:p14="http://schemas.microsoft.com/office/powerpoint/2010/main" val="4283943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85</a:t>
            </a:fld>
            <a:endParaRPr lang="pl-PL"/>
          </a:p>
        </p:txBody>
      </p:sp>
    </p:spTree>
    <p:extLst>
      <p:ext uri="{BB962C8B-B14F-4D97-AF65-F5344CB8AC3E}">
        <p14:creationId xmlns:p14="http://schemas.microsoft.com/office/powerpoint/2010/main" val="2049668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86</a:t>
            </a:fld>
            <a:endParaRPr lang="pl-PL"/>
          </a:p>
        </p:txBody>
      </p:sp>
    </p:spTree>
    <p:extLst>
      <p:ext uri="{BB962C8B-B14F-4D97-AF65-F5344CB8AC3E}">
        <p14:creationId xmlns:p14="http://schemas.microsoft.com/office/powerpoint/2010/main" val="935924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87</a:t>
            </a:fld>
            <a:endParaRPr lang="pl-PL"/>
          </a:p>
        </p:txBody>
      </p:sp>
    </p:spTree>
    <p:extLst>
      <p:ext uri="{BB962C8B-B14F-4D97-AF65-F5344CB8AC3E}">
        <p14:creationId xmlns:p14="http://schemas.microsoft.com/office/powerpoint/2010/main" val="384792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88</a:t>
            </a:fld>
            <a:endParaRPr lang="pl-PL"/>
          </a:p>
        </p:txBody>
      </p:sp>
    </p:spTree>
    <p:extLst>
      <p:ext uri="{BB962C8B-B14F-4D97-AF65-F5344CB8AC3E}">
        <p14:creationId xmlns:p14="http://schemas.microsoft.com/office/powerpoint/2010/main" val="360714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89</a:t>
            </a:fld>
            <a:endParaRPr lang="pl-PL"/>
          </a:p>
        </p:txBody>
      </p:sp>
    </p:spTree>
    <p:extLst>
      <p:ext uri="{BB962C8B-B14F-4D97-AF65-F5344CB8AC3E}">
        <p14:creationId xmlns:p14="http://schemas.microsoft.com/office/powerpoint/2010/main" val="317168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90</a:t>
            </a:fld>
            <a:endParaRPr lang="pl-PL"/>
          </a:p>
        </p:txBody>
      </p:sp>
    </p:spTree>
    <p:extLst>
      <p:ext uri="{BB962C8B-B14F-4D97-AF65-F5344CB8AC3E}">
        <p14:creationId xmlns:p14="http://schemas.microsoft.com/office/powerpoint/2010/main" val="684789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92</a:t>
            </a:fld>
            <a:endParaRPr lang="pl-PL"/>
          </a:p>
        </p:txBody>
      </p:sp>
    </p:spTree>
    <p:extLst>
      <p:ext uri="{BB962C8B-B14F-4D97-AF65-F5344CB8AC3E}">
        <p14:creationId xmlns:p14="http://schemas.microsoft.com/office/powerpoint/2010/main" val="403724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97</a:t>
            </a:fld>
            <a:endParaRPr lang="pl-PL"/>
          </a:p>
        </p:txBody>
      </p:sp>
    </p:spTree>
    <p:extLst>
      <p:ext uri="{BB962C8B-B14F-4D97-AF65-F5344CB8AC3E}">
        <p14:creationId xmlns:p14="http://schemas.microsoft.com/office/powerpoint/2010/main" val="3757632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98</a:t>
            </a:fld>
            <a:endParaRPr lang="pl-PL"/>
          </a:p>
        </p:txBody>
      </p:sp>
    </p:spTree>
    <p:extLst>
      <p:ext uri="{BB962C8B-B14F-4D97-AF65-F5344CB8AC3E}">
        <p14:creationId xmlns:p14="http://schemas.microsoft.com/office/powerpoint/2010/main" val="1996110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99</a:t>
            </a:fld>
            <a:endParaRPr lang="pl-PL"/>
          </a:p>
        </p:txBody>
      </p:sp>
    </p:spTree>
    <p:extLst>
      <p:ext uri="{BB962C8B-B14F-4D97-AF65-F5344CB8AC3E}">
        <p14:creationId xmlns:p14="http://schemas.microsoft.com/office/powerpoint/2010/main" val="1848481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100</a:t>
            </a:fld>
            <a:endParaRPr lang="pl-PL"/>
          </a:p>
        </p:txBody>
      </p:sp>
    </p:spTree>
    <p:extLst>
      <p:ext uri="{BB962C8B-B14F-4D97-AF65-F5344CB8AC3E}">
        <p14:creationId xmlns:p14="http://schemas.microsoft.com/office/powerpoint/2010/main" val="1312577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101</a:t>
            </a:fld>
            <a:endParaRPr lang="pl-PL"/>
          </a:p>
        </p:txBody>
      </p:sp>
    </p:spTree>
    <p:extLst>
      <p:ext uri="{BB962C8B-B14F-4D97-AF65-F5344CB8AC3E}">
        <p14:creationId xmlns:p14="http://schemas.microsoft.com/office/powerpoint/2010/main" val="15048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102</a:t>
            </a:fld>
            <a:endParaRPr lang="pl-PL"/>
          </a:p>
        </p:txBody>
      </p:sp>
    </p:spTree>
    <p:extLst>
      <p:ext uri="{BB962C8B-B14F-4D97-AF65-F5344CB8AC3E}">
        <p14:creationId xmlns:p14="http://schemas.microsoft.com/office/powerpoint/2010/main" val="787407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103</a:t>
            </a:fld>
            <a:endParaRPr lang="pl-PL"/>
          </a:p>
        </p:txBody>
      </p:sp>
    </p:spTree>
    <p:extLst>
      <p:ext uri="{BB962C8B-B14F-4D97-AF65-F5344CB8AC3E}">
        <p14:creationId xmlns:p14="http://schemas.microsoft.com/office/powerpoint/2010/main" val="356518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104</a:t>
            </a:fld>
            <a:endParaRPr lang="pl-PL"/>
          </a:p>
        </p:txBody>
      </p:sp>
    </p:spTree>
    <p:extLst>
      <p:ext uri="{BB962C8B-B14F-4D97-AF65-F5344CB8AC3E}">
        <p14:creationId xmlns:p14="http://schemas.microsoft.com/office/powerpoint/2010/main" val="3230705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105</a:t>
            </a:fld>
            <a:endParaRPr lang="pl-PL"/>
          </a:p>
        </p:txBody>
      </p:sp>
    </p:spTree>
    <p:extLst>
      <p:ext uri="{BB962C8B-B14F-4D97-AF65-F5344CB8AC3E}">
        <p14:creationId xmlns:p14="http://schemas.microsoft.com/office/powerpoint/2010/main" val="590724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106</a:t>
            </a:fld>
            <a:endParaRPr lang="pl-PL"/>
          </a:p>
        </p:txBody>
      </p:sp>
    </p:spTree>
    <p:extLst>
      <p:ext uri="{BB962C8B-B14F-4D97-AF65-F5344CB8AC3E}">
        <p14:creationId xmlns:p14="http://schemas.microsoft.com/office/powerpoint/2010/main" val="1864420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107</a:t>
            </a:fld>
            <a:endParaRPr lang="pl-PL"/>
          </a:p>
        </p:txBody>
      </p:sp>
    </p:spTree>
    <p:extLst>
      <p:ext uri="{BB962C8B-B14F-4D97-AF65-F5344CB8AC3E}">
        <p14:creationId xmlns:p14="http://schemas.microsoft.com/office/powerpoint/2010/main" val="2027080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108</a:t>
            </a:fld>
            <a:endParaRPr lang="pl-PL"/>
          </a:p>
        </p:txBody>
      </p:sp>
    </p:spTree>
    <p:extLst>
      <p:ext uri="{BB962C8B-B14F-4D97-AF65-F5344CB8AC3E}">
        <p14:creationId xmlns:p14="http://schemas.microsoft.com/office/powerpoint/2010/main" val="8791623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109</a:t>
            </a:fld>
            <a:endParaRPr lang="pl-PL"/>
          </a:p>
        </p:txBody>
      </p:sp>
    </p:spTree>
    <p:extLst>
      <p:ext uri="{BB962C8B-B14F-4D97-AF65-F5344CB8AC3E}">
        <p14:creationId xmlns:p14="http://schemas.microsoft.com/office/powerpoint/2010/main" val="799566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110</a:t>
            </a:fld>
            <a:endParaRPr lang="pl-PL"/>
          </a:p>
        </p:txBody>
      </p:sp>
    </p:spTree>
    <p:extLst>
      <p:ext uri="{BB962C8B-B14F-4D97-AF65-F5344CB8AC3E}">
        <p14:creationId xmlns:p14="http://schemas.microsoft.com/office/powerpoint/2010/main" val="26940004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111</a:t>
            </a:fld>
            <a:endParaRPr lang="pl-PL"/>
          </a:p>
        </p:txBody>
      </p:sp>
    </p:spTree>
    <p:extLst>
      <p:ext uri="{BB962C8B-B14F-4D97-AF65-F5344CB8AC3E}">
        <p14:creationId xmlns:p14="http://schemas.microsoft.com/office/powerpoint/2010/main" val="2683661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112</a:t>
            </a:fld>
            <a:endParaRPr lang="pl-PL"/>
          </a:p>
        </p:txBody>
      </p:sp>
    </p:spTree>
    <p:extLst>
      <p:ext uri="{BB962C8B-B14F-4D97-AF65-F5344CB8AC3E}">
        <p14:creationId xmlns:p14="http://schemas.microsoft.com/office/powerpoint/2010/main" val="2592835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113</a:t>
            </a:fld>
            <a:endParaRPr lang="pl-PL"/>
          </a:p>
        </p:txBody>
      </p:sp>
    </p:spTree>
    <p:extLst>
      <p:ext uri="{BB962C8B-B14F-4D97-AF65-F5344CB8AC3E}">
        <p14:creationId xmlns:p14="http://schemas.microsoft.com/office/powerpoint/2010/main" val="911448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114</a:t>
            </a:fld>
            <a:endParaRPr lang="pl-PL"/>
          </a:p>
        </p:txBody>
      </p:sp>
    </p:spTree>
    <p:extLst>
      <p:ext uri="{BB962C8B-B14F-4D97-AF65-F5344CB8AC3E}">
        <p14:creationId xmlns:p14="http://schemas.microsoft.com/office/powerpoint/2010/main" val="14312845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115</a:t>
            </a:fld>
            <a:endParaRPr lang="pl-PL"/>
          </a:p>
        </p:txBody>
      </p:sp>
    </p:spTree>
    <p:extLst>
      <p:ext uri="{BB962C8B-B14F-4D97-AF65-F5344CB8AC3E}">
        <p14:creationId xmlns:p14="http://schemas.microsoft.com/office/powerpoint/2010/main" val="42819736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116</a:t>
            </a:fld>
            <a:endParaRPr lang="pl-PL"/>
          </a:p>
        </p:txBody>
      </p:sp>
    </p:spTree>
    <p:extLst>
      <p:ext uri="{BB962C8B-B14F-4D97-AF65-F5344CB8AC3E}">
        <p14:creationId xmlns:p14="http://schemas.microsoft.com/office/powerpoint/2010/main" val="2583843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117</a:t>
            </a:fld>
            <a:endParaRPr lang="pl-PL"/>
          </a:p>
        </p:txBody>
      </p:sp>
    </p:spTree>
    <p:extLst>
      <p:ext uri="{BB962C8B-B14F-4D97-AF65-F5344CB8AC3E}">
        <p14:creationId xmlns:p14="http://schemas.microsoft.com/office/powerpoint/2010/main" val="579537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118</a:t>
            </a:fld>
            <a:endParaRPr lang="pl-PL"/>
          </a:p>
        </p:txBody>
      </p:sp>
    </p:spTree>
    <p:extLst>
      <p:ext uri="{BB962C8B-B14F-4D97-AF65-F5344CB8AC3E}">
        <p14:creationId xmlns:p14="http://schemas.microsoft.com/office/powerpoint/2010/main" val="3699827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119</a:t>
            </a:fld>
            <a:endParaRPr lang="pl-PL"/>
          </a:p>
        </p:txBody>
      </p:sp>
    </p:spTree>
    <p:extLst>
      <p:ext uri="{BB962C8B-B14F-4D97-AF65-F5344CB8AC3E}">
        <p14:creationId xmlns:p14="http://schemas.microsoft.com/office/powerpoint/2010/main" val="5056905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877CA02B-9501-4568-82C3-5A0280CF0E03}" type="slidenum">
              <a:rPr lang="pl-PL" smtClean="0"/>
              <a:t>120</a:t>
            </a:fld>
            <a:endParaRPr lang="pl-PL"/>
          </a:p>
        </p:txBody>
      </p:sp>
    </p:spTree>
    <p:extLst>
      <p:ext uri="{BB962C8B-B14F-4D97-AF65-F5344CB8AC3E}">
        <p14:creationId xmlns:p14="http://schemas.microsoft.com/office/powerpoint/2010/main" val="3767494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03.02.2022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296766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03.02.2022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2507916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E12274E-2757-4BB0-9CC2-7B0703590DA5}" type="datetimeFigureOut">
              <a:rPr lang="pl-PL" smtClean="0"/>
              <a:t>03.02.2022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268636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E12274E-2757-4BB0-9CC2-7B0703590DA5}" type="datetimeFigureOut">
              <a:rPr lang="pl-PL" smtClean="0"/>
              <a:t>03.02.2022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2468519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E12274E-2757-4BB0-9CC2-7B0703590DA5}" type="datetimeFigureOut">
              <a:rPr lang="pl-PL" smtClean="0"/>
              <a:t>03.02.2022</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865753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E12274E-2757-4BB0-9CC2-7B0703590DA5}" type="datetimeFigureOut">
              <a:rPr lang="pl-PL" smtClean="0"/>
              <a:t>03.02.2022</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625760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E12274E-2757-4BB0-9CC2-7B0703590DA5}" type="datetimeFigureOut">
              <a:rPr lang="pl-PL" smtClean="0"/>
              <a:t>03.02.2022</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13179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E12274E-2757-4BB0-9CC2-7B0703590DA5}" type="datetimeFigureOut">
              <a:rPr lang="pl-PL" smtClean="0"/>
              <a:t>03.02.2022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116642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E12274E-2757-4BB0-9CC2-7B0703590DA5}" type="datetimeFigureOut">
              <a:rPr lang="pl-PL" smtClean="0"/>
              <a:t>03.02.2022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602535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03.02.2022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4238179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E12274E-2757-4BB0-9CC2-7B0703590DA5}" type="datetimeFigureOut">
              <a:rPr lang="pl-PL" smtClean="0"/>
              <a:t>03.02.2022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10EAF57F-4467-4880-A35E-ED5F9459BBC6}" type="slidenum">
              <a:rPr lang="pl-PL" smtClean="0"/>
              <a:t>‹#›</a:t>
            </a:fld>
            <a:endParaRPr lang="pl-PL"/>
          </a:p>
        </p:txBody>
      </p:sp>
    </p:spTree>
    <p:extLst>
      <p:ext uri="{BB962C8B-B14F-4D97-AF65-F5344CB8AC3E}">
        <p14:creationId xmlns:p14="http://schemas.microsoft.com/office/powerpoint/2010/main" val="3633356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14400" y="2130426"/>
            <a:ext cx="103632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811252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480896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63084" y="4406901"/>
            <a:ext cx="103632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410488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822005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8" name="Symbol zastępczy stopki 7"/>
          <p:cNvSpPr>
            <a:spLocks noGrp="1"/>
          </p:cNvSpPr>
          <p:nvPr>
            <p:ph type="ftr" sz="quarter" idx="11"/>
          </p:nvPr>
        </p:nvSpPr>
        <p:spPr/>
        <p:txBody>
          <a:bodyPr/>
          <a:lstStyle/>
          <a:p>
            <a:endParaRPr lang="pl-PL">
              <a:solidFill>
                <a:prstClr val="black">
                  <a:tint val="75000"/>
                </a:prstClr>
              </a:solidFill>
            </a:endParaRPr>
          </a:p>
        </p:txBody>
      </p:sp>
      <p:sp>
        <p:nvSpPr>
          <p:cNvPr id="9" name="Symbol zastępczy numeru slajdu 8"/>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139652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4" name="Symbol zastępczy stopki 3"/>
          <p:cNvSpPr>
            <a:spLocks noGrp="1"/>
          </p:cNvSpPr>
          <p:nvPr>
            <p:ph type="ftr" sz="quarter" idx="11"/>
          </p:nvPr>
        </p:nvSpPr>
        <p:spPr/>
        <p:txBody>
          <a:bodyPr/>
          <a:lstStyle/>
          <a:p>
            <a:endParaRPr lang="pl-PL">
              <a:solidFill>
                <a:prstClr val="black">
                  <a:tint val="75000"/>
                </a:prstClr>
              </a:solidFill>
            </a:endParaRPr>
          </a:p>
        </p:txBody>
      </p:sp>
      <p:sp>
        <p:nvSpPr>
          <p:cNvPr id="5" name="Symbol zastępczy numeru slajdu 4"/>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695578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3" name="Symbol zastępczy stopki 2"/>
          <p:cNvSpPr>
            <a:spLocks noGrp="1"/>
          </p:cNvSpPr>
          <p:nvPr>
            <p:ph type="ftr" sz="quarter" idx="11"/>
          </p:nvPr>
        </p:nvSpPr>
        <p:spPr/>
        <p:txBody>
          <a:bodyPr/>
          <a:lstStyle/>
          <a:p>
            <a:endParaRPr lang="pl-PL">
              <a:solidFill>
                <a:prstClr val="black">
                  <a:tint val="75000"/>
                </a:prstClr>
              </a:solidFill>
            </a:endParaRPr>
          </a:p>
        </p:txBody>
      </p:sp>
      <p:sp>
        <p:nvSpPr>
          <p:cNvPr id="4" name="Symbol zastępczy numeru slajdu 3"/>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941782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1" y="273050"/>
            <a:ext cx="4011084"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342090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0"/>
            <a:ext cx="73152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5675712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186772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39"/>
            <a:ext cx="27432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609600" y="274639"/>
            <a:ext cx="80264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144314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2274E-2757-4BB0-9CC2-7B0703590DA5}" type="datetimeFigureOut">
              <a:rPr lang="pl-PL" smtClean="0"/>
              <a:t>03.02.2022</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EAF57F-4467-4880-A35E-ED5F9459BBC6}" type="slidenum">
              <a:rPr lang="pl-PL" smtClean="0"/>
              <a:t>‹#›</a:t>
            </a:fld>
            <a:endParaRPr lang="pl-PL"/>
          </a:p>
        </p:txBody>
      </p:sp>
    </p:spTree>
    <p:extLst>
      <p:ext uri="{BB962C8B-B14F-4D97-AF65-F5344CB8AC3E}">
        <p14:creationId xmlns:p14="http://schemas.microsoft.com/office/powerpoint/2010/main" val="1841256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17FA3B-C404-4317-B0BC-953931111309}" type="datetimeFigureOut">
              <a:rPr lang="pl-PL" smtClean="0">
                <a:solidFill>
                  <a:prstClr val="black">
                    <a:tint val="75000"/>
                  </a:prstClr>
                </a:solidFill>
              </a:rPr>
              <a:pPr/>
              <a:t>03.02.2022</a:t>
            </a:fld>
            <a:endParaRPr lang="pl-PL">
              <a:solidFill>
                <a:prstClr val="black">
                  <a:tint val="75000"/>
                </a:prstClr>
              </a:solidFill>
            </a:endParaRPr>
          </a:p>
        </p:txBody>
      </p:sp>
      <p:sp>
        <p:nvSpPr>
          <p:cNvPr id="5" name="Symbol zastępczy stopki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solidFill>
                <a:prstClr val="black">
                  <a:tint val="75000"/>
                </a:prstClr>
              </a:solidFill>
            </a:endParaRPr>
          </a:p>
        </p:txBody>
      </p:sp>
      <p:sp>
        <p:nvSpPr>
          <p:cNvPr id="6" name="Symbol zastępczy numeru slajd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31897F-8F23-433E-A660-EFF8D3EDA506}"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7468410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hyperlink" Target="https://www.gov.pl/web/arimr/poddzialanie-192-premie"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1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Podtytuł 2"/>
          <p:cNvSpPr txBox="1">
            <a:spLocks/>
          </p:cNvSpPr>
          <p:nvPr/>
        </p:nvSpPr>
        <p:spPr bwMode="auto">
          <a:xfrm>
            <a:off x="-211550" y="4373212"/>
            <a:ext cx="12856191" cy="7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ctr" eaLnBrk="1" hangingPunct="1">
              <a:buFont typeface="Arial" panose="020B0604020202020204" pitchFamily="34" charset="0"/>
              <a:buNone/>
            </a:pPr>
            <a:endParaRPr lang="pl-PL" altLang="pl-PL" sz="3600" b="1" dirty="0" smtClean="0"/>
          </a:p>
          <a:p>
            <a:pPr algn="ctr" eaLnBrk="1" hangingPunct="1">
              <a:buFont typeface="Arial" panose="020B0604020202020204" pitchFamily="34" charset="0"/>
              <a:buNone/>
            </a:pPr>
            <a:endParaRPr lang="pl-PL" altLang="pl-PL" sz="3600" b="1" dirty="0"/>
          </a:p>
          <a:p>
            <a:pPr algn="ctr" eaLnBrk="1" hangingPunct="1">
              <a:buFont typeface="Arial" panose="020B0604020202020204" pitchFamily="34" charset="0"/>
              <a:buNone/>
            </a:pPr>
            <a:endParaRPr lang="pl-PL" altLang="pl-PL" sz="3600" b="1" dirty="0" smtClean="0"/>
          </a:p>
          <a:p>
            <a:pPr algn="ctr" eaLnBrk="1" hangingPunct="1">
              <a:buFont typeface="Arial" panose="020B0604020202020204" pitchFamily="34" charset="0"/>
              <a:buNone/>
            </a:pPr>
            <a:r>
              <a:rPr lang="pl-PL" altLang="pl-PL" sz="3600" b="1" dirty="0" smtClean="0"/>
              <a:t>03.02.2022 </a:t>
            </a:r>
            <a:r>
              <a:rPr lang="pl-PL" altLang="pl-PL" sz="3600" b="1" dirty="0" smtClean="0"/>
              <a:t>r. </a:t>
            </a:r>
            <a:endParaRPr lang="pl-PL" altLang="pl-PL" sz="1800" b="1" dirty="0"/>
          </a:p>
        </p:txBody>
      </p:sp>
      <p:sp>
        <p:nvSpPr>
          <p:cNvPr id="32772" name="Prostokąt 12"/>
          <p:cNvSpPr>
            <a:spLocks noChangeArrowheads="1"/>
          </p:cNvSpPr>
          <p:nvPr/>
        </p:nvSpPr>
        <p:spPr bwMode="auto">
          <a:xfrm>
            <a:off x="1074839" y="3719270"/>
            <a:ext cx="10754436" cy="241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pl-PL" altLang="pl-PL" sz="2800" b="1" dirty="0" smtClean="0">
                <a:latin typeface="Tahoma" panose="020B0604030504040204" pitchFamily="34" charset="0"/>
                <a:cs typeface="Times New Roman" panose="02020603050405020304" pitchFamily="18" charset="0"/>
              </a:rPr>
              <a:t>Szkolenie </a:t>
            </a:r>
            <a:r>
              <a:rPr lang="pl-PL" altLang="pl-PL" sz="2800" b="1" dirty="0" smtClean="0">
                <a:latin typeface="Tahoma" panose="020B0604030504040204" pitchFamily="34" charset="0"/>
                <a:ea typeface="Tahoma" panose="020B0604030504040204" pitchFamily="34" charset="0"/>
                <a:cs typeface="Tahoma" panose="020B0604030504040204" pitchFamily="34" charset="0"/>
              </a:rPr>
              <a:t>dla wnioskodawców – Podejmowanie działalności gospodarczej w ramach PROW 2014-2020</a:t>
            </a:r>
          </a:p>
          <a:p>
            <a:pPr algn="ctr">
              <a:lnSpc>
                <a:spcPct val="90000"/>
              </a:lnSpc>
            </a:pPr>
            <a:endParaRPr lang="pl-PL" altLang="pl-PL" sz="2800" b="1" dirty="0" smtClean="0">
              <a:latin typeface="Tahoma" panose="020B0604030504040204" pitchFamily="34" charset="0"/>
              <a:ea typeface="Tahoma" panose="020B0604030504040204" pitchFamily="34" charset="0"/>
              <a:cs typeface="Tahoma" panose="020B0604030504040204" pitchFamily="34" charset="0"/>
            </a:endParaRPr>
          </a:p>
          <a:p>
            <a:pPr algn="ctr">
              <a:lnSpc>
                <a:spcPct val="90000"/>
              </a:lnSpc>
            </a:pPr>
            <a:r>
              <a:rPr lang="pl-PL" altLang="pl-PL" sz="2800" b="1" dirty="0" smtClean="0">
                <a:latin typeface="Tahoma" panose="020B0604030504040204" pitchFamily="34" charset="0"/>
                <a:ea typeface="Tahoma" panose="020B0604030504040204" pitchFamily="34" charset="0"/>
                <a:cs typeface="Tahoma" panose="020B0604030504040204" pitchFamily="34" charset="0"/>
              </a:rPr>
              <a:t>Biznesplan</a:t>
            </a:r>
            <a:endParaRPr lang="pl-PL" altLang="pl-PL" sz="2800" b="1" dirty="0" smtClean="0">
              <a:latin typeface="Tahoma" panose="020B0604030504040204" pitchFamily="34" charset="0"/>
              <a:ea typeface="Tahoma" panose="020B0604030504040204" pitchFamily="34" charset="0"/>
              <a:cs typeface="Tahoma" panose="020B0604030504040204" pitchFamily="34" charset="0"/>
            </a:endParaRPr>
          </a:p>
          <a:p>
            <a:pPr algn="ctr">
              <a:lnSpc>
                <a:spcPct val="90000"/>
              </a:lnSpc>
            </a:pPr>
            <a:endParaRPr lang="pl-PL" altLang="pl-PL" sz="2800" b="1" dirty="0" smtClean="0">
              <a:latin typeface="Tahoma" panose="020B0604030504040204" pitchFamily="34" charset="0"/>
              <a:cs typeface="Times New Roman" panose="02020603050405020304" pitchFamily="18" charset="0"/>
            </a:endParaRPr>
          </a:p>
          <a:p>
            <a:pPr algn="ctr">
              <a:lnSpc>
                <a:spcPct val="90000"/>
              </a:lnSpc>
            </a:pPr>
            <a:endParaRPr lang="pl-PL" altLang="pl-PL" sz="2800" b="1" dirty="0">
              <a:latin typeface="Tahoma" panose="020B0604030504040204" pitchFamily="34" charset="0"/>
              <a:cs typeface="Times New Roman" panose="02020603050405020304" pitchFamily="18" charset="0"/>
            </a:endParaRPr>
          </a:p>
        </p:txBody>
      </p:sp>
      <p:sp>
        <p:nvSpPr>
          <p:cNvPr id="7" name="Tytuł 1"/>
          <p:cNvSpPr txBox="1">
            <a:spLocks/>
          </p:cNvSpPr>
          <p:nvPr/>
        </p:nvSpPr>
        <p:spPr>
          <a:xfrm>
            <a:off x="254909" y="1913012"/>
            <a:ext cx="11721914" cy="1582016"/>
          </a:xfrm>
          <a:prstGeom prst="rect">
            <a:avLst/>
          </a:prstGeom>
        </p:spPr>
        <p:txBody>
          <a:bodyPr anchor="b"/>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fontAlgn="auto">
              <a:lnSpc>
                <a:spcPct val="115000"/>
              </a:lnSpc>
              <a:spcAft>
                <a:spcPts val="0"/>
              </a:spcAft>
              <a:defRPr/>
            </a:pPr>
            <a:r>
              <a:rPr lang="pl-PL" altLang="pl-PL" sz="2000" b="1" dirty="0" smtClean="0">
                <a:solidFill>
                  <a:schemeClr val="bg1">
                    <a:lumMod val="50000"/>
                  </a:schemeClr>
                </a:solidFill>
                <a:latin typeface="+mn-lt"/>
                <a:ea typeface="Calibri" pitchFamily="34" charset="0"/>
                <a:cs typeface="Roboto-Light"/>
              </a:rPr>
              <a:t>Europejski Fundusz Rolny na rzecz Rozwoju Obszarów Wiejskich:  Europa inwestująca w obszary wiejskie. </a:t>
            </a:r>
            <a:br>
              <a:rPr lang="pl-PL" altLang="pl-PL" sz="2000" b="1" dirty="0" smtClean="0">
                <a:solidFill>
                  <a:schemeClr val="bg1">
                    <a:lumMod val="50000"/>
                  </a:schemeClr>
                </a:solidFill>
                <a:latin typeface="+mn-lt"/>
                <a:ea typeface="Calibri" pitchFamily="34" charset="0"/>
                <a:cs typeface="Roboto-Light"/>
              </a:rPr>
            </a:br>
            <a:r>
              <a:rPr lang="pl-PL" altLang="pl-PL" sz="2000" b="1" dirty="0" smtClean="0">
                <a:solidFill>
                  <a:schemeClr val="bg1">
                    <a:lumMod val="50000"/>
                  </a:schemeClr>
                </a:solidFill>
                <a:latin typeface="+mn-lt"/>
                <a:ea typeface="Calibri" pitchFamily="34" charset="0"/>
                <a:cs typeface="Roboto-Light"/>
              </a:rPr>
              <a:t>Instytucja Zarządzająca PROW 2014-2020 – Minister Rolnictwa i Rozwoju Wsi.  Materiał opracowany przez LGD Partnerstwo Ducha Gór.  Materiał współfinansowany ze środków Unii Europejskiej  w ramach poddziałania 19.4 Wsparcie na rzecz kosztów bieżących i aktywizacji Programu Rozwoju Obszarów Wiejskich na lata 2014-2020.</a:t>
            </a:r>
            <a:endParaRPr lang="pl-PL" altLang="pl-PL" sz="2000" b="1" dirty="0">
              <a:solidFill>
                <a:schemeClr val="bg1">
                  <a:lumMod val="50000"/>
                </a:schemeClr>
              </a:solidFill>
              <a:latin typeface="+mn-lt"/>
              <a:ea typeface="Verdana" pitchFamily="34" charset="0"/>
              <a:cs typeface="Verdana" pitchFamily="34" charset="0"/>
            </a:endParaRPr>
          </a:p>
        </p:txBody>
      </p:sp>
      <p:sp>
        <p:nvSpPr>
          <p:cNvPr id="8" name="Rectangle 5"/>
          <p:cNvSpPr>
            <a:spLocks noChangeArrowheads="1"/>
          </p:cNvSpPr>
          <p:nvPr/>
        </p:nvSpPr>
        <p:spPr bwMode="auto">
          <a:xfrm>
            <a:off x="2667001" y="890589"/>
            <a:ext cx="138113"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9"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10" name="Rectangle 7"/>
          <p:cNvSpPr>
            <a:spLocks noChangeArrowheads="1"/>
          </p:cNvSpPr>
          <p:nvPr/>
        </p:nvSpPr>
        <p:spPr bwMode="auto">
          <a:xfrm>
            <a:off x="5975454" y="18844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11" name="Rectangle 5"/>
          <p:cNvSpPr>
            <a:spLocks noChangeArrowheads="1"/>
          </p:cNvSpPr>
          <p:nvPr/>
        </p:nvSpPr>
        <p:spPr bwMode="auto">
          <a:xfrm>
            <a:off x="3001963" y="1176338"/>
            <a:ext cx="139700"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12"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pic>
        <p:nvPicPr>
          <p:cNvPr id="13" name="Obraz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4175" y="587763"/>
            <a:ext cx="1721613" cy="115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Obraz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5510" y="673539"/>
            <a:ext cx="1587691" cy="106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Obraz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3436" y="599977"/>
            <a:ext cx="1104035" cy="115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p:cNvSpPr/>
          <p:nvPr/>
        </p:nvSpPr>
        <p:spPr>
          <a:xfrm>
            <a:off x="254909" y="6341526"/>
            <a:ext cx="2104550" cy="369332"/>
          </a:xfrm>
          <a:prstGeom prst="rect">
            <a:avLst/>
          </a:prstGeom>
        </p:spPr>
        <p:txBody>
          <a:bodyPr wrap="none">
            <a:spAutoFit/>
          </a:bodyPr>
          <a:lstStyle/>
          <a:p>
            <a:pPr algn="ctr"/>
            <a:r>
              <a:rPr lang="pl-PL" altLang="pl-PL" b="1" dirty="0"/>
              <a:t>oprac. Dorota Goetz</a:t>
            </a:r>
          </a:p>
        </p:txBody>
      </p:sp>
    </p:spTree>
    <p:extLst>
      <p:ext uri="{BB962C8B-B14F-4D97-AF65-F5344CB8AC3E}">
        <p14:creationId xmlns:p14="http://schemas.microsoft.com/office/powerpoint/2010/main" val="2967340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38625" y="2076453"/>
            <a:ext cx="11466428" cy="4401205"/>
          </a:xfrm>
          <a:prstGeom prst="rect">
            <a:avLst/>
          </a:prstGeom>
        </p:spPr>
        <p:txBody>
          <a:bodyPr wrap="square">
            <a:spAutoFit/>
          </a:bodyPr>
          <a:lstStyle/>
          <a:p>
            <a:r>
              <a:rPr lang="pl-PL" sz="2800" b="1" dirty="0">
                <a:hlinkClick r:id="rId2"/>
              </a:rPr>
              <a:t>https://</a:t>
            </a:r>
            <a:r>
              <a:rPr lang="pl-PL" sz="2800" b="1" dirty="0" smtClean="0">
                <a:hlinkClick r:id="rId2"/>
              </a:rPr>
              <a:t>www.gov.pl/web/arimr/poddzialanie-192-premie</a:t>
            </a:r>
            <a:endParaRPr lang="pl-PL" sz="2800" b="1" dirty="0" smtClean="0"/>
          </a:p>
          <a:p>
            <a:endParaRPr lang="pl-PL" sz="2800" b="1" dirty="0"/>
          </a:p>
          <a:p>
            <a:endParaRPr lang="pl-PL" sz="2800" b="1" dirty="0" smtClean="0"/>
          </a:p>
          <a:p>
            <a:r>
              <a:rPr lang="pl-PL" sz="2800" b="1" dirty="0" smtClean="0">
                <a:solidFill>
                  <a:srgbClr val="FF0000"/>
                </a:solidFill>
              </a:rPr>
              <a:t>PKT. II</a:t>
            </a:r>
            <a:r>
              <a:rPr lang="pl-PL" sz="2800" b="1" dirty="0">
                <a:solidFill>
                  <a:srgbClr val="FF0000"/>
                </a:solidFill>
              </a:rPr>
              <a:t>. Operacje w ramach poddziałania 19.2 w zakresie podejmowania działalności gospodarczej (Premie</a:t>
            </a:r>
            <a:r>
              <a:rPr lang="pl-PL" sz="2800" b="1" dirty="0" smtClean="0">
                <a:solidFill>
                  <a:srgbClr val="FF0000"/>
                </a:solidFill>
              </a:rPr>
              <a:t>)</a:t>
            </a:r>
          </a:p>
          <a:p>
            <a:endParaRPr lang="pl-PL" sz="2800" b="1" dirty="0">
              <a:solidFill>
                <a:srgbClr val="FF0000"/>
              </a:solidFill>
            </a:endParaRPr>
          </a:p>
          <a:p>
            <a:r>
              <a:rPr lang="pl-PL" sz="2800" b="1" dirty="0" smtClean="0"/>
              <a:t>WOPP – Wniosek o Przyznanie Pomocy – wersja 4z</a:t>
            </a:r>
          </a:p>
          <a:p>
            <a:r>
              <a:rPr lang="pl-PL" sz="2800" b="1" dirty="0" smtClean="0"/>
              <a:t>BP – </a:t>
            </a:r>
            <a:r>
              <a:rPr lang="pl-PL" sz="2800" b="1" dirty="0" err="1" smtClean="0"/>
              <a:t>Biznespaln</a:t>
            </a:r>
            <a:r>
              <a:rPr lang="pl-PL" sz="2800" b="1" dirty="0" smtClean="0"/>
              <a:t> – wersja 4z</a:t>
            </a:r>
          </a:p>
          <a:p>
            <a:r>
              <a:rPr lang="pl-PL" sz="2800" b="1" dirty="0" smtClean="0"/>
              <a:t>Umowa – wersja 5z</a:t>
            </a:r>
            <a:endParaRPr lang="pl-PL" sz="2800" dirty="0"/>
          </a:p>
          <a:p>
            <a:endParaRPr lang="pl-PL" sz="2800" b="1" dirty="0"/>
          </a:p>
        </p:txBody>
      </p:sp>
      <p:sp>
        <p:nvSpPr>
          <p:cNvPr id="3" name="pole tekstowe 2"/>
          <p:cNvSpPr txBox="1"/>
          <p:nvPr/>
        </p:nvSpPr>
        <p:spPr>
          <a:xfrm>
            <a:off x="438625" y="902772"/>
            <a:ext cx="10531024" cy="584775"/>
          </a:xfrm>
          <a:prstGeom prst="rect">
            <a:avLst/>
          </a:prstGeom>
          <a:noFill/>
        </p:spPr>
        <p:txBody>
          <a:bodyPr wrap="none" rtlCol="0">
            <a:spAutoFit/>
          </a:bodyPr>
          <a:lstStyle/>
          <a:p>
            <a:r>
              <a:rPr lang="pl-PL" sz="3200" b="1" dirty="0" smtClean="0"/>
              <a:t>AKTUALNE WZORY </a:t>
            </a:r>
            <a:r>
              <a:rPr lang="pl-PL" sz="3200" b="1" dirty="0" smtClean="0">
                <a:solidFill>
                  <a:srgbClr val="FF0000"/>
                </a:solidFill>
              </a:rPr>
              <a:t>TYLKO NA STRONIE WWW.ARIMR.GOV.PL</a:t>
            </a:r>
            <a:endParaRPr lang="pl-PL" sz="3200" b="1" dirty="0">
              <a:solidFill>
                <a:srgbClr val="FF0000"/>
              </a:solidFill>
            </a:endParaRPr>
          </a:p>
        </p:txBody>
      </p:sp>
    </p:spTree>
    <p:extLst>
      <p:ext uri="{BB962C8B-B14F-4D97-AF65-F5344CB8AC3E}">
        <p14:creationId xmlns:p14="http://schemas.microsoft.com/office/powerpoint/2010/main" val="23766512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954292" y="1641555"/>
            <a:ext cx="10810359" cy="3785652"/>
          </a:xfrm>
          <a:prstGeom prst="rect">
            <a:avLst/>
          </a:prstGeom>
          <a:noFill/>
        </p:spPr>
        <p:txBody>
          <a:bodyPr wrap="square" rtlCol="0">
            <a:spAutoFit/>
          </a:bodyPr>
          <a:lstStyle/>
          <a:p>
            <a:r>
              <a:rPr lang="pl-PL" sz="4800" b="1" dirty="0" smtClean="0"/>
              <a:t>WNIOSEK O PRZYZNANIE POMOCY</a:t>
            </a:r>
          </a:p>
          <a:p>
            <a:r>
              <a:rPr lang="pl-PL" sz="4800" b="1" dirty="0"/>
              <a:t>Operacje w ramach poddziałania 19.2 w zakresie podejmowania działalności gospodarczej (Premie)</a:t>
            </a:r>
          </a:p>
          <a:p>
            <a:endParaRPr lang="pl-PL" sz="4800" b="1" dirty="0"/>
          </a:p>
        </p:txBody>
      </p:sp>
    </p:spTree>
    <p:extLst>
      <p:ext uri="{BB962C8B-B14F-4D97-AF65-F5344CB8AC3E}">
        <p14:creationId xmlns:p14="http://schemas.microsoft.com/office/powerpoint/2010/main" val="1350447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err="1" smtClean="0"/>
              <a:t>WoPP</a:t>
            </a:r>
            <a:r>
              <a:rPr lang="pl-PL" b="1" dirty="0" smtClean="0"/>
              <a:t> na podejmowanie działalności gospodarczej</a:t>
            </a:r>
            <a:endParaRPr lang="pl-PL" b="1" dirty="0"/>
          </a:p>
        </p:txBody>
      </p:sp>
      <p:sp>
        <p:nvSpPr>
          <p:cNvPr id="5" name="Symbol zastępczy zawartości 4"/>
          <p:cNvSpPr>
            <a:spLocks noGrp="1"/>
          </p:cNvSpPr>
          <p:nvPr>
            <p:ph idx="1"/>
          </p:nvPr>
        </p:nvSpPr>
        <p:spPr>
          <a:xfrm>
            <a:off x="263165" y="2506662"/>
            <a:ext cx="10515600" cy="4351338"/>
          </a:xfrm>
        </p:spPr>
        <p:txBody>
          <a:bodyPr/>
          <a:lstStyle/>
          <a:p>
            <a:r>
              <a:rPr lang="pl-PL" dirty="0" smtClean="0"/>
              <a:t>Zakładka A – nie wypełniamy lub LGD zawiesza na swojej stronie wypełnioną częściowo treść</a:t>
            </a:r>
          </a:p>
          <a:p>
            <a:r>
              <a:rPr lang="pl-PL" dirty="0" smtClean="0"/>
              <a:t>Kolejne zakładki B – wypełniamy albo wszyscy albo tylko jeżeli dotyczy</a:t>
            </a:r>
          </a:p>
          <a:p>
            <a:r>
              <a:rPr lang="pl-PL" dirty="0" smtClean="0"/>
              <a:t>Załączniki </a:t>
            </a:r>
            <a:r>
              <a:rPr lang="pl-PL" dirty="0"/>
              <a:t>- B.IV. INFORMACJA O ZAŁĄCZNIKACH</a:t>
            </a:r>
            <a:endParaRPr lang="pl-PL" dirty="0" smtClean="0"/>
          </a:p>
          <a:p>
            <a:r>
              <a:rPr lang="pl-PL" dirty="0" err="1" smtClean="0"/>
              <a:t>WoPP</a:t>
            </a:r>
            <a:r>
              <a:rPr lang="pl-PL" dirty="0" smtClean="0"/>
              <a:t> – formularz</a:t>
            </a:r>
            <a:endParaRPr lang="pl-PL" dirty="0"/>
          </a:p>
        </p:txBody>
      </p:sp>
    </p:spTree>
    <p:extLst>
      <p:ext uri="{BB962C8B-B14F-4D97-AF65-F5344CB8AC3E}">
        <p14:creationId xmlns:p14="http://schemas.microsoft.com/office/powerpoint/2010/main" val="3422319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0" y="0"/>
            <a:ext cx="12191999" cy="6740307"/>
          </a:xfrm>
          <a:prstGeom prst="rect">
            <a:avLst/>
          </a:prstGeom>
        </p:spPr>
        <p:txBody>
          <a:bodyPr wrap="square">
            <a:spAutoFit/>
          </a:bodyPr>
          <a:lstStyle/>
          <a:p>
            <a:r>
              <a:rPr lang="pl-PL" sz="2400" b="1" dirty="0"/>
              <a:t>II. SPOSÓB WYPEŁNIANIA WNIOSKU </a:t>
            </a:r>
            <a:endParaRPr lang="pl-PL" sz="2400" b="1" dirty="0" smtClean="0"/>
          </a:p>
          <a:p>
            <a:pPr marL="342900" indent="-342900">
              <a:buAutoNum type="arabicPeriod"/>
            </a:pPr>
            <a:r>
              <a:rPr lang="pl-PL" sz="2400" dirty="0" smtClean="0"/>
              <a:t>Zaleca </a:t>
            </a:r>
            <a:r>
              <a:rPr lang="pl-PL" sz="2400" dirty="0"/>
              <a:t>się, aby wniosek został wypełniony elektronicznie i wydrukowany lub wypełniony odręcznie, w sposób czytelny (np. pismem drukowanym) i trwały. </a:t>
            </a:r>
          </a:p>
          <a:p>
            <a:pPr marL="342900" indent="-342900">
              <a:buAutoNum type="arabicPeriod"/>
            </a:pPr>
            <a:r>
              <a:rPr lang="pl-PL" sz="2400" dirty="0" smtClean="0"/>
              <a:t>W </a:t>
            </a:r>
            <a:r>
              <a:rPr lang="pl-PL" sz="2400" dirty="0"/>
              <a:t>sytuacji, gdy dane pole we wniosku nie dotyczy podmiotu ubiegającego się o przyznanie pomocy (zwanego dalej podmiotem) - </a:t>
            </a:r>
            <a:r>
              <a:rPr lang="pl-PL" sz="2400" b="1" dirty="0"/>
              <a:t>należy wstawić kreskę, a w przypadku danych liczbowych należy wstawić wartość „0,00”, chyba, że w instrukcji podano inaczej.</a:t>
            </a:r>
            <a:r>
              <a:rPr lang="pl-PL" sz="2400" dirty="0"/>
              <a:t> </a:t>
            </a:r>
            <a:endParaRPr lang="pl-PL" sz="2400" dirty="0" smtClean="0"/>
          </a:p>
          <a:p>
            <a:pPr marL="342900" indent="-342900">
              <a:buAutoNum type="arabicPeriod"/>
            </a:pPr>
            <a:r>
              <a:rPr lang="pl-PL" sz="2400" b="1" dirty="0" smtClean="0"/>
              <a:t>W </a:t>
            </a:r>
            <a:r>
              <a:rPr lang="pl-PL" sz="2400" b="1" dirty="0"/>
              <a:t>przypadku, gdy zakres niezbędnych informacji nie mieści się w przewidzianych do tego tabelach i rubrykach, dane te należy zamieścić na dodatkowych kartkach (np. kopie stron wniosku i załączników składanych na udostępnionych przez UM formularzach) </a:t>
            </a:r>
            <a:r>
              <a:rPr lang="pl-PL" sz="2400" dirty="0"/>
              <a:t>ze wskazaniem, której części dokumentu dotyczą oraz z adnotacją na wniosku, że dana rubryka lub tabela została dołączona. Dodatkowe strony należy podpisać oraz opatrzyć datą i dołączyć do wniosku przy pomocy zszywacza. </a:t>
            </a:r>
            <a:endParaRPr lang="pl-PL" sz="2400" dirty="0" smtClean="0"/>
          </a:p>
          <a:p>
            <a:pPr marL="342900" indent="-342900">
              <a:buAutoNum type="arabicPeriod"/>
            </a:pPr>
            <a:r>
              <a:rPr lang="pl-PL" sz="2400" dirty="0" smtClean="0"/>
              <a:t>Przed </a:t>
            </a:r>
            <a:r>
              <a:rPr lang="pl-PL" sz="2400" dirty="0"/>
              <a:t>złożeniem wniosku należy upewnić się, czy: </a:t>
            </a:r>
            <a:endParaRPr lang="pl-PL" sz="2400" dirty="0" smtClean="0"/>
          </a:p>
          <a:p>
            <a:r>
              <a:rPr lang="pl-PL" sz="2400" dirty="0" smtClean="0"/>
              <a:t>− </a:t>
            </a:r>
            <a:r>
              <a:rPr lang="pl-PL" sz="2400" dirty="0"/>
              <a:t>wniosek oraz załączniki sporządzane na formularzu udostępnionym przez UM, </a:t>
            </a:r>
            <a:r>
              <a:rPr lang="pl-PL" sz="2400" b="1" dirty="0"/>
              <a:t>zostały podpisane w wyznaczonych do tego miejscach </a:t>
            </a:r>
            <a:r>
              <a:rPr lang="pl-PL" sz="2400" dirty="0"/>
              <a:t>przez podmiot albo pełnomocnika podmiotu</a:t>
            </a:r>
            <a:r>
              <a:rPr lang="pl-PL" sz="2400" dirty="0" smtClean="0"/>
              <a:t>,</a:t>
            </a:r>
          </a:p>
          <a:p>
            <a:r>
              <a:rPr lang="pl-PL" sz="2400" dirty="0" smtClean="0"/>
              <a:t>− </a:t>
            </a:r>
            <a:r>
              <a:rPr lang="pl-PL" sz="2400" b="1" dirty="0"/>
              <a:t>wypełnione zostały wszystkie wymagane pola wniosku, </a:t>
            </a:r>
            <a:endParaRPr lang="pl-PL" sz="2400" b="1" dirty="0" smtClean="0"/>
          </a:p>
          <a:p>
            <a:r>
              <a:rPr lang="pl-PL" sz="2400" b="1" dirty="0" smtClean="0"/>
              <a:t>− </a:t>
            </a:r>
            <a:r>
              <a:rPr lang="pl-PL" sz="2400" b="1" dirty="0"/>
              <a:t>załączone zostały wszystkie wymagane dokumenty (zgodnie z sekcją B.IV. INFORMACJA O ZAŁĄCZNIKACH).</a:t>
            </a:r>
          </a:p>
        </p:txBody>
      </p:sp>
    </p:spTree>
    <p:extLst>
      <p:ext uri="{BB962C8B-B14F-4D97-AF65-F5344CB8AC3E}">
        <p14:creationId xmlns:p14="http://schemas.microsoft.com/office/powerpoint/2010/main" val="599573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94268" y="117565"/>
            <a:ext cx="12022318" cy="7109639"/>
          </a:xfrm>
          <a:prstGeom prst="rect">
            <a:avLst/>
          </a:prstGeom>
        </p:spPr>
        <p:txBody>
          <a:bodyPr wrap="square">
            <a:spAutoFit/>
          </a:bodyPr>
          <a:lstStyle/>
          <a:p>
            <a:r>
              <a:rPr lang="pl-PL" sz="2400" dirty="0"/>
              <a:t>III. ZŁOŻENIE WNIOSKU </a:t>
            </a:r>
            <a:endParaRPr lang="pl-PL" sz="2400" dirty="0" smtClean="0"/>
          </a:p>
          <a:p>
            <a:endParaRPr lang="pl-PL" sz="2400" dirty="0" smtClean="0"/>
          </a:p>
          <a:p>
            <a:r>
              <a:rPr lang="pl-PL" sz="2400" dirty="0" smtClean="0"/>
              <a:t>1.Wniosek </a:t>
            </a:r>
            <a:r>
              <a:rPr lang="pl-PL" sz="2400" dirty="0"/>
              <a:t>wraz z wymaganymi załącznikami podmiot składa się w sposób i w terminie wskazanym w ogłoszeniu o naborze do właściwej LGD : </a:t>
            </a:r>
            <a:endParaRPr lang="pl-PL" sz="2400" dirty="0" smtClean="0"/>
          </a:p>
          <a:p>
            <a:pPr marL="342900" indent="-342900">
              <a:buAutoNum type="alphaLcParenR"/>
            </a:pPr>
            <a:r>
              <a:rPr lang="pl-PL" sz="2400" b="1" dirty="0" smtClean="0"/>
              <a:t>osobiście </a:t>
            </a:r>
            <a:r>
              <a:rPr lang="pl-PL" sz="2400" b="1" dirty="0"/>
              <a:t>albo przez upoważnioną osobę bezpośrednio w siedzibie Lokalnej Grupy Dział</a:t>
            </a:r>
            <a:r>
              <a:rPr lang="pl-PL" sz="2400" dirty="0"/>
              <a:t>ania w podanym terminie naboru, </a:t>
            </a:r>
            <a:r>
              <a:rPr lang="pl-PL" sz="2400" dirty="0" smtClean="0"/>
              <a:t>albo</a:t>
            </a:r>
          </a:p>
          <a:p>
            <a:pPr marL="342900" indent="-342900">
              <a:buAutoNum type="alphaLcParenR"/>
            </a:pPr>
            <a:r>
              <a:rPr lang="pl-PL" sz="2400" b="1" dirty="0" smtClean="0"/>
              <a:t>przesyłką </a:t>
            </a:r>
            <a:r>
              <a:rPr lang="pl-PL" sz="2400" b="1" dirty="0"/>
              <a:t>rejestrowaną</a:t>
            </a:r>
            <a:r>
              <a:rPr lang="pl-PL" sz="2400" dirty="0"/>
              <a:t>, nadaną w terminie o którym mowa w pkt a), w placówce pocztowej operatora wyznaczonego (w roku 2021 jest nim Poczta Polska), które wpłynęły do LGD przed upływem terminu składania wniosków, albo </a:t>
            </a:r>
            <a:endParaRPr lang="pl-PL" sz="2400" dirty="0" smtClean="0"/>
          </a:p>
          <a:p>
            <a:pPr marL="342900" indent="-342900">
              <a:buAutoNum type="alphaLcParenR"/>
            </a:pPr>
            <a:r>
              <a:rPr lang="pl-PL" sz="2400" b="1" dirty="0" smtClean="0"/>
              <a:t>w </a:t>
            </a:r>
            <a:r>
              <a:rPr lang="pl-PL" sz="2400" b="1" dirty="0"/>
              <a:t>formie dokumentu elektronicznego przesłanego na elektroniczną skrzynkę podawczą (tzw. skrytka </a:t>
            </a:r>
            <a:r>
              <a:rPr lang="pl-PL" sz="2400" b="1" dirty="0" err="1"/>
              <a:t>ePUAP</a:t>
            </a:r>
            <a:r>
              <a:rPr lang="pl-PL" sz="2400" b="1" dirty="0" smtClean="0"/>
              <a:t>)</a:t>
            </a:r>
            <a:r>
              <a:rPr lang="pl-PL" sz="2400" dirty="0" smtClean="0"/>
              <a:t>; </a:t>
            </a:r>
            <a:r>
              <a:rPr lang="pl-PL" sz="2400" dirty="0"/>
              <a:t>(składanie wniosków do LGD </a:t>
            </a:r>
            <a:r>
              <a:rPr lang="pl-PL" sz="2400" b="1" dirty="0"/>
              <a:t>za pośrednictwem podmiotu wdrażającego – po uzgodnieniu takiej możliwości przez LGD z właściwym samorządem województwa)</a:t>
            </a:r>
            <a:r>
              <a:rPr lang="pl-PL" sz="2400" dirty="0"/>
              <a:t> o którym mowa w pkt a</a:t>
            </a:r>
            <a:r>
              <a:rPr lang="pl-PL" sz="2400" dirty="0" smtClean="0"/>
              <a:t>).</a:t>
            </a:r>
            <a:endParaRPr lang="pl-PL" sz="2400" dirty="0"/>
          </a:p>
          <a:p>
            <a:r>
              <a:rPr lang="pl-PL" sz="2400" b="1" dirty="0"/>
              <a:t>Jeżeli w ogłoszeniu o naborze wniosków o przyznanie pomocy albo w komunikacie zamieszczonym na stronie internetowej LGD/UM została przewidziana możliwość składania dokumentów w formie dokumentu elektronicznego na elektroniczną skrzynkę podawczą </a:t>
            </a:r>
            <a:r>
              <a:rPr lang="pl-PL" sz="2400" dirty="0"/>
              <a:t>w rozumieniu art. 3 pkt 17 ustawy z dnia 17 lutego 2005 r. o informatyzacji działalności podmiotów realizujących zadania publiczne (Dz. U. z 2020 r. poz. 346, 568 i 695)</a:t>
            </a:r>
          </a:p>
          <a:p>
            <a:endParaRPr lang="pl-PL" sz="2400" dirty="0"/>
          </a:p>
        </p:txBody>
      </p:sp>
    </p:spTree>
    <p:extLst>
      <p:ext uri="{BB962C8B-B14F-4D97-AF65-F5344CB8AC3E}">
        <p14:creationId xmlns:p14="http://schemas.microsoft.com/office/powerpoint/2010/main" val="2632814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113589255"/>
              </p:ext>
            </p:extLst>
          </p:nvPr>
        </p:nvGraphicFramePr>
        <p:xfrm>
          <a:off x="-3" y="292234"/>
          <a:ext cx="12122872" cy="6417165"/>
        </p:xfrm>
        <a:graphic>
          <a:graphicData uri="http://schemas.openxmlformats.org/drawingml/2006/table">
            <a:tbl>
              <a:tblPr>
                <a:tableStyleId>{5C22544A-7EE6-4342-B048-85BDC9FD1C3A}</a:tableStyleId>
              </a:tblPr>
              <a:tblGrid>
                <a:gridCol w="1202981"/>
                <a:gridCol w="257782"/>
                <a:gridCol w="257782"/>
                <a:gridCol w="846995"/>
                <a:gridCol w="257782"/>
                <a:gridCol w="994299"/>
                <a:gridCol w="122754"/>
                <a:gridCol w="257782"/>
                <a:gridCol w="994299"/>
                <a:gridCol w="994299"/>
                <a:gridCol w="994299"/>
                <a:gridCol w="257782"/>
                <a:gridCol w="994299"/>
                <a:gridCol w="699692"/>
                <a:gridCol w="191275"/>
                <a:gridCol w="405086"/>
                <a:gridCol w="2393684"/>
              </a:tblGrid>
              <a:tr h="235151">
                <a:tc>
                  <a:txBody>
                    <a:bodyPr/>
                    <a:lstStyle/>
                    <a:p>
                      <a:pPr algn="l" fontAlgn="b"/>
                      <a:r>
                        <a:rPr lang="pl-PL" sz="1000" u="none" strike="noStrike" dirty="0">
                          <a:effectLst/>
                        </a:rPr>
                        <a:t> </a:t>
                      </a:r>
                      <a:endParaRPr lang="pl-PL" sz="1000" b="0" i="0" u="none" strike="noStrike" dirty="0">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gridSpan="11">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00925">
                <a:tc rowSpan="5" gridSpan="9">
                  <a:txBody>
                    <a:bodyPr/>
                    <a:lstStyle/>
                    <a:p>
                      <a:pPr algn="ctr" fontAlgn="ctr"/>
                      <a:r>
                        <a:rPr lang="pl-PL" sz="1400" b="1" u="none" strike="noStrike" dirty="0">
                          <a:effectLst/>
                        </a:rPr>
                        <a:t>WNIOSEK </a:t>
                      </a:r>
                      <a:br>
                        <a:rPr lang="pl-PL" sz="1400" b="1" u="none" strike="noStrike" dirty="0">
                          <a:effectLst/>
                        </a:rPr>
                      </a:br>
                      <a:r>
                        <a:rPr lang="pl-PL" sz="1400" b="1" u="none" strike="noStrike" dirty="0">
                          <a:effectLst/>
                        </a:rPr>
                        <a:t>O PRZYZNANIE POMOCY</a:t>
                      </a:r>
                      <a:br>
                        <a:rPr lang="pl-PL" sz="1400" b="1" u="none" strike="noStrike" dirty="0">
                          <a:effectLst/>
                        </a:rPr>
                      </a:br>
                      <a:r>
                        <a:rPr lang="pl-PL" sz="1400" b="1" u="none" strike="noStrike" dirty="0">
                          <a:effectLst/>
                        </a:rPr>
                        <a:t/>
                      </a:r>
                      <a:br>
                        <a:rPr lang="pl-PL" sz="1400" b="1" u="none" strike="noStrike" dirty="0">
                          <a:effectLst/>
                        </a:rPr>
                      </a:br>
                      <a:r>
                        <a:rPr lang="pl-PL" sz="1400" b="1" u="none" strike="noStrike" dirty="0">
                          <a:effectLst/>
                        </a:rPr>
                        <a:t>na operacje w zakresie podejmowania działalności gospodarczej </a:t>
                      </a:r>
                      <a:br>
                        <a:rPr lang="pl-PL" sz="1400" b="1" u="none" strike="noStrike" dirty="0">
                          <a:effectLst/>
                        </a:rPr>
                      </a:br>
                      <a:r>
                        <a:rPr lang="pl-PL" sz="1400" b="1" u="none" strike="noStrike" dirty="0">
                          <a:effectLst/>
                        </a:rPr>
                        <a:t>w ramach poddziałania 19.2 „Wsparcie na wdrażanie operacji </a:t>
                      </a:r>
                      <a:br>
                        <a:rPr lang="pl-PL" sz="1400" b="1" u="none" strike="noStrike" dirty="0">
                          <a:effectLst/>
                        </a:rPr>
                      </a:br>
                      <a:r>
                        <a:rPr lang="pl-PL" sz="1400" b="1" u="none" strike="noStrike" dirty="0">
                          <a:effectLst/>
                        </a:rPr>
                        <a:t>w ramach strategii rozwoju lokalnego</a:t>
                      </a:r>
                      <a:br>
                        <a:rPr lang="pl-PL" sz="1400" b="1" u="none" strike="noStrike" dirty="0">
                          <a:effectLst/>
                        </a:rPr>
                      </a:br>
                      <a:r>
                        <a:rPr lang="pl-PL" sz="1400" b="1" u="none" strike="noStrike" dirty="0">
                          <a:effectLst/>
                        </a:rPr>
                        <a:t> kierowanego przez społeczność” objętego </a:t>
                      </a:r>
                      <a:br>
                        <a:rPr lang="pl-PL" sz="1400" b="1" u="none" strike="noStrike" dirty="0">
                          <a:effectLst/>
                        </a:rPr>
                      </a:br>
                      <a:r>
                        <a:rPr lang="pl-PL" sz="1400" b="1" u="none" strike="noStrike" dirty="0">
                          <a:effectLst/>
                        </a:rPr>
                        <a:t>Programem Rozwoju Obszarów Wiejskich na lata 2014–2020</a:t>
                      </a:r>
                      <a:endParaRPr lang="pl-PL" sz="1400" b="1" i="0" u="none" strike="noStrike" dirty="0">
                        <a:effectLst/>
                        <a:latin typeface="Arial" panose="020B0604020202020204" pitchFamily="34" charset="0"/>
                      </a:endParaRPr>
                    </a:p>
                  </a:txBody>
                  <a:tcPr marL="4693" marR="4693" marT="4693" marB="0" anchor="ct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rowSpan="5"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ctr"/>
                      <a:r>
                        <a:rPr lang="pl-PL" sz="1000" u="none" strike="noStrike">
                          <a:effectLst/>
                        </a:rPr>
                        <a:t> </a:t>
                      </a:r>
                      <a:endParaRPr lang="pl-PL" sz="1000" b="1"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1" i="0" u="none" strike="noStrike">
                        <a:effectLst/>
                        <a:latin typeface="Arial" panose="020B0604020202020204" pitchFamily="34" charset="0"/>
                      </a:endParaRPr>
                    </a:p>
                  </a:txBody>
                  <a:tcPr marL="4693" marR="4693" marT="4693" marB="0" anchor="ctr"/>
                </a:tc>
                <a:tc>
                  <a:txBody>
                    <a:bodyPr/>
                    <a:lstStyle/>
                    <a:p>
                      <a:pPr algn="r" fontAlgn="ctr"/>
                      <a:r>
                        <a:rPr lang="pl-PL" sz="1000" u="none" strike="noStrike">
                          <a:effectLst/>
                        </a:rPr>
                        <a:t>symbol formularza</a:t>
                      </a:r>
                      <a:endParaRPr lang="pl-PL" sz="1000" b="0" i="1"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W-1_19.2_P</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885462">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5">
                  <a:txBody>
                    <a:bodyPr/>
                    <a:lstStyle/>
                    <a:p>
                      <a:pPr algn="ctr" fontAlgn="ctr"/>
                      <a:r>
                        <a:rPr lang="pl-PL" sz="1000" u="none" strike="noStrike">
                          <a:effectLst/>
                        </a:rPr>
                        <a:t> </a:t>
                      </a:r>
                      <a:endParaRPr lang="pl-PL" sz="1000" b="1"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304872">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5">
                  <a:txBody>
                    <a:bodyPr/>
                    <a:lstStyle/>
                    <a:p>
                      <a:pPr algn="ctr" fontAlgn="t"/>
                      <a:r>
                        <a:rPr lang="pl-PL" sz="1000" u="none" strike="noStrike">
                          <a:effectLst/>
                        </a:rPr>
                        <a:t>Potwierdzenie przyjęcia przez UM </a:t>
                      </a:r>
                      <a:br>
                        <a:rPr lang="pl-PL" sz="1000" u="none" strike="noStrike">
                          <a:effectLst/>
                        </a:rPr>
                      </a:br>
                      <a:r>
                        <a:rPr lang="pl-PL" sz="1000" u="none" strike="noStrike">
                          <a:effectLst/>
                        </a:rPr>
                        <a:t>/pieczęć/</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77618">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rowSpan="2" gridSpan="2">
                  <a:txBody>
                    <a:bodyPr/>
                    <a:lstStyle/>
                    <a:p>
                      <a:pPr algn="l" fontAlgn="t"/>
                      <a:r>
                        <a:rPr lang="pl-PL" sz="1000" u="none" strike="noStrike">
                          <a:effectLst/>
                        </a:rPr>
                        <a:t>Liczba załączników dołączonych przez podmiot ubiegający się o przyznanie pomocy </a:t>
                      </a:r>
                      <a:endParaRPr lang="pl-PL" sz="1000" b="0" i="0" u="none" strike="noStrike">
                        <a:effectLst/>
                        <a:latin typeface="Arial" panose="020B0604020202020204" pitchFamily="34" charset="0"/>
                      </a:endParaRPr>
                    </a:p>
                  </a:txBody>
                  <a:tcPr marL="4693" marR="4693" marT="4693" marB="0"/>
                </a:tc>
                <a:tc rowSpan="2"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342269">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vMerge="1">
                  <a:txBody>
                    <a:bodyPr/>
                    <a:lstStyle/>
                    <a:p>
                      <a:endParaRPr lang="pl-PL"/>
                    </a:p>
                  </a:txBody>
                  <a:tcPr/>
                </a:tc>
                <a:tc hMerge="1" vMerge="1">
                  <a:txBody>
                    <a:bodyPr/>
                    <a:lstStyle/>
                    <a:p>
                      <a:endParaRPr lang="pl-PL"/>
                    </a:p>
                  </a:txBody>
                  <a:tcPr/>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277618">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UM</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- 6935 - UM</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gridSpan="3">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143719">
                <a:tc rowSpan="2" gridSpan="9">
                  <a:txBody>
                    <a:bodyPr/>
                    <a:lstStyle/>
                    <a:p>
                      <a:pPr algn="ctr" fontAlgn="t"/>
                      <a:r>
                        <a:rPr lang="pl-PL" sz="1000" u="none" strike="noStrike">
                          <a:effectLst/>
                        </a:rPr>
                        <a:t>znak sprawy (wypełnia Urząd Marszałkowski albo wojewódzka samorządowa jednostka organizacyjna - dalej UM)</a:t>
                      </a:r>
                      <a:endParaRPr lang="pl-PL" sz="1000" b="0" i="1" u="none" strike="noStrike">
                        <a:effectLst/>
                        <a:latin typeface="Arial" panose="020B0604020202020204" pitchFamily="34" charset="0"/>
                      </a:endParaRPr>
                    </a:p>
                  </a:txBody>
                  <a:tcPr marL="4693" marR="4693" marT="4693" marB="0"/>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gridSpan="2">
                  <a:txBody>
                    <a:bodyPr/>
                    <a:lstStyle/>
                    <a:p>
                      <a:pPr algn="ctr" fontAlgn="t"/>
                      <a:r>
                        <a:rPr lang="pl-PL" sz="1000" u="none" strike="noStrike">
                          <a:effectLst/>
                        </a:rPr>
                        <a:t>data przyjęcia</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gridSpan="3">
                  <a:txBody>
                    <a:bodyPr/>
                    <a:lstStyle/>
                    <a:p>
                      <a:pPr algn="ctr" fontAlgn="t"/>
                      <a:r>
                        <a:rPr lang="pl-PL" sz="1000" u="none" strike="noStrike">
                          <a:effectLst/>
                        </a:rPr>
                        <a:t>i podpis</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51486">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gridSpan="4">
                  <a:txBody>
                    <a:bodyPr/>
                    <a:lstStyle/>
                    <a:p>
                      <a:pPr algn="ctr" fontAlgn="t"/>
                      <a:r>
                        <a:rPr lang="pl-PL" sz="1000" u="none" strike="noStrike">
                          <a:effectLst/>
                        </a:rPr>
                        <a:t> (wypełnia UM)</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304872">
                <a:tc gridSpan="15">
                  <a:txBody>
                    <a:bodyPr/>
                    <a:lstStyle/>
                    <a:p>
                      <a:pPr algn="l" fontAlgn="ctr"/>
                      <a:r>
                        <a:rPr lang="pl-PL" sz="1000" u="none" strike="noStrike">
                          <a:effectLst/>
                        </a:rPr>
                        <a:t>A. INFORMACJE DOTYCZĄCE WYBORU OPERACJI DO FINANSOWANIA (wypełnia lokalna grupa działania /LGD/)</a:t>
                      </a:r>
                      <a:endParaRPr lang="pl-PL" sz="1000" b="1"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456358">
                <a:tc gridSpan="9">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4">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77618">
                <a:tc gridSpan="9">
                  <a:txBody>
                    <a:bodyPr/>
                    <a:lstStyle/>
                    <a:p>
                      <a:pPr algn="ctr" fontAlgn="t"/>
                      <a:r>
                        <a:rPr lang="pl-PL" sz="1000" u="none" strike="noStrike">
                          <a:effectLst/>
                        </a:rPr>
                        <a:t>znak sprawy nadany w LGD (wypełnia LGD)</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gridSpan="5">
                  <a:txBody>
                    <a:bodyPr/>
                    <a:lstStyle/>
                    <a:p>
                      <a:pPr algn="ctr"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77618">
                <a:tc gridSpan="3">
                  <a:txBody>
                    <a:bodyPr/>
                    <a:lstStyle/>
                    <a:p>
                      <a:pPr algn="l" fontAlgn="ctr"/>
                      <a:r>
                        <a:rPr lang="pl-PL" sz="1000" u="none" strike="noStrike">
                          <a:effectLst/>
                        </a:rPr>
                        <a:t>1. Numer identyfikacyjny LGD</a:t>
                      </a:r>
                      <a:r>
                        <a:rPr lang="pl-PL" sz="1000" u="none" strike="noStrike" baseline="30000">
                          <a:effectLst/>
                        </a:rPr>
                        <a:t>1</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5">
                  <a:txBody>
                    <a:bodyPr/>
                    <a:lstStyle/>
                    <a:p>
                      <a:pPr algn="ctr" fontAlgn="t"/>
                      <a:r>
                        <a:rPr lang="pl-PL" sz="1000" u="none" strike="noStrike">
                          <a:effectLst/>
                        </a:rPr>
                        <a:t>Potwierdzenie złożenia w LGD</a:t>
                      </a:r>
                      <a:br>
                        <a:rPr lang="pl-PL" sz="1000" u="none" strike="noStrike">
                          <a:effectLst/>
                        </a:rPr>
                      </a:br>
                      <a:r>
                        <a:rPr lang="pl-PL" sz="1000" u="none" strike="noStrike">
                          <a:effectLst/>
                        </a:rPr>
                        <a:t>/pieczęć/</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89355">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77618">
                <a:tc gridSpan="9">
                  <a:txBody>
                    <a:bodyPr/>
                    <a:lstStyle/>
                    <a:p>
                      <a:pPr algn="l" fontAlgn="ctr"/>
                      <a:r>
                        <a:rPr lang="pl-PL" sz="1000" u="none" strike="noStrike" dirty="0">
                          <a:effectLst/>
                        </a:rPr>
                        <a:t>2. Nazwa LGD</a:t>
                      </a:r>
                      <a:endParaRPr lang="pl-PL" sz="1000" b="0" i="0" u="none" strike="noStrike" dirty="0">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rowSpan="2" gridSpan="2">
                  <a:txBody>
                    <a:bodyPr/>
                    <a:lstStyle/>
                    <a:p>
                      <a:pPr algn="l" fontAlgn="t"/>
                      <a:r>
                        <a:rPr lang="pl-PL" sz="1000" u="none" strike="noStrike">
                          <a:effectLst/>
                        </a:rPr>
                        <a:t>Liczba załączników dołączonych przez podmiot ubiegający się o przyznanie pomocy </a:t>
                      </a:r>
                      <a:endParaRPr lang="pl-PL" sz="1000" b="0" i="0" u="none" strike="noStrike">
                        <a:effectLst/>
                        <a:latin typeface="Arial" panose="020B0604020202020204" pitchFamily="34" charset="0"/>
                      </a:endParaRPr>
                    </a:p>
                  </a:txBody>
                  <a:tcPr marL="4693" marR="4693" marT="4693" marB="0"/>
                </a:tc>
                <a:tc rowSpan="2"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342269">
                <a:tc rowSpan="4" gridSpan="9">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rowSpan="4"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vMerge="1">
                  <a:txBody>
                    <a:bodyPr/>
                    <a:lstStyle/>
                    <a:p>
                      <a:endParaRPr lang="pl-PL"/>
                    </a:p>
                  </a:txBody>
                  <a:tcPr/>
                </a:tc>
                <a:tc hMerge="1" vMerge="1">
                  <a:txBody>
                    <a:bodyPr/>
                    <a:lstStyle/>
                    <a:p>
                      <a:endParaRPr lang="pl-PL"/>
                    </a:p>
                  </a:txBody>
                  <a:tcPr/>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r>
              <a:tr h="277618">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gridSpan="3">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43719">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t"/>
                      <a:r>
                        <a:rPr lang="pl-PL" sz="1000" u="none" strike="noStrike">
                          <a:effectLst/>
                        </a:rPr>
                        <a:t>data złożenia</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gridSpan="3">
                  <a:txBody>
                    <a:bodyPr/>
                    <a:lstStyle/>
                    <a:p>
                      <a:pPr algn="ctr" fontAlgn="ctr"/>
                      <a:r>
                        <a:rPr lang="pl-PL" sz="1000" u="none" strike="noStrike">
                          <a:effectLst/>
                        </a:rPr>
                        <a:t>i podpis</a:t>
                      </a:r>
                      <a:endParaRPr lang="pl-PL" sz="1000" b="0" i="1"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51486">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gridSpan="4">
                  <a:txBody>
                    <a:bodyPr/>
                    <a:lstStyle/>
                    <a:p>
                      <a:pPr algn="ctr" fontAlgn="t"/>
                      <a:r>
                        <a:rPr lang="pl-PL" sz="1000" u="none" strike="noStrike">
                          <a:effectLst/>
                        </a:rPr>
                        <a:t>(wypełnia LGD)</a:t>
                      </a:r>
                      <a:endParaRPr lang="pl-PL" sz="1000" b="0" i="1" u="none" strike="noStrike">
                        <a:effectLst/>
                        <a:latin typeface="Arial" panose="020B0604020202020204" pitchFamily="34" charset="0"/>
                      </a:endParaRPr>
                    </a:p>
                  </a:txBody>
                  <a:tcPr marL="4693" marR="4693" marT="4693" marB="0"/>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43719">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55435">
                <a:tc gridSpan="3">
                  <a:txBody>
                    <a:bodyPr/>
                    <a:lstStyle/>
                    <a:p>
                      <a:pPr algn="l" fontAlgn="ctr"/>
                      <a:r>
                        <a:rPr lang="pl-PL" sz="1000" u="none" strike="noStrike">
                          <a:effectLst/>
                        </a:rPr>
                        <a:t>3. Numer naboru wniosków:</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a:t>
                      </a:r>
                      <a:endParaRPr lang="pl-PL" sz="1000" b="0" i="0" u="none" strike="noStrike">
                        <a:effectLst/>
                        <a:latin typeface="Arial" panose="020B0604020202020204" pitchFamily="34" charset="0"/>
                      </a:endParaRPr>
                    </a:p>
                  </a:txBody>
                  <a:tcPr marL="4693" marR="4693" marT="4693" marB="0" anchor="ct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143719">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just" fontAlgn="t"/>
                      <a:r>
                        <a:rPr lang="pl-PL" sz="1000" u="none" strike="noStrike">
                          <a:effectLst/>
                        </a:rPr>
                        <a:t> </a:t>
                      </a:r>
                      <a:endParaRPr lang="pl-PL" sz="1000" b="0" i="0"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t"/>
                      <a:r>
                        <a:rPr lang="pl-PL" sz="1000" u="none" strike="noStrike">
                          <a:effectLst/>
                        </a:rPr>
                        <a:t> </a:t>
                      </a:r>
                      <a:endParaRPr lang="pl-PL" sz="1000" b="0" i="1" u="none" strike="noStrike">
                        <a:effectLst/>
                        <a:latin typeface="Arial" panose="020B0604020202020204" pitchFamily="34" charset="0"/>
                      </a:endParaRPr>
                    </a:p>
                  </a:txBody>
                  <a:tcPr marL="4693" marR="4693" marT="4693" marB="0"/>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r>
              <a:tr h="255435">
                <a:tc gridSpan="3">
                  <a:txBody>
                    <a:bodyPr/>
                    <a:lstStyle/>
                    <a:p>
                      <a:pPr algn="l" fontAlgn="ctr"/>
                      <a:r>
                        <a:rPr lang="pl-PL" sz="1000" u="none" strike="noStrike">
                          <a:effectLst/>
                        </a:rPr>
                        <a:t>4. Termin naboru wniosków:</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hMerge="1">
                  <a:txBody>
                    <a:bodyPr/>
                    <a:lstStyle/>
                    <a:p>
                      <a:endParaRPr lang="pl-PL"/>
                    </a:p>
                  </a:txBody>
                  <a:tcPr/>
                </a:tc>
                <a:tc>
                  <a:txBody>
                    <a:bodyPr/>
                    <a:lstStyle/>
                    <a:p>
                      <a:pPr algn="r" fontAlgn="ctr"/>
                      <a:r>
                        <a:rPr lang="pl-PL" sz="1000" u="none" strike="noStrike">
                          <a:effectLst/>
                        </a:rPr>
                        <a:t>od:</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r" fontAlgn="ctr"/>
                      <a:r>
                        <a:rPr lang="pl-PL" sz="1000" u="none" strike="noStrike">
                          <a:effectLst/>
                        </a:rPr>
                        <a:t>do:</a:t>
                      </a:r>
                      <a:endParaRPr lang="pl-PL" sz="1000" b="0" i="0" u="none" strike="noStrike">
                        <a:effectLst/>
                        <a:latin typeface="Arial" panose="020B0604020202020204" pitchFamily="34" charset="0"/>
                      </a:endParaRPr>
                    </a:p>
                  </a:txBody>
                  <a:tcPr marL="4693" marR="4693" marT="4693" marB="0" anchor="ctr"/>
                </a:tc>
                <a:tc gridSpan="2">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hMerge="1">
                  <a:txBody>
                    <a:bodyPr/>
                    <a:lstStyle/>
                    <a:p>
                      <a:endParaRPr lang="pl-PL"/>
                    </a:p>
                  </a:txBody>
                  <a:tcP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ctr" fontAlgn="ctr"/>
                      <a:r>
                        <a:rPr lang="pl-PL" sz="1000" u="none" strike="noStrike">
                          <a:effectLst/>
                        </a:rPr>
                        <a:t> </a:t>
                      </a:r>
                      <a:endParaRPr lang="pl-PL" sz="1000" b="0" i="0" u="none" strike="noStrike">
                        <a:effectLst/>
                        <a:latin typeface="Arial" panose="020B0604020202020204" pitchFamily="34" charset="0"/>
                      </a:endParaRPr>
                    </a:p>
                  </a:txBody>
                  <a:tcPr marL="4693" marR="4693" marT="4693" marB="0" anchor="ctr"/>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a:effectLst/>
                        </a:rPr>
                        <a:t> </a:t>
                      </a:r>
                      <a:endParaRPr lang="pl-PL" sz="1000" b="0" i="0" u="none" strike="noStrike">
                        <a:effectLst/>
                        <a:latin typeface="Arial" panose="020B0604020202020204" pitchFamily="34" charset="0"/>
                      </a:endParaRPr>
                    </a:p>
                  </a:txBody>
                  <a:tcPr marL="4693" marR="4693" marT="4693" marB="0" anchor="b"/>
                </a:tc>
                <a:tc>
                  <a:txBody>
                    <a:bodyPr/>
                    <a:lstStyle/>
                    <a:p>
                      <a:pPr algn="l" fontAlgn="b"/>
                      <a:r>
                        <a:rPr lang="pl-PL" sz="1000" u="none" strike="noStrike" dirty="0">
                          <a:effectLst/>
                        </a:rPr>
                        <a:t> </a:t>
                      </a:r>
                      <a:endParaRPr lang="pl-PL" sz="1000" b="0" i="0" u="none" strike="noStrike" dirty="0">
                        <a:effectLst/>
                        <a:latin typeface="Arial" panose="020B0604020202020204" pitchFamily="34" charset="0"/>
                      </a:endParaRPr>
                    </a:p>
                  </a:txBody>
                  <a:tcPr marL="4693" marR="4693" marT="4693" marB="0" anchor="b"/>
                </a:tc>
              </a:tr>
            </a:tbl>
          </a:graphicData>
        </a:graphic>
      </p:graphicFrame>
    </p:spTree>
    <p:extLst>
      <p:ext uri="{BB962C8B-B14F-4D97-AF65-F5344CB8AC3E}">
        <p14:creationId xmlns:p14="http://schemas.microsoft.com/office/powerpoint/2010/main" val="2340137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Symbol zastępczy zawartości 2"/>
          <p:cNvGraphicFramePr>
            <a:graphicFrameLocks noGrp="1"/>
          </p:cNvGraphicFramePr>
          <p:nvPr>
            <p:ph idx="1"/>
            <p:extLst>
              <p:ext uri="{D42A27DB-BD31-4B8C-83A1-F6EECF244321}">
                <p14:modId xmlns:p14="http://schemas.microsoft.com/office/powerpoint/2010/main" val="1572444462"/>
              </p:ext>
            </p:extLst>
          </p:nvPr>
        </p:nvGraphicFramePr>
        <p:xfrm>
          <a:off x="355959" y="490195"/>
          <a:ext cx="11107037" cy="6121952"/>
        </p:xfrm>
        <a:graphic>
          <a:graphicData uri="http://schemas.openxmlformats.org/drawingml/2006/table">
            <a:tbl>
              <a:tblPr>
                <a:tableStyleId>{5C22544A-7EE6-4342-B048-85BDC9FD1C3A}</a:tableStyleId>
              </a:tblPr>
              <a:tblGrid>
                <a:gridCol w="1406264"/>
                <a:gridCol w="1406264"/>
                <a:gridCol w="250194"/>
                <a:gridCol w="3853564"/>
                <a:gridCol w="337187"/>
                <a:gridCol w="3853564"/>
              </a:tblGrid>
              <a:tr h="832369">
                <a:tc gridSpan="6">
                  <a:txBody>
                    <a:bodyPr/>
                    <a:lstStyle/>
                    <a:p>
                      <a:pPr algn="l" fontAlgn="ctr"/>
                      <a:r>
                        <a:rPr lang="pl-PL" sz="1800" u="none" strike="noStrike" dirty="0">
                          <a:effectLst/>
                        </a:rPr>
                        <a:t>B. INFORMACJE DOTYCZĄCE PODMIOTU UBIEGAJĄCEGO SIĘ O PRZYZNANIE POMOCY ORAZ OPERACJI</a:t>
                      </a:r>
                      <a:endParaRPr lang="pl-PL" sz="1800" b="1" i="0" u="none" strike="noStrike" dirty="0">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57958">
                <a:tc gridSpan="6">
                  <a:txBody>
                    <a:bodyPr/>
                    <a:lstStyle/>
                    <a:p>
                      <a:pPr algn="just" fontAlgn="ctr"/>
                      <a:r>
                        <a:rPr lang="pl-PL" sz="1800" u="none" strike="noStrike">
                          <a:effectLst/>
                        </a:rPr>
                        <a:t>W celu poprawnego wypełnienia formularza wniosku podmiot ubiegający się o przyznanie pomocy powinien zapoznać się z Instrukcją jego wypełniania.</a:t>
                      </a:r>
                      <a:endParaRPr lang="pl-PL" sz="1800" b="1"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832369">
                <a:tc gridSpan="6">
                  <a:txBody>
                    <a:bodyPr/>
                    <a:lstStyle/>
                    <a:p>
                      <a:pPr algn="l" fontAlgn="ctr"/>
                      <a:r>
                        <a:rPr lang="pl-PL" sz="1800" u="none" strike="noStrike">
                          <a:effectLst/>
                        </a:rPr>
                        <a:t>B.I. CZĘŚĆ OGÓLNA</a:t>
                      </a:r>
                      <a:endParaRPr lang="pl-PL" sz="1800" b="1"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18284">
                <a:tc gridSpan="2">
                  <a:txBody>
                    <a:bodyPr/>
                    <a:lstStyle/>
                    <a:p>
                      <a:pPr algn="l" fontAlgn="ctr"/>
                      <a:r>
                        <a:rPr lang="pl-PL" sz="1800" u="none" strike="noStrike">
                          <a:effectLst/>
                        </a:rPr>
                        <a:t>1. Cel złożenia wniosku o przyznanie pomocy:</a:t>
                      </a:r>
                      <a:endParaRPr lang="pl-PL" sz="18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dirty="0">
                          <a:solidFill>
                            <a:srgbClr val="FF0000"/>
                          </a:solidFill>
                          <a:effectLst/>
                        </a:rPr>
                        <a:t>złożenie wniosku</a:t>
                      </a:r>
                      <a:endParaRPr lang="pl-PL" sz="1800" b="0" i="0" u="none" strike="noStrike" dirty="0">
                        <a:solidFill>
                          <a:srgbClr val="FF0000"/>
                        </a:solidFill>
                        <a:effectLst/>
                        <a:latin typeface="Arial" panose="020B0604020202020204" pitchFamily="34" charset="0"/>
                      </a:endParaRPr>
                    </a:p>
                  </a:txBody>
                  <a:tcPr marL="0" marR="0" marT="0"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r>
              <a:tr h="832369">
                <a:tc gridSpan="6">
                  <a:txBody>
                    <a:bodyPr/>
                    <a:lstStyle/>
                    <a:p>
                      <a:pPr algn="l" fontAlgn="ctr"/>
                      <a:r>
                        <a:rPr lang="pl-PL" sz="1800" u="none" strike="noStrike">
                          <a:effectLst/>
                        </a:rPr>
                        <a:t>B.II. DANE IDENTYFIKACYJNE PODMIOTU UBIEGAJĄCEGO SIĘ O PRZYZNANIE POMOCY</a:t>
                      </a:r>
                      <a:endParaRPr lang="pl-PL" sz="1800" b="1"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97390">
                <a:tc gridSpan="2">
                  <a:txBody>
                    <a:bodyPr/>
                    <a:lstStyle/>
                    <a:p>
                      <a:pPr algn="l" fontAlgn="ctr"/>
                      <a:r>
                        <a:rPr lang="pl-PL" sz="1800" u="none" strike="noStrike">
                          <a:effectLst/>
                        </a:rPr>
                        <a:t>1. Numer identyfikacyjny</a:t>
                      </a:r>
                      <a:r>
                        <a:rPr lang="pl-PL" sz="1800" u="none" strike="noStrike" baseline="30000">
                          <a:effectLst/>
                        </a:rPr>
                        <a:t>1 </a:t>
                      </a:r>
                      <a:endParaRPr lang="pl-PL" sz="18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b="0" i="0" u="none" strike="noStrike" dirty="0" smtClean="0">
                          <a:solidFill>
                            <a:srgbClr val="FF0000"/>
                          </a:solidFill>
                          <a:effectLst/>
                          <a:latin typeface="+mn-lt"/>
                        </a:rPr>
                        <a:t>Nr</a:t>
                      </a:r>
                      <a:r>
                        <a:rPr lang="pl-PL" sz="1800" b="0" i="0" u="none" strike="noStrike" baseline="0" dirty="0" smtClean="0">
                          <a:solidFill>
                            <a:srgbClr val="FF0000"/>
                          </a:solidFill>
                          <a:effectLst/>
                          <a:latin typeface="+mn-lt"/>
                        </a:rPr>
                        <a:t> producenta ARIMR</a:t>
                      </a:r>
                      <a:endParaRPr lang="pl-PL" sz="1800" b="0" i="0" u="none" strike="noStrike" dirty="0">
                        <a:solidFill>
                          <a:srgbClr val="FF0000"/>
                        </a:solidFill>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dirty="0">
                          <a:effectLst/>
                        </a:rPr>
                        <a:t> </a:t>
                      </a:r>
                      <a:endParaRPr lang="pl-PL" sz="1800" b="0" i="0" u="none" strike="noStrike" dirty="0">
                        <a:effectLst/>
                        <a:latin typeface="Arial" panose="020B0604020202020204" pitchFamily="34" charset="0"/>
                      </a:endParaRPr>
                    </a:p>
                  </a:txBody>
                  <a:tcPr marL="0" marR="0" marT="0" marB="0" anchor="ctr"/>
                </a:tc>
              </a:tr>
              <a:tr h="373788">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r>
              <a:tr h="1077425">
                <a:tc gridSpan="2">
                  <a:txBody>
                    <a:bodyPr/>
                    <a:lstStyle/>
                    <a:p>
                      <a:pPr algn="l" fontAlgn="ctr"/>
                      <a:r>
                        <a:rPr lang="pl-PL" sz="1800" u="none" strike="noStrike">
                          <a:effectLst/>
                        </a:rPr>
                        <a:t>2. Typ podmiotu ubiegającego się o przyznanie pomocy</a:t>
                      </a:r>
                      <a:endParaRPr lang="pl-PL" sz="18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l" fontAlgn="ctr"/>
                      <a:r>
                        <a:rPr lang="pl-PL" sz="1800" u="none" strike="noStrike" dirty="0">
                          <a:effectLst/>
                        </a:rPr>
                        <a:t>osoba fizyczna</a:t>
                      </a:r>
                      <a:endParaRPr lang="pl-PL" sz="1800" b="0" i="0" u="none" strike="noStrike" dirty="0">
                        <a:effectLst/>
                        <a:latin typeface="Arial" panose="020B0604020202020204" pitchFamily="34" charset="0"/>
                      </a:endParaRPr>
                    </a:p>
                  </a:txBody>
                  <a:tcPr marL="0" marR="0" marT="0"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0" marR="0" marT="0" marB="0" anchor="ctr"/>
                </a:tc>
                <a:tc>
                  <a:txBody>
                    <a:bodyPr/>
                    <a:lstStyle/>
                    <a:p>
                      <a:pPr algn="l" fontAlgn="ctr"/>
                      <a:r>
                        <a:rPr lang="pl-PL" sz="1800" u="none" strike="noStrike" dirty="0">
                          <a:effectLst/>
                        </a:rPr>
                        <a:t> </a:t>
                      </a:r>
                      <a:endParaRPr lang="pl-PL" sz="1800" b="0" i="0" u="none" strike="noStrike" dirty="0">
                        <a:effectLst/>
                        <a:latin typeface="Arial" panose="020B0604020202020204" pitchFamily="34" charset="0"/>
                      </a:endParaRPr>
                    </a:p>
                  </a:txBody>
                  <a:tcPr marL="0" marR="0" marT="0" marB="0" anchor="ctr"/>
                </a:tc>
              </a:tr>
            </a:tbl>
          </a:graphicData>
        </a:graphic>
      </p:graphicFrame>
    </p:spTree>
    <p:extLst>
      <p:ext uri="{BB962C8B-B14F-4D97-AF65-F5344CB8AC3E}">
        <p14:creationId xmlns:p14="http://schemas.microsoft.com/office/powerpoint/2010/main" val="368312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p:cNvGraphicFramePr>
            <a:graphicFrameLocks noGrp="1"/>
          </p:cNvGraphicFramePr>
          <p:nvPr>
            <p:extLst>
              <p:ext uri="{D42A27DB-BD31-4B8C-83A1-F6EECF244321}">
                <p14:modId xmlns:p14="http://schemas.microsoft.com/office/powerpoint/2010/main" val="520961822"/>
              </p:ext>
            </p:extLst>
          </p:nvPr>
        </p:nvGraphicFramePr>
        <p:xfrm>
          <a:off x="329938" y="290356"/>
          <a:ext cx="11681381" cy="6394992"/>
        </p:xfrm>
        <a:graphic>
          <a:graphicData uri="http://schemas.openxmlformats.org/drawingml/2006/table">
            <a:tbl>
              <a:tblPr>
                <a:tableStyleId>{5C22544A-7EE6-4342-B048-85BDC9FD1C3A}</a:tableStyleId>
              </a:tblPr>
              <a:tblGrid>
                <a:gridCol w="1452376"/>
                <a:gridCol w="1469659"/>
                <a:gridCol w="352387"/>
                <a:gridCol w="4027286"/>
                <a:gridCol w="352387"/>
                <a:gridCol w="4027286"/>
              </a:tblGrid>
              <a:tr h="244063">
                <a:tc gridSpan="6">
                  <a:txBody>
                    <a:bodyPr/>
                    <a:lstStyle/>
                    <a:p>
                      <a:pPr algn="l" fontAlgn="ctr"/>
                      <a:r>
                        <a:rPr lang="pl-PL" sz="1600" u="none" strike="noStrike" dirty="0">
                          <a:effectLst/>
                        </a:rPr>
                        <a:t>3. Dane identyfikacyjne podmiotu ubiegającego się o przyznanie pomocy</a:t>
                      </a:r>
                      <a:endParaRPr lang="pl-PL" sz="1600" b="0" i="0" u="none" strike="noStrike" dirty="0">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70783">
                <a:tc gridSpan="3">
                  <a:txBody>
                    <a:bodyPr/>
                    <a:lstStyle/>
                    <a:p>
                      <a:pPr algn="l" fontAlgn="ctr"/>
                      <a:r>
                        <a:rPr lang="pl-PL" sz="1600" u="none" strike="noStrike">
                          <a:effectLst/>
                        </a:rPr>
                        <a:t>3.1 Nazwisko </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a:effectLst/>
                        </a:rPr>
                        <a:t>3.2 Pierwsze imię</a:t>
                      </a:r>
                      <a:endParaRPr lang="pl-PL" sz="1600" b="0" i="0" u="none" strike="noStrike">
                        <a:effectLst/>
                        <a:latin typeface="Arial" panose="020B0604020202020204" pitchFamily="34" charset="0"/>
                      </a:endParaRPr>
                    </a:p>
                  </a:txBody>
                  <a:tcPr marL="0" marR="0" marT="0" marB="0" anchor="ctr"/>
                </a:tc>
                <a:tc gridSpan="2">
                  <a:txBody>
                    <a:bodyPr/>
                    <a:lstStyle/>
                    <a:p>
                      <a:pPr algn="l" fontAlgn="ctr"/>
                      <a:r>
                        <a:rPr lang="pl-PL" sz="1600" u="none" strike="noStrike">
                          <a:effectLst/>
                        </a:rPr>
                        <a:t>3.3 Obywatelstwo (kraj)</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r>
              <a:tr h="244063">
                <a:tc gridSpan="3">
                  <a:txBody>
                    <a:bodyPr/>
                    <a:lstStyle/>
                    <a:p>
                      <a:pPr algn="l" fontAlgn="ctr"/>
                      <a:r>
                        <a:rPr lang="pl-PL" sz="1600" u="none" strike="noStrike" dirty="0">
                          <a:solidFill>
                            <a:srgbClr val="FF0000"/>
                          </a:solidFill>
                          <a:effectLst/>
                        </a:rPr>
                        <a:t>Kowalski</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dirty="0">
                          <a:solidFill>
                            <a:srgbClr val="FF0000"/>
                          </a:solidFill>
                          <a:effectLst/>
                        </a:rPr>
                        <a:t>Jan</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Polska</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297431">
                <a:tc gridSpan="3">
                  <a:txBody>
                    <a:bodyPr/>
                    <a:lstStyle/>
                    <a:p>
                      <a:pPr algn="l" fontAlgn="ctr"/>
                      <a:r>
                        <a:rPr lang="pl-PL" sz="1600" u="none" strike="noStrike" dirty="0">
                          <a:effectLst/>
                        </a:rPr>
                        <a:t>3.4 Numer NIP</a:t>
                      </a:r>
                      <a:r>
                        <a:rPr lang="pl-PL" sz="1600" u="none" strike="noStrike" baseline="30000" dirty="0">
                          <a:effectLst/>
                        </a:rPr>
                        <a:t>2</a:t>
                      </a:r>
                      <a:endParaRPr lang="pl-PL" sz="1600" b="0" i="0" u="none" strike="noStrike" dirty="0">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a:effectLst/>
                        </a:rPr>
                        <a:t>3.5 PESEL/data urodzenia</a:t>
                      </a:r>
                      <a:endParaRPr lang="pl-PL" sz="1600" b="0" i="0" u="none" strike="noStrike">
                        <a:effectLst/>
                        <a:latin typeface="Arial" panose="020B0604020202020204" pitchFamily="34" charset="0"/>
                      </a:endParaRPr>
                    </a:p>
                  </a:txBody>
                  <a:tcPr marL="0" marR="0" marT="0" marB="0" anchor="ctr"/>
                </a:tc>
                <a:tc gridSpan="2">
                  <a:txBody>
                    <a:bodyPr/>
                    <a:lstStyle/>
                    <a:p>
                      <a:pPr algn="l" fontAlgn="ctr"/>
                      <a:r>
                        <a:rPr lang="pl-PL" sz="1600" u="none" strike="noStrike">
                          <a:effectLst/>
                        </a:rPr>
                        <a:t>3.6 REGON</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r>
              <a:tr h="244063">
                <a:tc gridSpan="3">
                  <a:txBody>
                    <a:bodyPr/>
                    <a:lstStyle/>
                    <a:p>
                      <a:pPr algn="l" fontAlgn="ctr"/>
                      <a:r>
                        <a:rPr lang="pl-PL" sz="1600" b="0" i="0" u="none" strike="noStrike" dirty="0" smtClean="0">
                          <a:solidFill>
                            <a:srgbClr val="FF0000"/>
                          </a:solidFill>
                          <a:effectLst/>
                          <a:latin typeface="Arial" panose="020B0604020202020204" pitchFamily="34" charset="0"/>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b="0" i="0" u="none" strike="noStrike" dirty="0" smtClean="0">
                          <a:solidFill>
                            <a:srgbClr val="FF0000"/>
                          </a:solidFill>
                          <a:effectLst/>
                          <a:latin typeface="Arial" panose="020B0604020202020204" pitchFamily="34" charset="0"/>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effectLst/>
                        </a:rPr>
                        <a:t> </a:t>
                      </a:r>
                      <a:r>
                        <a:rPr lang="pl-PL" sz="1600" u="none" strike="noStrike" dirty="0" smtClean="0">
                          <a:effectLst/>
                        </a:rPr>
                        <a:t>---</a:t>
                      </a:r>
                      <a:endParaRPr lang="pl-PL" sz="1600" b="0" i="0" u="none" strike="noStrike" dirty="0">
                        <a:effectLst/>
                        <a:latin typeface="Arial" panose="020B0604020202020204" pitchFamily="34" charset="0"/>
                      </a:endParaRPr>
                    </a:p>
                  </a:txBody>
                  <a:tcPr marL="0" marR="0" marT="0" marB="0" anchor="ctr"/>
                </a:tc>
                <a:tc hMerge="1">
                  <a:txBody>
                    <a:bodyPr/>
                    <a:lstStyle/>
                    <a:p>
                      <a:endParaRPr lang="pl-PL"/>
                    </a:p>
                  </a:txBody>
                  <a:tcPr/>
                </a:tc>
              </a:tr>
              <a:tr h="170783">
                <a:tc gridSpan="3">
                  <a:txBody>
                    <a:bodyPr/>
                    <a:lstStyle/>
                    <a:p>
                      <a:pPr algn="l" fontAlgn="ctr"/>
                      <a:r>
                        <a:rPr lang="pl-PL" sz="1600" u="none" strike="noStrike">
                          <a:effectLst/>
                        </a:rPr>
                        <a:t>3.7 Płeć </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dirty="0">
                          <a:effectLst/>
                        </a:rPr>
                        <a:t> </a:t>
                      </a:r>
                      <a:endParaRPr lang="pl-PL" sz="1600" b="0" i="0" u="none" strike="noStrike" dirty="0">
                        <a:effectLst/>
                        <a:latin typeface="Arial" panose="020B0604020202020204" pitchFamily="34" charset="0"/>
                      </a:endParaRPr>
                    </a:p>
                  </a:txBody>
                  <a:tcPr marL="0" marR="0" marT="0" marB="0" anchor="ctr"/>
                </a:tc>
              </a:tr>
              <a:tr h="244063">
                <a:tc gridSpan="3">
                  <a:txBody>
                    <a:bodyPr/>
                    <a:lstStyle/>
                    <a:p>
                      <a:pPr algn="l" fontAlgn="ctr"/>
                      <a:r>
                        <a:rPr lang="pl-PL" sz="1600" u="none" strike="noStrike" dirty="0">
                          <a:solidFill>
                            <a:srgbClr val="FF0000"/>
                          </a:solidFill>
                          <a:effectLst/>
                        </a:rPr>
                        <a:t>mężczyzna</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61625">
                <a:tc gridSpan="2">
                  <a:txBody>
                    <a:bodyPr/>
                    <a:lstStyle/>
                    <a:p>
                      <a:pPr algn="l" fontAlgn="ctr"/>
                      <a:r>
                        <a:rPr lang="pl-PL" sz="1600" u="none" strike="noStrike">
                          <a:effectLst/>
                        </a:rPr>
                        <a:t>3.8 Podmiot ubiegający się o przyznanie pomocy jest osobą:</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b"/>
                      <a:r>
                        <a:rPr lang="pl-PL" sz="1600" u="none" strike="noStrike">
                          <a:effectLst/>
                        </a:rPr>
                        <a:t> </a:t>
                      </a:r>
                      <a:endParaRPr lang="pl-PL" sz="1600" b="0" i="0" u="none" strike="noStrike">
                        <a:effectLst/>
                        <a:latin typeface="Arial" panose="020B0604020202020204" pitchFamily="34" charset="0"/>
                      </a:endParaRPr>
                    </a:p>
                  </a:txBody>
                  <a:tcPr marL="0" marR="0" marT="0" marB="0" anchor="b"/>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44063">
                <a:tc gridSpan="2">
                  <a:txBody>
                    <a:bodyPr/>
                    <a:lstStyle/>
                    <a:p>
                      <a:pPr algn="r" fontAlgn="ctr"/>
                      <a:r>
                        <a:rPr lang="pl-PL" sz="1600" u="none" strike="noStrike">
                          <a:effectLst/>
                        </a:rPr>
                        <a:t>3.8.1 niepełnosprawną          TAK</a:t>
                      </a:r>
                      <a:endParaRPr lang="pl-PL" sz="1600" b="0" i="0" u="none" strike="noStrike">
                        <a:effectLst/>
                        <a:latin typeface="Arial" panose="020B0604020202020204" pitchFamily="34" charset="0"/>
                      </a:endParaRPr>
                    </a:p>
                  </a:txBody>
                  <a:tcPr marL="0" marR="97621" marT="0" marB="0" anchor="ctr"/>
                </a:tc>
                <a:tc hMerge="1">
                  <a:txBody>
                    <a:bodyPr/>
                    <a:lstStyle/>
                    <a:p>
                      <a:endParaRPr lang="pl-PL"/>
                    </a:p>
                  </a:txBody>
                  <a:tcPr/>
                </a:tc>
                <a:tc>
                  <a:txBody>
                    <a:bodyPr/>
                    <a:lstStyle/>
                    <a:p>
                      <a:pPr algn="ctr"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3.8.2 bezrobotną          TAK</a:t>
                      </a:r>
                      <a:endParaRPr lang="pl-PL" sz="1600" b="0" i="0" u="none" strike="noStrike">
                        <a:effectLst/>
                        <a:latin typeface="Arial" panose="020B0604020202020204" pitchFamily="34" charset="0"/>
                      </a:endParaRPr>
                    </a:p>
                  </a:txBody>
                  <a:tcPr marL="0" marR="97621" marT="0" marB="0" anchor="ctr"/>
                </a:tc>
                <a:tc>
                  <a:txBody>
                    <a:bodyPr/>
                    <a:lstStyle/>
                    <a:p>
                      <a:pPr algn="ctr"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130813">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dirty="0">
                          <a:solidFill>
                            <a:srgbClr val="FF0000"/>
                          </a:solidFill>
                          <a:effectLst/>
                        </a:rPr>
                        <a:t> </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dirty="0">
                          <a:solidFill>
                            <a:srgbClr val="FF0000"/>
                          </a:solidFill>
                          <a:effectLst/>
                        </a:rPr>
                        <a:t> </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44063">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r" fontAlgn="ctr"/>
                      <a:r>
                        <a:rPr lang="pl-PL" sz="1600" u="none" strike="noStrike">
                          <a:effectLst/>
                        </a:rPr>
                        <a:t>NIE</a:t>
                      </a:r>
                      <a:endParaRPr lang="pl-PL" sz="1600" b="0" i="0" u="none" strike="noStrike">
                        <a:effectLst/>
                        <a:latin typeface="Arial" panose="020B0604020202020204" pitchFamily="34" charset="0"/>
                      </a:endParaRPr>
                    </a:p>
                  </a:txBody>
                  <a:tcPr marL="0" marR="97621" marT="0" marB="0" anchor="ctr"/>
                </a:tc>
                <a:tc>
                  <a:txBody>
                    <a:bodyPr/>
                    <a:lstStyle/>
                    <a:p>
                      <a:pPr algn="ctr" fontAlgn="ct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NIE</a:t>
                      </a:r>
                      <a:endParaRPr lang="pl-PL" sz="1600" b="0" i="0" u="none" strike="noStrike">
                        <a:effectLst/>
                        <a:latin typeface="Arial" panose="020B0604020202020204" pitchFamily="34" charset="0"/>
                      </a:endParaRPr>
                    </a:p>
                  </a:txBody>
                  <a:tcPr marL="0" marR="97621" marT="0" marB="0" anchor="ctr"/>
                </a:tc>
                <a:tc>
                  <a:txBody>
                    <a:bodyPr/>
                    <a:lstStyle/>
                    <a:p>
                      <a:pPr algn="ctr"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r"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44063">
                <a:tc gridSpan="2">
                  <a:txBody>
                    <a:bodyPr/>
                    <a:lstStyle/>
                    <a:p>
                      <a:pPr algn="l" fontAlgn="ctr"/>
                      <a:r>
                        <a:rPr lang="pl-PL" sz="1600" u="none" strike="noStrike">
                          <a:effectLst/>
                        </a:rPr>
                        <a:t>4. Informacje dotyczące działalności</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r>
              <a:tr h="244063">
                <a:tc>
                  <a:txBody>
                    <a:bodyPr/>
                    <a:lstStyle/>
                    <a:p>
                      <a:pPr algn="l" fontAlgn="ctr"/>
                      <a:r>
                        <a:rPr lang="pl-PL" sz="1600" u="none" strike="noStrike">
                          <a:effectLst/>
                        </a:rPr>
                        <a:t>4.1 Status działalności </a:t>
                      </a:r>
                      <a:endParaRPr lang="pl-PL" sz="1600" b="0" i="0" u="none" strike="noStrike">
                        <a:effectLst/>
                        <a:latin typeface="Arial" panose="020B0604020202020204" pitchFamily="34" charset="0"/>
                      </a:endParaRPr>
                    </a:p>
                  </a:txBody>
                  <a:tcPr marL="0" marR="0" marT="0" marB="0" anchor="ctr"/>
                </a:tc>
                <a:tc>
                  <a:txBody>
                    <a:bodyPr/>
                    <a:lstStyle/>
                    <a:p>
                      <a:pPr algn="l" fontAlgn="ctr"/>
                      <a:r>
                        <a:rPr lang="pl-PL" sz="1600" u="none" strike="noStrike" dirty="0">
                          <a:solidFill>
                            <a:srgbClr val="FF0000"/>
                          </a:solidFill>
                          <a:effectLst/>
                        </a:rPr>
                        <a:t>podejmowana</a:t>
                      </a:r>
                      <a:endParaRPr lang="pl-PL" sz="1600" b="0" i="0" u="none" strike="noStrike" dirty="0">
                        <a:solidFill>
                          <a:srgbClr val="FF0000"/>
                        </a:solidFill>
                        <a:effectLst/>
                        <a:latin typeface="Arial" panose="020B0604020202020204" pitchFamily="34" charset="0"/>
                      </a:endParaRPr>
                    </a:p>
                  </a:txBody>
                  <a:tcPr marL="0" marR="0" marT="0" marB="0" anchor="ctr"/>
                </a:tc>
                <a:tc>
                  <a:txBody>
                    <a:bodyPr/>
                    <a:lstStyle/>
                    <a:p>
                      <a:pPr algn="l" fontAlgn="ctr"/>
                      <a:r>
                        <a:rPr lang="pl-PL" sz="1600" u="none" strike="noStrike">
                          <a:effectLst/>
                        </a:rPr>
                        <a:t> </a:t>
                      </a:r>
                      <a:endParaRPr lang="pl-PL" sz="1600" b="0" i="0" u="none" strike="noStrike">
                        <a:effectLst/>
                        <a:latin typeface="Arial" panose="020B0604020202020204" pitchFamily="34" charset="0"/>
                      </a:endParaRPr>
                    </a:p>
                  </a:txBody>
                  <a:tcPr marL="0" marR="0" marT="0" marB="0" anchor="ctr"/>
                </a:tc>
                <a:tc gridSpan="2">
                  <a:txBody>
                    <a:bodyPr/>
                    <a:lstStyle/>
                    <a:p>
                      <a:pPr algn="l" fontAlgn="ctr"/>
                      <a:r>
                        <a:rPr lang="pl-PL" sz="1600" u="none" strike="noStrike" dirty="0">
                          <a:effectLst/>
                        </a:rPr>
                        <a:t>4.2 Kod PKD dla działalności związanej z realizacją operacji</a:t>
                      </a:r>
                      <a:endParaRPr lang="pl-PL" sz="1600" b="0" i="0" u="none" strike="noStrike" dirty="0">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a:effectLst/>
                        </a:rPr>
                        <a:t>----</a:t>
                      </a:r>
                      <a:endParaRPr lang="pl-PL" sz="1600" b="0" i="0" u="none" strike="noStrike">
                        <a:effectLst/>
                        <a:latin typeface="Arial" panose="020B0604020202020204" pitchFamily="34" charset="0"/>
                      </a:endParaRPr>
                    </a:p>
                  </a:txBody>
                  <a:tcPr marL="0" marR="0" marT="0" marB="0" anchor="ctr"/>
                </a:tc>
              </a:tr>
              <a:tr h="244063">
                <a:tc gridSpan="6">
                  <a:txBody>
                    <a:bodyPr/>
                    <a:lstStyle/>
                    <a:p>
                      <a:pPr algn="just" fontAlgn="ctr"/>
                      <a:r>
                        <a:rPr lang="pl-PL" sz="1600" u="none" strike="noStrike">
                          <a:effectLst/>
                        </a:rPr>
                        <a:t>5. Adres podmiotu ubiegającego się o przyznanie pomocy (miejsca zamieszkania) </a:t>
                      </a:r>
                      <a:endParaRPr lang="pl-PL" sz="16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13187">
                <a:tc>
                  <a:txBody>
                    <a:bodyPr/>
                    <a:lstStyle/>
                    <a:p>
                      <a:pPr algn="l" fontAlgn="t"/>
                      <a:r>
                        <a:rPr lang="pl-PL" sz="1600" u="none" strike="noStrike">
                          <a:effectLst/>
                        </a:rPr>
                        <a:t>5.1 Kraj</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5.2 Województwo</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a:txBody>
                    <a:bodyPr/>
                    <a:lstStyle/>
                    <a:p>
                      <a:pPr algn="l" fontAlgn="t"/>
                      <a:r>
                        <a:rPr lang="pl-PL" sz="1600" u="none" strike="noStrike">
                          <a:effectLst/>
                        </a:rPr>
                        <a:t>5.3 Powiat</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5.4 Gmina</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r>
              <a:tr h="191980">
                <a:tc>
                  <a:txBody>
                    <a:bodyPr/>
                    <a:lstStyle/>
                    <a:p>
                      <a:pPr algn="l" fontAlgn="ctr"/>
                      <a:r>
                        <a:rPr lang="pl-PL" sz="1600" u="none" strike="noStrike" dirty="0">
                          <a:solidFill>
                            <a:srgbClr val="FF0000"/>
                          </a:solidFill>
                          <a:effectLst/>
                        </a:rPr>
                        <a:t>Polska</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(wybierz z listy)</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120517">
                <a:tc>
                  <a:txBody>
                    <a:bodyPr/>
                    <a:lstStyle/>
                    <a:p>
                      <a:pPr algn="l" fontAlgn="t"/>
                      <a:r>
                        <a:rPr lang="pl-PL" sz="1600" u="none" strike="noStrike">
                          <a:effectLst/>
                        </a:rPr>
                        <a:t>5.5 Kod pocztowy</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5.6 Poczta</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a:txBody>
                    <a:bodyPr/>
                    <a:lstStyle/>
                    <a:p>
                      <a:pPr algn="l" fontAlgn="t"/>
                      <a:r>
                        <a:rPr lang="pl-PL" sz="1600" u="none" strike="noStrike">
                          <a:effectLst/>
                        </a:rPr>
                        <a:t>5.7 Miejscowość</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5.8 Ulica</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r>
              <a:tr h="191980">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120517">
                <a:tc>
                  <a:txBody>
                    <a:bodyPr/>
                    <a:lstStyle/>
                    <a:p>
                      <a:pPr algn="l" fontAlgn="t"/>
                      <a:r>
                        <a:rPr lang="pl-PL" sz="1600" u="none" strike="noStrike">
                          <a:effectLst/>
                        </a:rPr>
                        <a:t>5.9 Nr domu</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5.10 Nr lokalu</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a:txBody>
                    <a:bodyPr/>
                    <a:lstStyle/>
                    <a:p>
                      <a:pPr algn="l" fontAlgn="t"/>
                      <a:r>
                        <a:rPr lang="pl-PL" sz="1600" u="none" strike="noStrike">
                          <a:effectLst/>
                        </a:rPr>
                        <a:t>5.11 Telefon stacjonarny / komórkowy*</a:t>
                      </a:r>
                      <a:endParaRPr lang="pl-PL" sz="1600" b="0" i="1" u="none" strike="noStrike">
                        <a:effectLst/>
                        <a:latin typeface="Arial" panose="020B0604020202020204" pitchFamily="34" charset="0"/>
                      </a:endParaRPr>
                    </a:p>
                  </a:txBody>
                  <a:tcPr marL="0" marR="0" marT="0" marB="0"/>
                </a:tc>
                <a:tc gridSpan="2">
                  <a:txBody>
                    <a:bodyPr/>
                    <a:lstStyle/>
                    <a:p>
                      <a:pPr algn="l" fontAlgn="t"/>
                      <a:r>
                        <a:rPr lang="pl-PL" sz="1600" u="none" strike="noStrike">
                          <a:effectLst/>
                        </a:rPr>
                        <a:t>5.12 Fax*</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r>
              <a:tr h="191980">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gridSpan="2">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120517">
                <a:tc gridSpan="3">
                  <a:txBody>
                    <a:bodyPr/>
                    <a:lstStyle/>
                    <a:p>
                      <a:pPr algn="l" fontAlgn="t"/>
                      <a:r>
                        <a:rPr lang="pl-PL" sz="1600" u="none" strike="noStrike">
                          <a:effectLst/>
                        </a:rPr>
                        <a:t>5.13 E-mail*</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hMerge="1">
                  <a:txBody>
                    <a:bodyPr/>
                    <a:lstStyle/>
                    <a:p>
                      <a:endParaRPr lang="pl-PL"/>
                    </a:p>
                  </a:txBody>
                  <a:tcPr/>
                </a:tc>
                <a:tc gridSpan="3">
                  <a:txBody>
                    <a:bodyPr/>
                    <a:lstStyle/>
                    <a:p>
                      <a:pPr algn="l" fontAlgn="t"/>
                      <a:r>
                        <a:rPr lang="pl-PL" sz="1600" u="none" strike="noStrike">
                          <a:effectLst/>
                        </a:rPr>
                        <a:t>5.14 Adres www*</a:t>
                      </a:r>
                      <a:endParaRPr lang="pl-PL" sz="1600" b="0" i="1" u="none" strike="noStrike">
                        <a:effectLst/>
                        <a:latin typeface="Arial" panose="020B0604020202020204" pitchFamily="34" charset="0"/>
                      </a:endParaRPr>
                    </a:p>
                  </a:txBody>
                  <a:tcPr marL="0" marR="0" marT="0" marB="0"/>
                </a:tc>
                <a:tc hMerge="1">
                  <a:txBody>
                    <a:bodyPr/>
                    <a:lstStyle/>
                    <a:p>
                      <a:endParaRPr lang="pl-PL"/>
                    </a:p>
                  </a:txBody>
                  <a:tcPr/>
                </a:tc>
                <a:tc hMerge="1">
                  <a:txBody>
                    <a:bodyPr/>
                    <a:lstStyle/>
                    <a:p>
                      <a:endParaRPr lang="pl-PL"/>
                    </a:p>
                  </a:txBody>
                  <a:tcPr/>
                </a:tc>
              </a:tr>
              <a:tr h="191980">
                <a:tc gridSpan="3">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gridSpan="3">
                  <a:txBody>
                    <a:bodyPr/>
                    <a:lstStyle/>
                    <a:p>
                      <a:pPr algn="l" fontAlgn="ctr"/>
                      <a:r>
                        <a:rPr lang="pl-PL" sz="1600" u="none" strike="noStrike" dirty="0">
                          <a:solidFill>
                            <a:srgbClr val="FF0000"/>
                          </a:solidFill>
                          <a:effectLst/>
                        </a:rPr>
                        <a:t> </a:t>
                      </a:r>
                      <a:r>
                        <a:rPr lang="pl-PL" sz="1600" u="none" strike="noStrike" dirty="0" smtClean="0">
                          <a:solidFill>
                            <a:srgbClr val="FF0000"/>
                          </a:solidFill>
                          <a:effectLst/>
                        </a:rPr>
                        <a:t>----</a:t>
                      </a:r>
                      <a:endParaRPr lang="pl-PL" sz="16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1902274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1506514187"/>
              </p:ext>
            </p:extLst>
          </p:nvPr>
        </p:nvGraphicFramePr>
        <p:xfrm>
          <a:off x="720430" y="1781666"/>
          <a:ext cx="10733856" cy="3602400"/>
        </p:xfrm>
        <a:graphic>
          <a:graphicData uri="http://schemas.openxmlformats.org/drawingml/2006/table">
            <a:tbl>
              <a:tblPr>
                <a:tableStyleId>{5C22544A-7EE6-4342-B048-85BDC9FD1C3A}</a:tableStyleId>
              </a:tblPr>
              <a:tblGrid>
                <a:gridCol w="2781387"/>
                <a:gridCol w="239877"/>
                <a:gridCol w="3694655"/>
                <a:gridCol w="323282"/>
                <a:gridCol w="3694655"/>
              </a:tblGrid>
              <a:tr h="490517">
                <a:tc gridSpan="3">
                  <a:txBody>
                    <a:bodyPr/>
                    <a:lstStyle/>
                    <a:p>
                      <a:pPr algn="l" fontAlgn="ctr"/>
                      <a:r>
                        <a:rPr lang="pl-PL" sz="1800" u="none" strike="noStrike" dirty="0">
                          <a:effectLst/>
                        </a:rPr>
                        <a:t>7. Dane pełnomocnika podmiotu ubiegającego się o przyznanie pomocy</a:t>
                      </a:r>
                      <a:endParaRPr lang="pl-PL" sz="18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r>
              <a:tr h="242215">
                <a:tc gridSpan="2">
                  <a:txBody>
                    <a:bodyPr/>
                    <a:lstStyle/>
                    <a:p>
                      <a:pPr algn="l" fontAlgn="t"/>
                      <a:r>
                        <a:rPr lang="pl-PL" sz="1800" u="none" strike="noStrike" dirty="0">
                          <a:effectLst/>
                        </a:rPr>
                        <a:t>7.1 Nazwisko</a:t>
                      </a:r>
                      <a:endParaRPr lang="pl-PL" sz="1800" b="0" i="1" u="none" strike="noStrike" dirty="0">
                        <a:effectLst/>
                        <a:latin typeface="Arial" panose="020B0604020202020204" pitchFamily="34" charset="0"/>
                      </a:endParaRPr>
                    </a:p>
                  </a:txBody>
                  <a:tcPr marL="6824" marR="6824" marT="6824" marB="0"/>
                </a:tc>
                <a:tc hMerge="1">
                  <a:txBody>
                    <a:bodyPr/>
                    <a:lstStyle/>
                    <a:p>
                      <a:endParaRPr lang="pl-PL"/>
                    </a:p>
                  </a:txBody>
                  <a:tcPr/>
                </a:tc>
                <a:tc>
                  <a:txBody>
                    <a:bodyPr/>
                    <a:lstStyle/>
                    <a:p>
                      <a:pPr algn="l" fontAlgn="t"/>
                      <a:r>
                        <a:rPr lang="pl-PL" sz="1800" u="none" strike="noStrike">
                          <a:effectLst/>
                        </a:rPr>
                        <a:t>7.2 Imię</a:t>
                      </a:r>
                      <a:endParaRPr lang="pl-PL" sz="1800" b="0" i="1" u="none" strike="noStrike">
                        <a:effectLst/>
                        <a:latin typeface="Arial" panose="020B0604020202020204" pitchFamily="34" charset="0"/>
                      </a:endParaRPr>
                    </a:p>
                  </a:txBody>
                  <a:tcPr marL="6824" marR="6824" marT="6824" marB="0"/>
                </a:tc>
                <a:tc gridSpan="2">
                  <a:txBody>
                    <a:bodyPr/>
                    <a:lstStyle/>
                    <a:p>
                      <a:pPr algn="l" fontAlgn="t"/>
                      <a:r>
                        <a:rPr lang="pl-PL" sz="1800" u="none" strike="noStrike">
                          <a:effectLst/>
                        </a:rPr>
                        <a:t>7.3 PESEL</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r>
              <a:tr h="385841">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r>
              <a:tr h="490517">
                <a:tc>
                  <a:txBody>
                    <a:bodyPr/>
                    <a:lstStyle/>
                    <a:p>
                      <a:pPr algn="l" fontAlgn="ctr"/>
                      <a:r>
                        <a:rPr lang="pl-PL" sz="1800" u="none" strike="noStrike">
                          <a:effectLst/>
                        </a:rPr>
                        <a:t>8. Dane osoby uprawnionej do kontaktu</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r>
              <a:tr h="242215">
                <a:tc gridSpan="2">
                  <a:txBody>
                    <a:bodyPr/>
                    <a:lstStyle/>
                    <a:p>
                      <a:pPr algn="l" fontAlgn="t"/>
                      <a:r>
                        <a:rPr lang="pl-PL" sz="1800" u="none" strike="noStrike">
                          <a:effectLst/>
                        </a:rPr>
                        <a:t>8.1 Nazwisko</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a:txBody>
                    <a:bodyPr/>
                    <a:lstStyle/>
                    <a:p>
                      <a:pPr algn="l" fontAlgn="t"/>
                      <a:r>
                        <a:rPr lang="pl-PL" sz="1800" u="none" strike="noStrike">
                          <a:effectLst/>
                        </a:rPr>
                        <a:t>8.2 Imię</a:t>
                      </a:r>
                      <a:endParaRPr lang="pl-PL" sz="1800" b="0" i="1" u="none" strike="noStrike">
                        <a:effectLst/>
                        <a:latin typeface="Arial" panose="020B0604020202020204" pitchFamily="34" charset="0"/>
                      </a:endParaRPr>
                    </a:p>
                  </a:txBody>
                  <a:tcPr marL="6824" marR="6824" marT="6824" marB="0"/>
                </a:tc>
                <a:tc gridSpan="2">
                  <a:txBody>
                    <a:bodyPr/>
                    <a:lstStyle/>
                    <a:p>
                      <a:pPr algn="l" fontAlgn="t"/>
                      <a:r>
                        <a:rPr lang="pl-PL" sz="1800" u="none" strike="noStrike">
                          <a:effectLst/>
                        </a:rPr>
                        <a:t>8.3 Telefon stacjonarny / komórkowy*</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r>
              <a:tr h="385841">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r>
              <a:tr h="242215">
                <a:tc gridSpan="2">
                  <a:txBody>
                    <a:bodyPr/>
                    <a:lstStyle/>
                    <a:p>
                      <a:pPr algn="l" fontAlgn="t"/>
                      <a:r>
                        <a:rPr lang="pl-PL" sz="1800" u="none" strike="noStrike">
                          <a:effectLst/>
                        </a:rPr>
                        <a:t>8.4 Nr faksu*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a:txBody>
                    <a:bodyPr/>
                    <a:lstStyle/>
                    <a:p>
                      <a:pPr algn="l" fontAlgn="t"/>
                      <a:r>
                        <a:rPr lang="pl-PL" sz="1800" u="none" strike="noStrike">
                          <a:effectLst/>
                        </a:rPr>
                        <a:t>8.5 E-mail*</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r>
              <a:tr h="385841">
                <a:tc gridSpan="2">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r>
              <a:tr h="533117">
                <a:tc gridSpan="3">
                  <a:txBody>
                    <a:bodyPr/>
                    <a:lstStyle/>
                    <a:p>
                      <a:pPr algn="l" fontAlgn="ctr"/>
                      <a:r>
                        <a:rPr lang="pl-PL" sz="1800" u="none" strike="noStrike">
                          <a:effectLst/>
                        </a:rPr>
                        <a:t>8.6 Kontakt w sprawie projektu należy do obowiązków służbowych osoby uprawnionej do kontaktu:</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dirty="0">
                          <a:effectLst/>
                        </a:rPr>
                        <a:t>(wybierz z listy)</a:t>
                      </a:r>
                      <a:endParaRPr lang="pl-PL" sz="1800" b="0" i="0" u="none" strike="noStrike" dirty="0">
                        <a:effectLst/>
                        <a:latin typeface="Arial" panose="020B0604020202020204" pitchFamily="34" charset="0"/>
                      </a:endParaRPr>
                    </a:p>
                  </a:txBody>
                  <a:tcPr marL="6824" marR="6824" marT="6824" marB="0" anchor="ctr"/>
                </a:tc>
              </a:tr>
            </a:tbl>
          </a:graphicData>
        </a:graphic>
      </p:graphicFrame>
      <p:sp>
        <p:nvSpPr>
          <p:cNvPr id="5" name="Tytuł 1"/>
          <p:cNvSpPr>
            <a:spLocks noGrp="1"/>
          </p:cNvSpPr>
          <p:nvPr>
            <p:ph type="title"/>
          </p:nvPr>
        </p:nvSpPr>
        <p:spPr>
          <a:xfrm>
            <a:off x="720430" y="289711"/>
            <a:ext cx="10515600" cy="1325563"/>
          </a:xfrm>
        </p:spPr>
        <p:txBody>
          <a:bodyPr/>
          <a:lstStyle/>
          <a:p>
            <a:r>
              <a:rPr lang="pl-PL" b="1" dirty="0" smtClean="0"/>
              <a:t>Jeżeli dotyczy</a:t>
            </a:r>
            <a:endParaRPr lang="pl-PL" b="1" dirty="0"/>
          </a:p>
        </p:txBody>
      </p:sp>
    </p:spTree>
    <p:extLst>
      <p:ext uri="{BB962C8B-B14F-4D97-AF65-F5344CB8AC3E}">
        <p14:creationId xmlns:p14="http://schemas.microsoft.com/office/powerpoint/2010/main" val="1276347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147242873"/>
              </p:ext>
            </p:extLst>
          </p:nvPr>
        </p:nvGraphicFramePr>
        <p:xfrm>
          <a:off x="490193" y="454029"/>
          <a:ext cx="10652288" cy="5711100"/>
        </p:xfrm>
        <a:graphic>
          <a:graphicData uri="http://schemas.openxmlformats.org/drawingml/2006/table">
            <a:tbl>
              <a:tblPr>
                <a:tableStyleId>{5C22544A-7EE6-4342-B048-85BDC9FD1C3A}</a:tableStyleId>
              </a:tblPr>
              <a:tblGrid>
                <a:gridCol w="222953"/>
                <a:gridCol w="310808"/>
                <a:gridCol w="293541"/>
                <a:gridCol w="310808"/>
                <a:gridCol w="345342"/>
                <a:gridCol w="276274"/>
                <a:gridCol w="310808"/>
                <a:gridCol w="310808"/>
                <a:gridCol w="310808"/>
                <a:gridCol w="310808"/>
                <a:gridCol w="345342"/>
                <a:gridCol w="345342"/>
                <a:gridCol w="345342"/>
                <a:gridCol w="345342"/>
                <a:gridCol w="345342"/>
                <a:gridCol w="293541"/>
                <a:gridCol w="310808"/>
                <a:gridCol w="276274"/>
                <a:gridCol w="276274"/>
                <a:gridCol w="310808"/>
                <a:gridCol w="310808"/>
                <a:gridCol w="310808"/>
                <a:gridCol w="310808"/>
                <a:gridCol w="310808"/>
                <a:gridCol w="310808"/>
                <a:gridCol w="310808"/>
                <a:gridCol w="310808"/>
                <a:gridCol w="310808"/>
                <a:gridCol w="310808"/>
                <a:gridCol w="310808"/>
                <a:gridCol w="362609"/>
                <a:gridCol w="293541"/>
                <a:gridCol w="293541"/>
                <a:gridCol w="293541"/>
                <a:gridCol w="103603"/>
              </a:tblGrid>
              <a:tr h="380740">
                <a:tc gridSpan="35">
                  <a:txBody>
                    <a:bodyPr/>
                    <a:lstStyle/>
                    <a:p>
                      <a:pPr algn="l" fontAlgn="t"/>
                      <a:r>
                        <a:rPr lang="pl-PL" sz="2000" u="none" strike="noStrike" dirty="0">
                          <a:effectLst/>
                        </a:rPr>
                        <a:t>B.III. OPIS PLANOWANEJ OPERACJI</a:t>
                      </a:r>
                      <a:endParaRPr lang="pl-PL" sz="2000" b="1" i="0" u="none" strike="noStrike" dirty="0">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a:txBody>
                    <a:bodyPr/>
                    <a:lstStyle/>
                    <a:p>
                      <a:pPr algn="l" fontAlgn="t"/>
                      <a:r>
                        <a:rPr lang="pl-PL" sz="2000" u="none" strike="noStrike" dirty="0">
                          <a:effectLst/>
                        </a:rPr>
                        <a:t> </a:t>
                      </a:r>
                      <a:endParaRPr lang="pl-PL" sz="2000" b="1" i="0" u="none" strike="noStrike" dirty="0">
                        <a:effectLst/>
                        <a:latin typeface="Arial" panose="020B0604020202020204" pitchFamily="34" charset="0"/>
                      </a:endParaRPr>
                    </a:p>
                  </a:txBody>
                  <a:tcPr marL="6824" marR="6824" marT="6824" marB="0"/>
                </a:tc>
                <a:tc>
                  <a:txBody>
                    <a:bodyPr/>
                    <a:lstStyle/>
                    <a:p>
                      <a:pPr algn="l" fontAlgn="t"/>
                      <a:r>
                        <a:rPr lang="pl-PL" sz="2000" u="none" strike="noStrike" dirty="0">
                          <a:effectLst/>
                        </a:rPr>
                        <a:t> </a:t>
                      </a:r>
                      <a:endParaRPr lang="pl-PL" sz="2000" b="1" i="0" u="none" strike="noStrike" dirty="0">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1"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l"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r>
              <a:tr h="380740">
                <a:tc gridSpan="15">
                  <a:txBody>
                    <a:bodyPr/>
                    <a:lstStyle/>
                    <a:p>
                      <a:pPr algn="l" fontAlgn="ctr"/>
                      <a:r>
                        <a:rPr lang="pl-PL" sz="2000" u="none" strike="noStrike">
                          <a:effectLst/>
                        </a:rPr>
                        <a:t>1. Operacja wpisuje się w cele LSR</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c>
                  <a:txBody>
                    <a:bodyPr/>
                    <a:lstStyle/>
                    <a:p>
                      <a:pPr algn="just" fontAlgn="t"/>
                      <a:r>
                        <a:rPr lang="pl-PL" sz="2000" u="none" strike="noStrike">
                          <a:effectLst/>
                        </a:rPr>
                        <a:t> </a:t>
                      </a:r>
                      <a:endParaRPr lang="pl-PL" sz="2000" b="0" i="0" u="none" strike="noStrike">
                        <a:effectLst/>
                        <a:latin typeface="Arial" panose="020B0604020202020204" pitchFamily="34" charset="0"/>
                      </a:endParaRPr>
                    </a:p>
                  </a:txBody>
                  <a:tcPr marL="6824" marR="6824" marT="6824" marB="0"/>
                </a:tc>
              </a:tr>
              <a:tr h="380740">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r>
              <a:tr h="380740">
                <a:tc gridSpan="35">
                  <a:txBody>
                    <a:bodyPr/>
                    <a:lstStyle/>
                    <a:p>
                      <a:pPr algn="l" fontAlgn="t"/>
                      <a:r>
                        <a:rPr lang="pl-PL" sz="2000" u="none" strike="noStrike">
                          <a:effectLst/>
                        </a:rPr>
                        <a:t>1.1 Cel ogólny LSR</a:t>
                      </a:r>
                      <a:endParaRPr lang="pl-PL" sz="2000" b="0" i="0"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gridSpan="35">
                  <a:txBody>
                    <a:bodyPr/>
                    <a:lstStyle/>
                    <a:p>
                      <a:pPr algn="just" fontAlgn="t"/>
                      <a:r>
                        <a:rPr lang="pl-PL" sz="2000" u="none" strike="noStrike" dirty="0">
                          <a:solidFill>
                            <a:srgbClr val="FF0000"/>
                          </a:solidFill>
                          <a:effectLst/>
                        </a:rPr>
                        <a:t> </a:t>
                      </a:r>
                      <a:r>
                        <a:rPr lang="pl-PL" sz="2000" u="none" strike="noStrike" dirty="0" smtClean="0">
                          <a:solidFill>
                            <a:srgbClr val="FF0000"/>
                          </a:solidFill>
                          <a:effectLst/>
                        </a:rPr>
                        <a:t>z ogłoszenia </a:t>
                      </a:r>
                      <a:endParaRPr lang="pl-PL" sz="20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r>
              <a:tr h="380740">
                <a:tc gridSpan="35">
                  <a:txBody>
                    <a:bodyPr/>
                    <a:lstStyle/>
                    <a:p>
                      <a:pPr algn="l" fontAlgn="t"/>
                      <a:r>
                        <a:rPr lang="pl-PL" sz="2000" u="none" strike="noStrike">
                          <a:effectLst/>
                        </a:rPr>
                        <a:t>1.2 Cel(-e) szczegółowy(-e) LSR</a:t>
                      </a:r>
                      <a:endParaRPr lang="pl-PL" sz="2000" b="0" i="0"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gridSpan="35">
                  <a:txBody>
                    <a:bodyPr/>
                    <a:lstStyle/>
                    <a:p>
                      <a:pPr algn="just" fontAlgn="t"/>
                      <a:r>
                        <a:rPr lang="pl-PL" sz="2000" u="none" strike="noStrike" dirty="0">
                          <a:solidFill>
                            <a:srgbClr val="FF0000"/>
                          </a:solidFill>
                          <a:effectLst/>
                        </a:rPr>
                        <a:t> </a:t>
                      </a:r>
                      <a:r>
                        <a:rPr lang="pl-PL" sz="2000" u="none" strike="noStrike" dirty="0" smtClean="0">
                          <a:solidFill>
                            <a:srgbClr val="FF0000"/>
                          </a:solidFill>
                          <a:effectLst/>
                        </a:rPr>
                        <a:t>z ogłoszenia</a:t>
                      </a:r>
                      <a:endParaRPr lang="pl-PL" sz="20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r>
              <a:tr h="380740">
                <a:tc gridSpan="35">
                  <a:txBody>
                    <a:bodyPr/>
                    <a:lstStyle/>
                    <a:p>
                      <a:pPr algn="l" fontAlgn="t"/>
                      <a:r>
                        <a:rPr lang="pl-PL" sz="2000" u="none" strike="noStrike">
                          <a:effectLst/>
                        </a:rPr>
                        <a:t>1.3 Przedsięwzięcia LSR</a:t>
                      </a:r>
                      <a:endParaRPr lang="pl-PL" sz="2000" b="0" i="0"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gridSpan="35">
                  <a:txBody>
                    <a:bodyPr/>
                    <a:lstStyle/>
                    <a:p>
                      <a:pPr algn="just" fontAlgn="t"/>
                      <a:r>
                        <a:rPr lang="pl-PL" sz="2000" u="none" strike="noStrike" dirty="0">
                          <a:effectLst/>
                        </a:rPr>
                        <a:t> </a:t>
                      </a:r>
                      <a:r>
                        <a:rPr lang="pl-PL" sz="2000" u="none" strike="noStrike" dirty="0" smtClean="0">
                          <a:solidFill>
                            <a:srgbClr val="FF0000"/>
                          </a:solidFill>
                          <a:effectLst/>
                        </a:rPr>
                        <a:t>z ogłoszenia</a:t>
                      </a:r>
                      <a:endParaRPr lang="pl-PL" sz="20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r>
              <a:tr h="380740">
                <a:tc gridSpan="35">
                  <a:txBody>
                    <a:bodyPr/>
                    <a:lstStyle/>
                    <a:p>
                      <a:pPr algn="l" fontAlgn="ctr"/>
                      <a:r>
                        <a:rPr lang="pl-PL" sz="2000" u="none" strike="noStrike" dirty="0">
                          <a:solidFill>
                            <a:schemeClr val="tx1"/>
                          </a:solidFill>
                          <a:effectLst/>
                        </a:rPr>
                        <a:t>1.4 Uzasadnienie zgodności z celami LSR i kryteriami wyboru operacji przez LGD </a:t>
                      </a:r>
                      <a:endParaRPr lang="pl-PL" sz="2000" b="0" i="0" u="none" strike="noStrike" dirty="0">
                        <a:solidFill>
                          <a:schemeClr val="tx1"/>
                        </a:solidFill>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740">
                <a:tc gridSpan="35">
                  <a:txBody>
                    <a:bodyPr/>
                    <a:lstStyle/>
                    <a:p>
                      <a:pPr algn="just" fontAlgn="t"/>
                      <a:r>
                        <a:rPr lang="pl-PL" sz="2000" u="none" strike="noStrike" dirty="0">
                          <a:effectLst/>
                        </a:rPr>
                        <a:t> </a:t>
                      </a:r>
                      <a:r>
                        <a:rPr lang="pl-PL" sz="2000" u="none" strike="noStrike" dirty="0" smtClean="0">
                          <a:solidFill>
                            <a:srgbClr val="FF0000"/>
                          </a:solidFill>
                          <a:effectLst/>
                        </a:rPr>
                        <a:t>skrótowo opisać zgodność z lokalnymi</a:t>
                      </a:r>
                      <a:r>
                        <a:rPr lang="pl-PL" sz="2000" u="none" strike="noStrike" baseline="0" dirty="0" smtClean="0">
                          <a:solidFill>
                            <a:srgbClr val="FF0000"/>
                          </a:solidFill>
                          <a:effectLst/>
                        </a:rPr>
                        <a:t> kryteriami wybory</a:t>
                      </a:r>
                      <a:endParaRPr lang="pl-PL" sz="20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634907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3661363487"/>
              </p:ext>
            </p:extLst>
          </p:nvPr>
        </p:nvGraphicFramePr>
        <p:xfrm>
          <a:off x="-1" y="-2"/>
          <a:ext cx="12191994" cy="6992429"/>
        </p:xfrm>
        <a:graphic>
          <a:graphicData uri="http://schemas.openxmlformats.org/drawingml/2006/table">
            <a:tbl>
              <a:tblPr>
                <a:tableStyleId>{5C22544A-7EE6-4342-B048-85BDC9FD1C3A}</a:tableStyleId>
              </a:tblPr>
              <a:tblGrid>
                <a:gridCol w="352822"/>
                <a:gridCol w="352822"/>
                <a:gridCol w="333222"/>
                <a:gridCol w="352822"/>
                <a:gridCol w="392028"/>
                <a:gridCol w="313621"/>
                <a:gridCol w="352822"/>
                <a:gridCol w="352822"/>
                <a:gridCol w="352822"/>
                <a:gridCol w="352822"/>
                <a:gridCol w="392028"/>
                <a:gridCol w="392028"/>
                <a:gridCol w="392028"/>
                <a:gridCol w="392028"/>
                <a:gridCol w="392028"/>
                <a:gridCol w="333222"/>
                <a:gridCol w="352822"/>
                <a:gridCol w="313621"/>
                <a:gridCol w="313621"/>
                <a:gridCol w="352822"/>
                <a:gridCol w="352822"/>
                <a:gridCol w="352822"/>
                <a:gridCol w="352822"/>
                <a:gridCol w="352822"/>
                <a:gridCol w="352822"/>
                <a:gridCol w="352822"/>
                <a:gridCol w="352822"/>
                <a:gridCol w="352822"/>
                <a:gridCol w="352822"/>
                <a:gridCol w="352822"/>
                <a:gridCol w="411627"/>
                <a:gridCol w="333222"/>
                <a:gridCol w="333222"/>
                <a:gridCol w="333222"/>
                <a:gridCol w="117608"/>
              </a:tblGrid>
              <a:tr h="321322">
                <a:tc gridSpan="35">
                  <a:txBody>
                    <a:bodyPr/>
                    <a:lstStyle/>
                    <a:p>
                      <a:pPr algn="l" fontAlgn="ctr"/>
                      <a:r>
                        <a:rPr lang="pl-PL" sz="1800" u="none" strike="noStrike" dirty="0">
                          <a:effectLst/>
                        </a:rPr>
                        <a:t>2. Tytuł operacji</a:t>
                      </a:r>
                      <a:endParaRPr lang="pl-PL" sz="18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21322">
                <a:tc gridSpan="35">
                  <a:txBody>
                    <a:bodyPr/>
                    <a:lstStyle/>
                    <a:p>
                      <a:pPr algn="just" fontAlgn="t"/>
                      <a:r>
                        <a:rPr lang="pl-PL" sz="1800" u="none" strike="noStrike" dirty="0">
                          <a:effectLst/>
                        </a:rPr>
                        <a:t> </a:t>
                      </a:r>
                      <a:r>
                        <a:rPr lang="pl-PL" sz="1800" u="none" strike="noStrike" dirty="0" smtClean="0">
                          <a:solidFill>
                            <a:srgbClr val="FF0000"/>
                          </a:solidFill>
                          <a:effectLst/>
                        </a:rPr>
                        <a:t>Wesoły BAR</a:t>
                      </a:r>
                      <a:endParaRPr lang="pl-PL" sz="18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21322">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r>
              <a:tr h="321322">
                <a:tc gridSpan="35">
                  <a:txBody>
                    <a:bodyPr/>
                    <a:lstStyle/>
                    <a:p>
                      <a:pPr algn="l" fontAlgn="ctr"/>
                      <a:r>
                        <a:rPr lang="pl-PL" sz="1800" u="none" strike="noStrike">
                          <a:effectLst/>
                        </a:rPr>
                        <a:t>3. Opis operacji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851598">
                <a:tc gridSpan="35">
                  <a:txBody>
                    <a:bodyPr/>
                    <a:lstStyle/>
                    <a:p>
                      <a:pPr algn="just" fontAlgn="t"/>
                      <a:r>
                        <a:rPr lang="pl-PL" sz="1800" dirty="0" smtClean="0">
                          <a:solidFill>
                            <a:srgbClr val="FF0000"/>
                          </a:solidFill>
                        </a:rPr>
                        <a:t>należy opisać planowaną do realizacji operację w taki sposób, aby była możliwa weryfikacja planowanych do osiągnięcia celów w odniesieniu do zakładanych rezultatów (efektów). Opis operacji powinien być zwięzły. Należy uzasadnić możliwość osiągnięcia celu poprzez zakładany zakres i czas realizacji operacji w kontekście przyjętych nakładów.</a:t>
                      </a:r>
                      <a:endParaRPr lang="pl-PL" sz="18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21322">
                <a:tc>
                  <a:txBody>
                    <a:bodyPr/>
                    <a:lstStyle/>
                    <a:p>
                      <a:pPr algn="l" fontAlgn="t"/>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tc>
                <a:tc>
                  <a:txBody>
                    <a:bodyPr/>
                    <a:lstStyle/>
                    <a:p>
                      <a:pPr algn="l" fontAlgn="t"/>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tc>
                <a:tc>
                  <a:txBody>
                    <a:bodyPr/>
                    <a:lstStyle/>
                    <a:p>
                      <a:pPr algn="l" fontAlgn="t"/>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r>
              <a:tr h="321322">
                <a:tc>
                  <a:txBody>
                    <a:bodyPr/>
                    <a:lstStyle/>
                    <a:p>
                      <a:pPr algn="l" fontAlgn="b"/>
                      <a:r>
                        <a:rPr lang="pl-PL" sz="1800" u="none" strike="noStrike">
                          <a:effectLst/>
                        </a:rPr>
                        <a:t> </a:t>
                      </a:r>
                      <a:endParaRPr lang="pl-PL" sz="1800" b="1" i="0" u="none" strike="noStrike">
                        <a:effectLst/>
                        <a:latin typeface="Arial" panose="020B0604020202020204" pitchFamily="34" charset="0"/>
                      </a:endParaRPr>
                    </a:p>
                  </a:txBody>
                  <a:tcPr marL="6824" marR="6824" marT="6824" marB="0" anchor="b"/>
                </a:tc>
                <a:tc>
                  <a:txBody>
                    <a:bodyPr/>
                    <a:lstStyle/>
                    <a:p>
                      <a:pPr algn="l" fontAlgn="ctr"/>
                      <a:r>
                        <a:rPr lang="pl-PL" sz="1800" u="none" strike="noStrike" dirty="0">
                          <a:effectLst/>
                        </a:rPr>
                        <a:t> </a:t>
                      </a:r>
                      <a:endParaRPr lang="pl-PL" sz="1800" b="1" i="0" u="none" strike="noStrike" dirty="0">
                        <a:effectLst/>
                        <a:latin typeface="Arial" panose="020B0604020202020204" pitchFamily="34" charset="0"/>
                      </a:endParaRPr>
                    </a:p>
                  </a:txBody>
                  <a:tcPr marL="6824" marR="6824" marT="6824" marB="0" anchor="ctr"/>
                </a:tc>
                <a:tc>
                  <a:txBody>
                    <a:bodyPr/>
                    <a:lstStyle/>
                    <a:p>
                      <a:pPr algn="l" fontAlgn="ctr"/>
                      <a:r>
                        <a:rPr lang="pl-PL" sz="1800" u="none" strike="noStrike" dirty="0">
                          <a:effectLst/>
                        </a:rPr>
                        <a:t> </a:t>
                      </a:r>
                      <a:endParaRPr lang="pl-PL" sz="1800" b="1" i="0" u="none" strike="noStrike" dirty="0">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321322">
                <a:tc gridSpan="25">
                  <a:txBody>
                    <a:bodyPr/>
                    <a:lstStyle/>
                    <a:p>
                      <a:pPr algn="l" fontAlgn="ctr"/>
                      <a:r>
                        <a:rPr lang="pl-PL" sz="1800" u="none" strike="noStrike">
                          <a:effectLst/>
                        </a:rPr>
                        <a:t>4. Zakres operacji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35605">
                <a:tc gridSpan="2">
                  <a:txBody>
                    <a:bodyPr/>
                    <a:lstStyle/>
                    <a:p>
                      <a:pPr algn="ctr" fontAlgn="ctr"/>
                      <a:r>
                        <a:rPr lang="pl-PL" sz="1800" u="none" strike="noStrike">
                          <a:effectLst/>
                        </a:rPr>
                        <a:t>4.1</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gridSpan="33">
                  <a:txBody>
                    <a:bodyPr/>
                    <a:lstStyle/>
                    <a:p>
                      <a:pPr algn="just" fontAlgn="ctr"/>
                      <a:r>
                        <a:rPr lang="pl-PL" sz="1800" u="none" strike="noStrike">
                          <a:effectLst/>
                        </a:rPr>
                        <a:t>Rozwój przedsiębiorczości na obszarze wiejskim objętym strategią rozwoju lokalnego kierowanego przez społeczność:</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35605">
                <a:tc gridSpan="2">
                  <a:txBody>
                    <a:bodyPr/>
                    <a:lstStyle/>
                    <a:p>
                      <a:pPr algn="ctr" fontAlgn="ctr"/>
                      <a:r>
                        <a:rPr lang="pl-PL" sz="1800" u="none" strike="noStrike">
                          <a:effectLst/>
                        </a:rPr>
                        <a:t>4.1.1</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gridSpan="23">
                  <a:txBody>
                    <a:bodyPr/>
                    <a:lstStyle/>
                    <a:p>
                      <a:pPr algn="l" fontAlgn="ctr"/>
                      <a:r>
                        <a:rPr lang="pl-PL" sz="1800" u="none" strike="noStrike">
                          <a:effectLst/>
                        </a:rPr>
                        <a:t>podejmowanie działalności gospodarczej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ctr"/>
                      <a:r>
                        <a:rPr lang="pl-PL" sz="1800" u="none" strike="noStrike">
                          <a:effectLst/>
                        </a:rPr>
                        <a:t>TAK</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21322">
                <a:tc>
                  <a:txBody>
                    <a:bodyPr/>
                    <a:lstStyle/>
                    <a:p>
                      <a:pPr algn="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r" fontAlgn="ctr"/>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nchor="ctr"/>
                </a:tc>
                <a:tc>
                  <a:txBody>
                    <a:bodyPr/>
                    <a:lstStyle/>
                    <a:p>
                      <a:pPr algn="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just"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ctr"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r>
              <a:tr h="321322">
                <a:tc gridSpan="35">
                  <a:txBody>
                    <a:bodyPr/>
                    <a:lstStyle/>
                    <a:p>
                      <a:pPr algn="l" fontAlgn="ctr"/>
                      <a:r>
                        <a:rPr lang="pl-PL" sz="1800" u="none" strike="noStrike">
                          <a:effectLst/>
                        </a:rPr>
                        <a:t>5. Cel(-e) operacji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977723">
                <a:tc gridSpan="35">
                  <a:txBody>
                    <a:bodyPr/>
                    <a:lstStyle/>
                    <a:p>
                      <a:pPr algn="just" fontAlgn="t"/>
                      <a:r>
                        <a:rPr lang="pl-PL" sz="1800" dirty="0" smtClean="0">
                          <a:solidFill>
                            <a:srgbClr val="FF0000"/>
                          </a:solidFill>
                        </a:rPr>
                        <a:t>Ważne: 1) nie należy przepisywać celów określonych w PROW na lata 2014-2020 i LSR; 2) w celach nie należy wymieniać zakresu rzeczowego; 3) określony przez LGD cel musi być konkretny, mierzalny, adekwatny, realny oraz określony w czasie; Konkretny, tj. jasno określony, również pod względem efektów. Mierzalny, tj. możliwy do weryfikacji mierzalnymi wskaźnikami. Adekwatny, tj. odnoszący się do obszaru (zakresu podejmowanej działalności) oraz odpowiadający zakładanym rezultatom (efektom) operacji. Realny do osiągnięcia, czyli np.: możliwy do wykonania przy dostępnych zasobach i określony w czasie, tj. sformułowany, w taki sposób, aby przy uwzględnieniu ewentualnych </a:t>
                      </a:r>
                      <a:r>
                        <a:rPr lang="pl-PL" sz="1800" dirty="0" err="1" smtClean="0">
                          <a:solidFill>
                            <a:srgbClr val="FF0000"/>
                          </a:solidFill>
                        </a:rPr>
                        <a:t>ryzyk</a:t>
                      </a:r>
                      <a:r>
                        <a:rPr lang="pl-PL" sz="1800" dirty="0" smtClean="0">
                          <a:solidFill>
                            <a:srgbClr val="FF0000"/>
                          </a:solidFill>
                        </a:rPr>
                        <a:t> związanych z realizacją projektu osiągnięcie celu było możliwe w planowanym okresie realizacji operacji. TYLE TEORIA</a:t>
                      </a:r>
                      <a:endParaRPr lang="pl-PL" sz="1800" b="0" i="0" u="none" strike="noStrike" dirty="0">
                        <a:solidFill>
                          <a:srgbClr val="FF0000"/>
                        </a:solidFill>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318773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2566116579"/>
              </p:ext>
            </p:extLst>
          </p:nvPr>
        </p:nvGraphicFramePr>
        <p:xfrm>
          <a:off x="131981" y="-1"/>
          <a:ext cx="11858909" cy="6740165"/>
        </p:xfrm>
        <a:graphic>
          <a:graphicData uri="http://schemas.openxmlformats.org/drawingml/2006/table">
            <a:tbl>
              <a:tblPr>
                <a:tableStyleId>{5C22544A-7EE6-4342-B048-85BDC9FD1C3A}</a:tableStyleId>
              </a:tblPr>
              <a:tblGrid>
                <a:gridCol w="343184"/>
                <a:gridCol w="343184"/>
                <a:gridCol w="324118"/>
                <a:gridCol w="343184"/>
                <a:gridCol w="381315"/>
                <a:gridCol w="305052"/>
                <a:gridCol w="343184"/>
                <a:gridCol w="343184"/>
                <a:gridCol w="343184"/>
                <a:gridCol w="343184"/>
                <a:gridCol w="381315"/>
                <a:gridCol w="381315"/>
                <a:gridCol w="381315"/>
                <a:gridCol w="381315"/>
                <a:gridCol w="381315"/>
                <a:gridCol w="324118"/>
                <a:gridCol w="343184"/>
                <a:gridCol w="305052"/>
                <a:gridCol w="305052"/>
                <a:gridCol w="343184"/>
                <a:gridCol w="343184"/>
                <a:gridCol w="343184"/>
                <a:gridCol w="343184"/>
                <a:gridCol w="343184"/>
                <a:gridCol w="343184"/>
                <a:gridCol w="343184"/>
                <a:gridCol w="343184"/>
                <a:gridCol w="343184"/>
                <a:gridCol w="343184"/>
                <a:gridCol w="343184"/>
                <a:gridCol w="400382"/>
                <a:gridCol w="324118"/>
                <a:gridCol w="324118"/>
                <a:gridCol w="324118"/>
                <a:gridCol w="114395"/>
              </a:tblGrid>
              <a:tr h="290454">
                <a:tc gridSpan="35">
                  <a:txBody>
                    <a:bodyPr/>
                    <a:lstStyle/>
                    <a:p>
                      <a:pPr algn="l" fontAlgn="ctr"/>
                      <a:r>
                        <a:rPr lang="pl-PL" sz="1800" u="none" strike="noStrike" dirty="0">
                          <a:effectLst/>
                        </a:rPr>
                        <a:t>6. Planowane wskaźniki osiągnięcia celu(-ów) operacji</a:t>
                      </a:r>
                      <a:endParaRPr lang="pl-PL" sz="18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4922">
                <a:tc>
                  <a:txBody>
                    <a:bodyPr/>
                    <a:lstStyle/>
                    <a:p>
                      <a:pPr algn="l" fontAlgn="b"/>
                      <a:r>
                        <a:rPr lang="pl-PL" sz="2400" u="none" strike="noStrike">
                          <a:effectLst/>
                        </a:rPr>
                        <a:t> </a:t>
                      </a:r>
                      <a:endParaRPr lang="pl-PL" sz="2400" b="1" i="0" u="none" strike="noStrike">
                        <a:effectLst/>
                        <a:latin typeface="Arial" panose="020B0604020202020204" pitchFamily="34" charset="0"/>
                      </a:endParaRPr>
                    </a:p>
                  </a:txBody>
                  <a:tcPr marL="6824" marR="6824" marT="6824" marB="0" anchor="b"/>
                </a:tc>
                <a:tc>
                  <a:txBody>
                    <a:bodyPr/>
                    <a:lstStyle/>
                    <a:p>
                      <a:pPr algn="l" fontAlgn="ctr"/>
                      <a:r>
                        <a:rPr lang="pl-PL" sz="1800" u="none" strike="noStrike">
                          <a:effectLst/>
                        </a:rPr>
                        <a:t> </a:t>
                      </a:r>
                      <a:endParaRPr lang="pl-PL" sz="18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1"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l"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r>
              <a:tr h="290454">
                <a:tc gridSpan="35">
                  <a:txBody>
                    <a:bodyPr/>
                    <a:lstStyle/>
                    <a:p>
                      <a:pPr algn="l" fontAlgn="ctr"/>
                      <a:r>
                        <a:rPr lang="pl-PL" sz="1800" u="none" strike="noStrike">
                          <a:effectLst/>
                        </a:rPr>
                        <a:t>6.1 Wskaźniki obowiązkowe</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4922">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1800" u="none" strike="noStrike">
                          <a:effectLst/>
                        </a:rPr>
                        <a:t> </a:t>
                      </a:r>
                      <a:endParaRPr lang="pl-PL" sz="18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a:txBody>
                    <a:bodyPr/>
                    <a:lstStyle/>
                    <a:p>
                      <a:pPr algn="l"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r>
              <a:tr h="1140665">
                <a:tc>
                  <a:txBody>
                    <a:bodyPr/>
                    <a:lstStyle/>
                    <a:p>
                      <a:pPr algn="ctr" fontAlgn="ctr"/>
                      <a:r>
                        <a:rPr lang="pl-PL" sz="2400" u="none" strike="noStrike">
                          <a:effectLst/>
                        </a:rPr>
                        <a:t>Lp.</a:t>
                      </a:r>
                      <a:endParaRPr lang="pl-PL" sz="2400" b="0" i="0" u="none" strike="noStrike">
                        <a:effectLst/>
                        <a:latin typeface="Arial" panose="020B0604020202020204" pitchFamily="34" charset="0"/>
                      </a:endParaRPr>
                    </a:p>
                  </a:txBody>
                  <a:tcPr marL="6824" marR="6824" marT="6824" marB="0" anchor="ctr"/>
                </a:tc>
                <a:tc gridSpan="15">
                  <a:txBody>
                    <a:bodyPr/>
                    <a:lstStyle/>
                    <a:p>
                      <a:pPr algn="ctr" fontAlgn="ctr"/>
                      <a:r>
                        <a:rPr lang="pl-PL" sz="1800" u="none" strike="noStrike">
                          <a:effectLst/>
                        </a:rPr>
                        <a:t>Wskaźnik </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Wartość docelowa</a:t>
                      </a:r>
                      <a:br>
                        <a:rPr lang="pl-PL" sz="2400" u="none" strike="noStrike">
                          <a:effectLst/>
                        </a:rPr>
                      </a:br>
                      <a:r>
                        <a:rPr lang="pl-PL" sz="2400" u="none" strike="noStrike">
                          <a:effectLst/>
                        </a:rPr>
                        <a:t>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Jednostka miary 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11">
                  <a:txBody>
                    <a:bodyPr/>
                    <a:lstStyle/>
                    <a:p>
                      <a:pPr algn="ctr" fontAlgn="ctr"/>
                      <a:r>
                        <a:rPr lang="pl-PL" sz="2400" u="none" strike="noStrike">
                          <a:effectLst/>
                        </a:rPr>
                        <a:t>Sposób pomiaru 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140665">
                <a:tc>
                  <a:txBody>
                    <a:bodyPr/>
                    <a:lstStyle/>
                    <a:p>
                      <a:pPr algn="ctr" fontAlgn="ctr"/>
                      <a:r>
                        <a:rPr lang="pl-PL" sz="2400" u="none" strike="noStrike">
                          <a:effectLst/>
                        </a:rPr>
                        <a:t>1.</a:t>
                      </a:r>
                      <a:endParaRPr lang="pl-PL" sz="2400" b="0" i="0" u="none" strike="noStrike">
                        <a:effectLst/>
                        <a:latin typeface="Arial" panose="020B0604020202020204" pitchFamily="34" charset="0"/>
                      </a:endParaRPr>
                    </a:p>
                  </a:txBody>
                  <a:tcPr marL="6824" marR="6824" marT="6824" marB="0" anchor="ctr"/>
                </a:tc>
                <a:tc gridSpan="15">
                  <a:txBody>
                    <a:bodyPr/>
                    <a:lstStyle/>
                    <a:p>
                      <a:pPr algn="l" fontAlgn="ctr"/>
                      <a:r>
                        <a:rPr lang="pl-PL" sz="1800" u="none" strike="noStrike" dirty="0">
                          <a:effectLst/>
                        </a:rPr>
                        <a:t>Liczba utworzonych miejsc pracy </a:t>
                      </a:r>
                      <a:endParaRPr lang="pl-PL" sz="18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dirty="0" smtClean="0">
                          <a:effectLst/>
                        </a:rPr>
                        <a:t>1</a:t>
                      </a:r>
                      <a:r>
                        <a:rPr lang="pl-PL" sz="2400" u="none" strike="noStrike" dirty="0">
                          <a:effectLst/>
                        </a:rPr>
                        <a:t> </a:t>
                      </a:r>
                      <a:endParaRPr lang="pl-PL" sz="24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pełny etat średnioroczny</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11">
                  <a:txBody>
                    <a:bodyPr/>
                    <a:lstStyle/>
                    <a:p>
                      <a:pPr algn="just" fontAlgn="ctr"/>
                      <a:r>
                        <a:rPr lang="pl-PL" sz="2400" dirty="0" smtClean="0">
                          <a:solidFill>
                            <a:srgbClr val="FF0000"/>
                          </a:solidFill>
                        </a:rPr>
                        <a:t>samozatrudnienie oskładkowane lub</a:t>
                      </a:r>
                      <a:r>
                        <a:rPr lang="pl-PL" sz="2400" baseline="0" dirty="0" smtClean="0">
                          <a:solidFill>
                            <a:srgbClr val="FF0000"/>
                          </a:solidFill>
                        </a:rPr>
                        <a:t> deklaracje ZUS</a:t>
                      </a:r>
                      <a:endParaRPr lang="pl-PL" sz="2400" b="0" i="0" u="none" strike="noStrike" dirty="0">
                        <a:solidFill>
                          <a:srgbClr val="FF0000"/>
                        </a:solidFill>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4922">
                <a:tc>
                  <a:txBody>
                    <a:bodyPr/>
                    <a:lstStyle/>
                    <a:p>
                      <a:pPr algn="ctr"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r>
              <a:tr h="384922">
                <a:tc>
                  <a:txBody>
                    <a:bodyPr/>
                    <a:lstStyle/>
                    <a:p>
                      <a:pPr algn="ctr"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r>
              <a:tr h="290454">
                <a:tc gridSpan="35">
                  <a:txBody>
                    <a:bodyPr/>
                    <a:lstStyle/>
                    <a:p>
                      <a:pPr algn="l" fontAlgn="ctr"/>
                      <a:r>
                        <a:rPr lang="pl-PL" sz="1800" u="none" strike="noStrike">
                          <a:effectLst/>
                        </a:rPr>
                        <a:t>6.2 Pozostałe wskaźniki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4922">
                <a:tc>
                  <a:txBody>
                    <a:bodyPr/>
                    <a:lstStyle/>
                    <a:p>
                      <a:pPr algn="ctr"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t"/>
                      <a:r>
                        <a:rPr lang="pl-PL" sz="1800" u="none" strike="noStrike">
                          <a:effectLst/>
                        </a:rPr>
                        <a:t> </a:t>
                      </a:r>
                      <a:endParaRPr lang="pl-PL" sz="18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just" fontAlgn="t"/>
                      <a:r>
                        <a:rPr lang="pl-PL" sz="2400" u="none" strike="noStrike">
                          <a:effectLst/>
                        </a:rPr>
                        <a:t> </a:t>
                      </a:r>
                      <a:endParaRPr lang="pl-PL" sz="2400" b="0" i="0" u="none" strike="noStrike">
                        <a:effectLst/>
                        <a:latin typeface="Arial" panose="020B0604020202020204" pitchFamily="34" charset="0"/>
                      </a:endParaRPr>
                    </a:p>
                  </a:txBody>
                  <a:tcPr marL="6824" marR="6824" marT="6824" marB="0"/>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b"/>
                      <a:r>
                        <a:rPr lang="pl-PL" sz="2400" u="none" strike="noStrike">
                          <a:effectLst/>
                        </a:rPr>
                        <a:t> </a:t>
                      </a:r>
                      <a:endParaRPr lang="pl-PL" sz="2400" b="0" i="0" u="none" strike="noStrike">
                        <a:effectLst/>
                        <a:latin typeface="Arial" panose="020B0604020202020204" pitchFamily="34" charset="0"/>
                      </a:endParaRPr>
                    </a:p>
                  </a:txBody>
                  <a:tcPr marL="6824" marR="6824" marT="6824" marB="0" anchor="b"/>
                </a:tc>
                <a:tc>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r>
              <a:tr h="1140665">
                <a:tc>
                  <a:txBody>
                    <a:bodyPr/>
                    <a:lstStyle/>
                    <a:p>
                      <a:pPr algn="ctr" fontAlgn="ctr"/>
                      <a:r>
                        <a:rPr lang="pl-PL" sz="2400" u="none" strike="noStrike">
                          <a:effectLst/>
                        </a:rPr>
                        <a:t>Lp.</a:t>
                      </a:r>
                      <a:endParaRPr lang="pl-PL" sz="2400" b="0" i="0" u="none" strike="noStrike">
                        <a:effectLst/>
                        <a:latin typeface="Arial" panose="020B0604020202020204" pitchFamily="34" charset="0"/>
                      </a:endParaRPr>
                    </a:p>
                  </a:txBody>
                  <a:tcPr marL="6824" marR="6824" marT="6824" marB="0" anchor="ctr"/>
                </a:tc>
                <a:tc gridSpan="15">
                  <a:txBody>
                    <a:bodyPr/>
                    <a:lstStyle/>
                    <a:p>
                      <a:pPr algn="ctr" fontAlgn="ctr"/>
                      <a:r>
                        <a:rPr lang="pl-PL" sz="1800" u="none" strike="noStrike">
                          <a:solidFill>
                            <a:srgbClr val="FF0000"/>
                          </a:solidFill>
                          <a:effectLst/>
                        </a:rPr>
                        <a:t>Wskaźnik </a:t>
                      </a:r>
                      <a:endParaRPr lang="pl-PL" sz="1800" b="0" i="0" u="none" strike="noStrike">
                        <a:solidFill>
                          <a:srgbClr val="FF0000"/>
                        </a:solidFill>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Wartość docelowa</a:t>
                      </a:r>
                      <a:br>
                        <a:rPr lang="pl-PL" sz="2400" u="none" strike="noStrike">
                          <a:effectLst/>
                        </a:rPr>
                      </a:br>
                      <a:r>
                        <a:rPr lang="pl-PL" sz="2400" u="none" strike="noStrike">
                          <a:effectLst/>
                        </a:rPr>
                        <a:t>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Jednostka miary 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11">
                  <a:txBody>
                    <a:bodyPr/>
                    <a:lstStyle/>
                    <a:p>
                      <a:pPr algn="ctr" fontAlgn="ctr"/>
                      <a:r>
                        <a:rPr lang="pl-PL" sz="2400" u="none" strike="noStrike">
                          <a:effectLst/>
                        </a:rPr>
                        <a:t>Sposób pomiaru wskaźnika</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522198">
                <a:tc>
                  <a:txBody>
                    <a:bodyPr/>
                    <a:lstStyle/>
                    <a:p>
                      <a:pPr algn="ctr" fontAlgn="ctr"/>
                      <a:r>
                        <a:rPr lang="pl-PL" sz="2400" u="none" strike="noStrike">
                          <a:effectLst/>
                        </a:rPr>
                        <a:t>1.</a:t>
                      </a:r>
                      <a:endParaRPr lang="pl-PL" sz="2400" b="0" i="0" u="none" strike="noStrike">
                        <a:effectLst/>
                        <a:latin typeface="Arial" panose="020B0604020202020204" pitchFamily="34" charset="0"/>
                      </a:endParaRPr>
                    </a:p>
                  </a:txBody>
                  <a:tcPr marL="6824" marR="6824" marT="6824" marB="0" anchor="ctr"/>
                </a:tc>
                <a:tc gridSpan="15">
                  <a:txBody>
                    <a:bodyPr/>
                    <a:lstStyle/>
                    <a:p>
                      <a:pPr algn="just" fontAlgn="ctr"/>
                      <a:r>
                        <a:rPr lang="pl-PL" sz="1800" u="none" strike="noStrike" dirty="0">
                          <a:solidFill>
                            <a:srgbClr val="FF0000"/>
                          </a:solidFill>
                          <a:effectLst/>
                        </a:rPr>
                        <a:t> </a:t>
                      </a:r>
                      <a:r>
                        <a:rPr lang="pl-PL" sz="1800" u="none" strike="noStrike" dirty="0" smtClean="0">
                          <a:solidFill>
                            <a:srgbClr val="FF0000"/>
                          </a:solidFill>
                          <a:effectLst/>
                        </a:rPr>
                        <a:t>----NIE</a:t>
                      </a:r>
                      <a:r>
                        <a:rPr lang="pl-PL" sz="1800" u="none" strike="noStrike" baseline="0" dirty="0" smtClean="0">
                          <a:solidFill>
                            <a:srgbClr val="FF0000"/>
                          </a:solidFill>
                          <a:effectLst/>
                        </a:rPr>
                        <a:t> WPISYWAĆ !!!!</a:t>
                      </a:r>
                      <a:endParaRPr lang="pl-PL" sz="1800" b="0" i="0" u="none" strike="noStrike" dirty="0">
                        <a:solidFill>
                          <a:srgbClr val="FF0000"/>
                        </a:solidFill>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ctr"/>
                      <a:r>
                        <a:rPr lang="pl-PL" sz="2400" u="none" strike="noStrike">
                          <a:effectLst/>
                        </a:rPr>
                        <a:t> </a:t>
                      </a:r>
                      <a:endParaRPr lang="pl-PL" sz="24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11">
                  <a:txBody>
                    <a:bodyPr/>
                    <a:lstStyle/>
                    <a:p>
                      <a:pPr algn="just" fontAlgn="ctr"/>
                      <a:r>
                        <a:rPr lang="pl-PL" sz="2400" u="none" strike="noStrike" dirty="0">
                          <a:effectLst/>
                        </a:rPr>
                        <a:t> </a:t>
                      </a:r>
                      <a:endParaRPr lang="pl-PL" sz="24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48029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1055802" y="669304"/>
            <a:ext cx="9192004" cy="646331"/>
          </a:xfrm>
          <a:prstGeom prst="rect">
            <a:avLst/>
          </a:prstGeom>
          <a:noFill/>
        </p:spPr>
        <p:txBody>
          <a:bodyPr wrap="none" rtlCol="0">
            <a:spAutoFit/>
          </a:bodyPr>
          <a:lstStyle/>
          <a:p>
            <a:r>
              <a:rPr lang="pl-PL" sz="3600" b="1" dirty="0" smtClean="0">
                <a:solidFill>
                  <a:srgbClr val="FF0000"/>
                </a:solidFill>
              </a:rPr>
              <a:t>PRAKTYKA W ZAKRESIE FORMUŁOWANIA CELU</a:t>
            </a:r>
            <a:endParaRPr lang="pl-PL" sz="3600" b="1" dirty="0">
              <a:solidFill>
                <a:srgbClr val="FF0000"/>
              </a:solidFill>
            </a:endParaRPr>
          </a:p>
        </p:txBody>
      </p:sp>
      <p:sp>
        <p:nvSpPr>
          <p:cNvPr id="5" name="pole tekstowe 4"/>
          <p:cNvSpPr txBox="1"/>
          <p:nvPr/>
        </p:nvSpPr>
        <p:spPr>
          <a:xfrm>
            <a:off x="952107" y="2177591"/>
            <a:ext cx="10102253" cy="523220"/>
          </a:xfrm>
          <a:prstGeom prst="rect">
            <a:avLst/>
          </a:prstGeom>
          <a:noFill/>
        </p:spPr>
        <p:txBody>
          <a:bodyPr wrap="none" rtlCol="0">
            <a:spAutoFit/>
          </a:bodyPr>
          <a:lstStyle/>
          <a:p>
            <a:r>
              <a:rPr lang="pl-PL" sz="2800" dirty="0" smtClean="0">
                <a:solidFill>
                  <a:srgbClr val="FF0000"/>
                </a:solidFill>
              </a:rPr>
              <a:t>Np. Utworzenie 1 miejsca pracy w ramach nowej firmy „Wesoły bar”</a:t>
            </a:r>
            <a:endParaRPr lang="pl-PL" sz="2800" dirty="0">
              <a:solidFill>
                <a:srgbClr val="FF0000"/>
              </a:solidFill>
            </a:endParaRPr>
          </a:p>
        </p:txBody>
      </p:sp>
    </p:spTree>
    <p:extLst>
      <p:ext uri="{BB962C8B-B14F-4D97-AF65-F5344CB8AC3E}">
        <p14:creationId xmlns:p14="http://schemas.microsoft.com/office/powerpoint/2010/main" val="290505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1675998150"/>
              </p:ext>
            </p:extLst>
          </p:nvPr>
        </p:nvGraphicFramePr>
        <p:xfrm>
          <a:off x="131980" y="91191"/>
          <a:ext cx="11943752" cy="6157872"/>
        </p:xfrm>
        <a:graphic>
          <a:graphicData uri="http://schemas.openxmlformats.org/drawingml/2006/table">
            <a:tbl>
              <a:tblPr>
                <a:tableStyleId>{5C22544A-7EE6-4342-B048-85BDC9FD1C3A}</a:tableStyleId>
              </a:tblPr>
              <a:tblGrid>
                <a:gridCol w="343705"/>
                <a:gridCol w="343705"/>
                <a:gridCol w="329384"/>
                <a:gridCol w="343705"/>
                <a:gridCol w="386669"/>
                <a:gridCol w="300741"/>
                <a:gridCol w="343705"/>
                <a:gridCol w="343705"/>
                <a:gridCol w="343705"/>
                <a:gridCol w="343705"/>
                <a:gridCol w="386669"/>
                <a:gridCol w="386669"/>
                <a:gridCol w="386669"/>
                <a:gridCol w="386669"/>
                <a:gridCol w="386669"/>
                <a:gridCol w="329384"/>
                <a:gridCol w="343705"/>
                <a:gridCol w="300741"/>
                <a:gridCol w="300741"/>
                <a:gridCol w="343705"/>
                <a:gridCol w="343705"/>
                <a:gridCol w="343705"/>
                <a:gridCol w="343705"/>
                <a:gridCol w="343705"/>
                <a:gridCol w="343705"/>
                <a:gridCol w="343705"/>
                <a:gridCol w="343705"/>
                <a:gridCol w="343705"/>
                <a:gridCol w="343705"/>
                <a:gridCol w="343705"/>
                <a:gridCol w="415311"/>
                <a:gridCol w="329384"/>
                <a:gridCol w="329384"/>
                <a:gridCol w="329384"/>
                <a:gridCol w="128889"/>
              </a:tblGrid>
              <a:tr h="191135">
                <a:tc gridSpan="35">
                  <a:txBody>
                    <a:bodyPr/>
                    <a:lstStyle/>
                    <a:p>
                      <a:pPr algn="l" fontAlgn="ctr"/>
                      <a:r>
                        <a:rPr lang="pl-PL" sz="1800" u="none" strike="noStrike">
                          <a:effectLst/>
                        </a:rPr>
                        <a:t>7. Lokalizacja operacji (miejsce realizacji operacji)</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4770">
                <a:tc>
                  <a:txBody>
                    <a:bodyPr/>
                    <a:lstStyle/>
                    <a:p>
                      <a:pPr algn="l" fontAlgn="b"/>
                      <a:r>
                        <a:rPr lang="pl-PL" sz="1800" u="none" strike="noStrike">
                          <a:effectLst/>
                        </a:rPr>
                        <a:t> </a:t>
                      </a:r>
                      <a:endParaRPr lang="pl-PL" sz="1800" b="1"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114300">
                <a:tc gridSpan="7">
                  <a:txBody>
                    <a:bodyPr/>
                    <a:lstStyle/>
                    <a:p>
                      <a:pPr algn="l" fontAlgn="t"/>
                      <a:r>
                        <a:rPr lang="pl-PL" sz="1800" u="none" strike="noStrike">
                          <a:effectLst/>
                        </a:rPr>
                        <a:t>7.1 Kraj</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7.2 Województwo</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l" fontAlgn="t"/>
                      <a:r>
                        <a:rPr lang="pl-PL" sz="1800" u="none" strike="noStrike">
                          <a:effectLst/>
                        </a:rPr>
                        <a:t>7.3 Powiat</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7.4 Gmina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91135">
                <a:tc gridSpan="7">
                  <a:txBody>
                    <a:bodyPr/>
                    <a:lstStyle/>
                    <a:p>
                      <a:pPr algn="ctr" fontAlgn="b"/>
                      <a:r>
                        <a:rPr lang="pl-PL" sz="1800" u="none" strike="noStrike">
                          <a:effectLst/>
                        </a:rPr>
                        <a:t>Polska</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(wybierz z listy)</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14300">
                <a:tc gridSpan="6">
                  <a:txBody>
                    <a:bodyPr/>
                    <a:lstStyle/>
                    <a:p>
                      <a:pPr algn="l" fontAlgn="t"/>
                      <a:r>
                        <a:rPr lang="pl-PL" sz="1800" u="none" strike="noStrike">
                          <a:effectLst/>
                        </a:rPr>
                        <a:t>7.5 Kod pocztowy</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9">
                  <a:txBody>
                    <a:bodyPr/>
                    <a:lstStyle/>
                    <a:p>
                      <a:pPr algn="l" fontAlgn="t"/>
                      <a:r>
                        <a:rPr lang="pl-PL" sz="1800" u="none" strike="noStrike">
                          <a:effectLst/>
                        </a:rPr>
                        <a:t>7.6 Poczta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7.7 Miejscowość</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7.8 Ulica / nr działki</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28600">
                <a:tc gridSpan="6">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9">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14300">
                <a:tc gridSpan="4">
                  <a:txBody>
                    <a:bodyPr/>
                    <a:lstStyle/>
                    <a:p>
                      <a:pPr algn="l" fontAlgn="t"/>
                      <a:r>
                        <a:rPr lang="pl-PL" sz="1800" u="none" strike="noStrike">
                          <a:effectLst/>
                        </a:rPr>
                        <a:t>7.9 Nr domu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l" fontAlgn="t"/>
                      <a:r>
                        <a:rPr lang="pl-PL" sz="1800" u="none" strike="noStrike">
                          <a:effectLst/>
                        </a:rPr>
                        <a:t>7.10 Nr lokalu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gridSpan="15">
                  <a:txBody>
                    <a:bodyPr/>
                    <a:lstStyle/>
                    <a:p>
                      <a:pPr algn="l" fontAlgn="t"/>
                      <a:r>
                        <a:rPr lang="pl-PL" sz="1800" u="none" strike="noStrike">
                          <a:effectLst/>
                        </a:rPr>
                        <a:t>7.11 Inne miejsce przechowywania / garażowania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r>
              <a:tr h="210185">
                <a:tc rowSpan="2" gridSpan="4">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gridSpan="4">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gridSpan="9">
                  <a:txBody>
                    <a:bodyPr/>
                    <a:lstStyle/>
                    <a:p>
                      <a:pPr algn="ctr"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gridSpan="4">
                  <a:txBody>
                    <a:bodyPr/>
                    <a:lstStyle/>
                    <a:p>
                      <a:pPr algn="ctr" fontAlgn="ctr"/>
                      <a:r>
                        <a:rPr lang="pl-PL" sz="1800" u="none" strike="noStrike">
                          <a:effectLst/>
                        </a:rPr>
                        <a:t>(wybierz z listy)</a:t>
                      </a:r>
                      <a:endParaRPr lang="pl-PL" sz="18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1"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37465">
                <a:tc gridSpan="4"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gridSpan="4"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gridSpan="9"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372110">
                <a:tc gridSpan="35">
                  <a:txBody>
                    <a:bodyPr/>
                    <a:lstStyle/>
                    <a:p>
                      <a:pPr algn="l" fontAlgn="b"/>
                      <a:r>
                        <a:rPr lang="pl-PL" sz="1800" u="none" strike="noStrike">
                          <a:effectLst/>
                        </a:rPr>
                        <a:t>7.1 Lokalizacja operacji - miejsce garażowania (wypełnić, jeżeli realizacja operacji obejmuje inne miejsce (a) niż wskazane w pkt. 7,</a:t>
                      </a:r>
                      <a:br>
                        <a:rPr lang="pl-PL" sz="1800" u="none" strike="noStrike">
                          <a:effectLst/>
                        </a:rPr>
                      </a:br>
                      <a:r>
                        <a:rPr lang="pl-PL" sz="1800" u="none" strike="noStrike">
                          <a:effectLst/>
                        </a:rPr>
                        <a:t>tj. został zaznaczony pkt 7.11)</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0">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r>
              <a:tr h="124460">
                <a:tc gridSpan="7">
                  <a:txBody>
                    <a:bodyPr/>
                    <a:lstStyle/>
                    <a:p>
                      <a:pPr algn="l" fontAlgn="t"/>
                      <a:r>
                        <a:rPr lang="pl-PL" sz="1800" u="none" strike="noStrike">
                          <a:effectLst/>
                        </a:rPr>
                        <a:t>7.1.1 Kraj</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7.1.2 Województwo</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l" fontAlgn="t"/>
                      <a:r>
                        <a:rPr lang="pl-PL" sz="1800" u="none" strike="noStrike">
                          <a:effectLst/>
                        </a:rPr>
                        <a:t>7.1.3 Powiat</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7.1.4 Gmina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91135">
                <a:tc gridSpan="7">
                  <a:txBody>
                    <a:bodyPr/>
                    <a:lstStyle/>
                    <a:p>
                      <a:pPr algn="ctr" fontAlgn="b"/>
                      <a:r>
                        <a:rPr lang="pl-PL" sz="1800" u="none" strike="noStrike">
                          <a:effectLst/>
                        </a:rPr>
                        <a:t>Polska</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(wybierz z listy)</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62560">
                <a:tc gridSpan="6">
                  <a:txBody>
                    <a:bodyPr/>
                    <a:lstStyle/>
                    <a:p>
                      <a:pPr algn="l" fontAlgn="t"/>
                      <a:r>
                        <a:rPr lang="pl-PL" sz="1800" u="none" strike="noStrike">
                          <a:effectLst/>
                        </a:rPr>
                        <a:t>7.1.5 Kod pocztowy</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9">
                  <a:txBody>
                    <a:bodyPr/>
                    <a:lstStyle/>
                    <a:p>
                      <a:pPr algn="l" fontAlgn="t"/>
                      <a:r>
                        <a:rPr lang="pl-PL" sz="1800" u="none" strike="noStrike">
                          <a:effectLst/>
                        </a:rPr>
                        <a:t>7.1.6 Poczta</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7.1.7 Miejscowość</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l" fontAlgn="t"/>
                      <a:r>
                        <a:rPr lang="pl-PL" sz="1800" u="none" strike="noStrike">
                          <a:effectLst/>
                        </a:rPr>
                        <a:t>7.1.8 Ulica / nr działki</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28600">
                <a:tc gridSpan="6">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9">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0">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43510">
                <a:tc gridSpan="4">
                  <a:txBody>
                    <a:bodyPr/>
                    <a:lstStyle/>
                    <a:p>
                      <a:pPr algn="l" fontAlgn="t"/>
                      <a:r>
                        <a:rPr lang="pl-PL" sz="1800" u="none" strike="noStrike">
                          <a:effectLst/>
                        </a:rPr>
                        <a:t>7.1.9 Nr domu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l" fontAlgn="t"/>
                      <a:r>
                        <a:rPr lang="pl-PL" sz="1800" u="none" strike="noStrike">
                          <a:effectLst/>
                        </a:rPr>
                        <a:t>7.1.10 Nr lokalu</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gridSpan="13">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4">
                  <a:txBody>
                    <a:bodyPr/>
                    <a:lstStyle/>
                    <a:p>
                      <a:pPr algn="l" fontAlgn="t"/>
                      <a:r>
                        <a:rPr lang="pl-PL" sz="1800" u="none" strike="noStrike">
                          <a:effectLst/>
                        </a:rPr>
                        <a:t> </a:t>
                      </a:r>
                      <a:endParaRPr lang="pl-PL" sz="1800" b="0" i="1" u="none" strike="noStrike">
                        <a:effectLst/>
                        <a:latin typeface="Arial" panose="020B0604020202020204" pitchFamily="34" charset="0"/>
                      </a:endParaRPr>
                    </a:p>
                  </a:txBody>
                  <a:tcPr marL="6824" marR="6824" marT="6824"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28600">
                <a:tc gridSpan="4">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gridSpan="4">
                  <a:txBody>
                    <a:bodyPr/>
                    <a:lstStyle/>
                    <a:p>
                      <a:pPr algn="ctr"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gridSpan="13">
                  <a:txBody>
                    <a:bodyPr/>
                    <a:lstStyle/>
                    <a:p>
                      <a:pPr algn="l" fontAlgn="b"/>
                      <a:r>
                        <a:rPr lang="pl-PL" sz="1800" u="none" strike="noStrike">
                          <a:effectLst/>
                        </a:rPr>
                        <a:t> </a:t>
                      </a:r>
                      <a:endParaRPr lang="pl-PL" sz="18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4">
                  <a:txBody>
                    <a:bodyPr/>
                    <a:lstStyle/>
                    <a:p>
                      <a:pPr algn="ctr" fontAlgn="b"/>
                      <a:r>
                        <a:rPr lang="pl-PL" sz="1800" u="none" strike="noStrike" dirty="0">
                          <a:effectLst/>
                        </a:rPr>
                        <a:t> </a:t>
                      </a:r>
                      <a:endParaRPr lang="pl-PL" sz="1800" b="0" i="0" u="none" strike="noStrike" dirty="0">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2416236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3055813206"/>
              </p:ext>
            </p:extLst>
          </p:nvPr>
        </p:nvGraphicFramePr>
        <p:xfrm>
          <a:off x="160255" y="333554"/>
          <a:ext cx="11924907" cy="5624185"/>
        </p:xfrm>
        <a:graphic>
          <a:graphicData uri="http://schemas.openxmlformats.org/drawingml/2006/table">
            <a:tbl>
              <a:tblPr>
                <a:tableStyleId>{5C22544A-7EE6-4342-B048-85BDC9FD1C3A}</a:tableStyleId>
              </a:tblPr>
              <a:tblGrid>
                <a:gridCol w="324671"/>
                <a:gridCol w="324671"/>
                <a:gridCol w="311142"/>
                <a:gridCol w="324671"/>
                <a:gridCol w="365257"/>
                <a:gridCol w="284087"/>
                <a:gridCol w="324671"/>
                <a:gridCol w="324671"/>
                <a:gridCol w="324671"/>
                <a:gridCol w="324671"/>
                <a:gridCol w="365257"/>
                <a:gridCol w="365257"/>
                <a:gridCol w="365257"/>
                <a:gridCol w="365257"/>
                <a:gridCol w="365257"/>
                <a:gridCol w="311142"/>
                <a:gridCol w="324671"/>
                <a:gridCol w="284087"/>
                <a:gridCol w="284087"/>
                <a:gridCol w="324671"/>
                <a:gridCol w="324671"/>
                <a:gridCol w="324671"/>
                <a:gridCol w="324671"/>
                <a:gridCol w="324671"/>
                <a:gridCol w="324671"/>
                <a:gridCol w="453187"/>
                <a:gridCol w="453187"/>
                <a:gridCol w="453187"/>
                <a:gridCol w="453187"/>
                <a:gridCol w="453187"/>
                <a:gridCol w="392313"/>
                <a:gridCol w="311142"/>
                <a:gridCol w="311142"/>
                <a:gridCol w="311142"/>
                <a:gridCol w="121752"/>
              </a:tblGrid>
              <a:tr h="1050643">
                <a:tc gridSpan="35">
                  <a:txBody>
                    <a:bodyPr/>
                    <a:lstStyle/>
                    <a:p>
                      <a:pPr algn="just" fontAlgn="b"/>
                      <a:r>
                        <a:rPr lang="pl-PL" sz="2000" u="none" strike="noStrike">
                          <a:effectLst/>
                        </a:rPr>
                        <a:t>8. Informacja o działkach ewidencyjnych wchodzących w skład nieruchomości, na których realizowana będzie operacja </a:t>
                      </a:r>
                      <a:br>
                        <a:rPr lang="pl-PL" sz="2000" u="none" strike="noStrike">
                          <a:effectLst/>
                        </a:rPr>
                      </a:br>
                      <a:r>
                        <a:rPr lang="pl-PL" sz="2000" u="none" strike="noStrike">
                          <a:effectLst/>
                        </a:rPr>
                        <a:t>(wypełnić, jeżeli operacja będzie trwale związana z nieruchomością)</a:t>
                      </a:r>
                      <a:endParaRPr lang="pl-PL" sz="2000" b="0" i="0" u="none" strike="noStrike">
                        <a:effectLst/>
                        <a:latin typeface="Arial" panose="020B0604020202020204" pitchFamily="34" charset="0"/>
                      </a:endParaRPr>
                    </a:p>
                  </a:txBody>
                  <a:tcPr marL="6824" marR="6824" marT="6824" marB="0" anchor="b"/>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55403">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r>
              <a:tr h="355403">
                <a:tc rowSpan="2">
                  <a:txBody>
                    <a:bodyPr/>
                    <a:lstStyle/>
                    <a:p>
                      <a:pPr algn="ctr" fontAlgn="ctr"/>
                      <a:r>
                        <a:rPr lang="pl-PL" sz="2000" u="none" strike="noStrike">
                          <a:effectLst/>
                        </a:rPr>
                        <a:t>Lp.</a:t>
                      </a:r>
                      <a:endParaRPr lang="pl-PL" sz="2000" b="0" i="0" u="none" strike="noStrike">
                        <a:effectLst/>
                        <a:latin typeface="Arial" panose="020B0604020202020204" pitchFamily="34" charset="0"/>
                      </a:endParaRPr>
                    </a:p>
                  </a:txBody>
                  <a:tcPr marL="6824" marR="6824" marT="6824" marB="0" anchor="ctr"/>
                </a:tc>
                <a:tc gridSpan="10">
                  <a:txBody>
                    <a:bodyPr/>
                    <a:lstStyle/>
                    <a:p>
                      <a:pPr algn="ctr" fontAlgn="ctr"/>
                      <a:r>
                        <a:rPr lang="pl-PL" sz="2000" u="none" strike="noStrike">
                          <a:effectLst/>
                        </a:rPr>
                        <a:t>Położenie działki ewidencyjnej</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16">
                  <a:txBody>
                    <a:bodyPr/>
                    <a:lstStyle/>
                    <a:p>
                      <a:pPr algn="ctr" fontAlgn="ctr"/>
                      <a:r>
                        <a:rPr lang="pl-PL" sz="2000" u="none" strike="noStrike">
                          <a:effectLst/>
                        </a:rPr>
                        <a:t>Dane według ewidencji gruntów i budynków</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rowSpan="2" gridSpan="8">
                  <a:txBody>
                    <a:bodyPr/>
                    <a:lstStyle/>
                    <a:p>
                      <a:pPr algn="ctr" fontAlgn="ctr"/>
                      <a:r>
                        <a:rPr lang="pl-PL" sz="2000" u="none" strike="noStrike">
                          <a:effectLst/>
                        </a:rPr>
                        <a:t>Informacje szczegółowe </a:t>
                      </a:r>
                      <a:br>
                        <a:rPr lang="pl-PL" sz="2000" u="none" strike="noStrike">
                          <a:effectLst/>
                        </a:rPr>
                      </a:br>
                      <a:r>
                        <a:rPr lang="pl-PL" sz="2000" u="none" strike="noStrike">
                          <a:effectLst/>
                        </a:rPr>
                        <a:t>(nr el. księgi wieczystej)</a:t>
                      </a:r>
                      <a:endParaRPr lang="pl-PL" sz="2000" b="0" i="0" u="none" strike="noStrike">
                        <a:effectLst/>
                        <a:latin typeface="Arial" panose="020B0604020202020204" pitchFamily="34" charset="0"/>
                      </a:endParaRPr>
                    </a:p>
                  </a:txBody>
                  <a:tcPr marL="6824" marR="6824" marT="6824" marB="0" anchor="ct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c rowSpan="2" hMerge="1">
                  <a:txBody>
                    <a:bodyPr/>
                    <a:lstStyle/>
                    <a:p>
                      <a:endParaRPr lang="pl-PL"/>
                    </a:p>
                  </a:txBody>
                  <a:tcPr/>
                </a:tc>
              </a:tr>
              <a:tr h="1398264">
                <a:tc vMerge="1">
                  <a:txBody>
                    <a:bodyPr/>
                    <a:lstStyle/>
                    <a:p>
                      <a:endParaRPr lang="pl-PL"/>
                    </a:p>
                  </a:txBody>
                  <a:tcPr/>
                </a:tc>
                <a:tc gridSpan="4">
                  <a:txBody>
                    <a:bodyPr/>
                    <a:lstStyle/>
                    <a:p>
                      <a:pPr algn="ctr" fontAlgn="ctr"/>
                      <a:r>
                        <a:rPr lang="pl-PL" sz="2000" u="none" strike="noStrike">
                          <a:effectLst/>
                        </a:rPr>
                        <a:t>Województwo</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Powiat</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Gmina</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Nazwa obrębu ewidencyjnego</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Nr obrębu ewidencyjnego</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Nr działki ewidencyjnej</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r>
              <a:tr h="355403">
                <a:tc>
                  <a:txBody>
                    <a:bodyPr/>
                    <a:lstStyle/>
                    <a:p>
                      <a:pPr algn="ctr" fontAlgn="ctr"/>
                      <a:r>
                        <a:rPr lang="pl-PL" sz="2000" u="none" strike="noStrike">
                          <a:effectLst/>
                        </a:rPr>
                        <a:t>1</a:t>
                      </a:r>
                      <a:endParaRPr lang="pl-PL" sz="2000" b="0" i="0" u="none" strike="noStrike">
                        <a:effectLst/>
                        <a:latin typeface="Arial" panose="020B0604020202020204" pitchFamily="34" charset="0"/>
                      </a:endParaRPr>
                    </a:p>
                  </a:txBody>
                  <a:tcPr marL="6824" marR="6824" marT="6824" marB="0" anchor="ctr"/>
                </a:tc>
                <a:tc gridSpan="4">
                  <a:txBody>
                    <a:bodyPr/>
                    <a:lstStyle/>
                    <a:p>
                      <a:pPr algn="ctr" fontAlgn="ctr"/>
                      <a:r>
                        <a:rPr lang="pl-PL" sz="2000" u="none" strike="noStrike">
                          <a:effectLst/>
                        </a:rPr>
                        <a:t>2</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3</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4</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5</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6</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7</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ctr"/>
                      <a:r>
                        <a:rPr lang="pl-PL" sz="2000" u="none" strike="noStrike">
                          <a:effectLst/>
                        </a:rPr>
                        <a:t>8</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03023">
                <a:tc>
                  <a:txBody>
                    <a:bodyPr/>
                    <a:lstStyle/>
                    <a:p>
                      <a:pPr algn="ctr" fontAlgn="ctr"/>
                      <a:r>
                        <a:rPr lang="pl-PL" sz="2000" u="none" strike="noStrike">
                          <a:effectLst/>
                        </a:rPr>
                        <a:t>1.</a:t>
                      </a:r>
                      <a:endParaRPr lang="pl-PL" sz="2000" b="0" i="0" u="none" strike="noStrike">
                        <a:effectLst/>
                        <a:latin typeface="Arial" panose="020B0604020202020204" pitchFamily="34" charset="0"/>
                      </a:endParaRPr>
                    </a:p>
                  </a:txBody>
                  <a:tcPr marL="6824" marR="6824" marT="6824" marB="0" anchor="ctr"/>
                </a:tc>
                <a:tc gridSpan="4">
                  <a:txBody>
                    <a:bodyPr/>
                    <a:lstStyle/>
                    <a:p>
                      <a:pPr algn="ctr" fontAlgn="ctr"/>
                      <a:r>
                        <a:rPr lang="pl-PL" sz="2000" u="none" strike="noStrike">
                          <a:effectLst/>
                        </a:rPr>
                        <a:t>(wybierz z listy)</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03023">
                <a:tc>
                  <a:txBody>
                    <a:bodyPr/>
                    <a:lstStyle/>
                    <a:p>
                      <a:pPr algn="ctr" fontAlgn="ctr"/>
                      <a:r>
                        <a:rPr lang="pl-PL" sz="2000" u="none" strike="noStrike">
                          <a:effectLst/>
                        </a:rPr>
                        <a:t>2.</a:t>
                      </a:r>
                      <a:endParaRPr lang="pl-PL" sz="2000" b="0" i="0" u="none" strike="noStrike">
                        <a:effectLst/>
                        <a:latin typeface="Arial" panose="020B0604020202020204" pitchFamily="34" charset="0"/>
                      </a:endParaRPr>
                    </a:p>
                  </a:txBody>
                  <a:tcPr marL="6824" marR="6824" marT="6824" marB="0" anchor="ctr"/>
                </a:tc>
                <a:tc gridSpan="4">
                  <a:txBody>
                    <a:bodyPr/>
                    <a:lstStyle/>
                    <a:p>
                      <a:pPr algn="ctr" fontAlgn="ctr"/>
                      <a:r>
                        <a:rPr lang="pl-PL" sz="2000" u="none" strike="noStrike">
                          <a:effectLst/>
                        </a:rPr>
                        <a:t>(wybierz z listy)</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703023">
                <a:tc>
                  <a:txBody>
                    <a:bodyPr/>
                    <a:lstStyle/>
                    <a:p>
                      <a:pPr algn="ctr" fontAlgn="ctr"/>
                      <a:r>
                        <a:rPr lang="pl-PL" sz="2000" u="none" strike="noStrike">
                          <a:effectLst/>
                        </a:rPr>
                        <a:t>3.</a:t>
                      </a:r>
                      <a:endParaRPr lang="pl-PL" sz="2000" b="0" i="0" u="none" strike="noStrike">
                        <a:effectLst/>
                        <a:latin typeface="Arial" panose="020B0604020202020204" pitchFamily="34" charset="0"/>
                      </a:endParaRPr>
                    </a:p>
                  </a:txBody>
                  <a:tcPr marL="6824" marR="6824" marT="6824" marB="0" anchor="ctr"/>
                </a:tc>
                <a:tc gridSpan="4">
                  <a:txBody>
                    <a:bodyPr/>
                    <a:lstStyle/>
                    <a:p>
                      <a:pPr algn="ctr" fontAlgn="ctr"/>
                      <a:r>
                        <a:rPr lang="pl-PL" sz="2000" u="none" strike="noStrike">
                          <a:effectLst/>
                        </a:rPr>
                        <a:t>(wybierz z listy)</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gridSpan="7">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8">
                  <a:txBody>
                    <a:bodyPr/>
                    <a:lstStyle/>
                    <a:p>
                      <a:pPr algn="ctr"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2486342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2002561464"/>
              </p:ext>
            </p:extLst>
          </p:nvPr>
        </p:nvGraphicFramePr>
        <p:xfrm>
          <a:off x="638004" y="505644"/>
          <a:ext cx="11428304" cy="1558120"/>
        </p:xfrm>
        <a:graphic>
          <a:graphicData uri="http://schemas.openxmlformats.org/drawingml/2006/table">
            <a:tbl>
              <a:tblPr>
                <a:tableStyleId>{5C22544A-7EE6-4342-B048-85BDC9FD1C3A}</a:tableStyleId>
              </a:tblPr>
              <a:tblGrid>
                <a:gridCol w="349244"/>
                <a:gridCol w="250203"/>
                <a:gridCol w="239778"/>
                <a:gridCol w="250203"/>
                <a:gridCol w="281480"/>
                <a:gridCol w="218928"/>
                <a:gridCol w="349244"/>
                <a:gridCol w="349244"/>
                <a:gridCol w="349244"/>
                <a:gridCol w="388048"/>
                <a:gridCol w="388048"/>
                <a:gridCol w="388048"/>
                <a:gridCol w="388048"/>
                <a:gridCol w="388048"/>
                <a:gridCol w="388048"/>
                <a:gridCol w="329840"/>
                <a:gridCol w="250203"/>
                <a:gridCol w="349244"/>
                <a:gridCol w="218928"/>
                <a:gridCol w="250203"/>
                <a:gridCol w="349244"/>
                <a:gridCol w="349244"/>
                <a:gridCol w="349244"/>
                <a:gridCol w="349244"/>
                <a:gridCol w="349244"/>
                <a:gridCol w="349244"/>
                <a:gridCol w="349244"/>
                <a:gridCol w="349244"/>
                <a:gridCol w="349244"/>
                <a:gridCol w="407450"/>
                <a:gridCol w="407450"/>
                <a:gridCol w="329840"/>
                <a:gridCol w="329840"/>
                <a:gridCol w="329840"/>
                <a:gridCol w="116414"/>
              </a:tblGrid>
              <a:tr h="191135">
                <a:tc gridSpan="20">
                  <a:txBody>
                    <a:bodyPr/>
                    <a:lstStyle/>
                    <a:p>
                      <a:pPr algn="l" fontAlgn="ctr"/>
                      <a:r>
                        <a:rPr lang="pl-PL" sz="2000" u="none" strike="noStrike">
                          <a:effectLst/>
                        </a:rPr>
                        <a:t>9. Planowane terminy realizacji operacji (miesiąc / rok)</a:t>
                      </a:r>
                      <a:endParaRPr lang="pl-PL" sz="2000" b="0" i="0" u="none" strike="noStrike">
                        <a:effectLst/>
                        <a:latin typeface="Arial" panose="020B0604020202020204" pitchFamily="34" charset="0"/>
                      </a:endParaRPr>
                    </a:p>
                  </a:txBody>
                  <a:tcPr marL="6824" marR="6824" marT="6824"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r>
              <a:tr h="0">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c>
                  <a:txBody>
                    <a:bodyPr/>
                    <a:lstStyle/>
                    <a:p>
                      <a:pPr algn="l" fontAlgn="b"/>
                      <a:r>
                        <a:rPr lang="pl-PL" sz="2000" u="none" strike="noStrike">
                          <a:effectLst/>
                        </a:rPr>
                        <a:t> </a:t>
                      </a:r>
                      <a:endParaRPr lang="pl-PL" sz="2000" b="0" i="0" u="none" strike="noStrike">
                        <a:effectLst/>
                        <a:latin typeface="Arial" panose="020B0604020202020204" pitchFamily="34" charset="0"/>
                      </a:endParaRPr>
                    </a:p>
                  </a:txBody>
                  <a:tcPr marL="6824" marR="6824" marT="6824" marB="0" anchor="b"/>
                </a:tc>
              </a:tr>
              <a:tr h="126365">
                <a:tc rowSpan="3" gridSpan="6">
                  <a:txBody>
                    <a:bodyPr/>
                    <a:lstStyle/>
                    <a:p>
                      <a:pPr algn="ctr" fontAlgn="ctr"/>
                      <a:r>
                        <a:rPr lang="pl-PL" sz="2000" u="none" strike="noStrike">
                          <a:effectLst/>
                        </a:rPr>
                        <a:t>9.1 Wniosek o płatność I transzy</a:t>
                      </a:r>
                      <a:endParaRPr lang="pl-PL" sz="2000" b="0" i="0" u="none" strike="noStrike">
                        <a:effectLst/>
                        <a:latin typeface="Arial" panose="020B0604020202020204" pitchFamily="34" charset="0"/>
                      </a:endParaRPr>
                    </a:p>
                  </a:txBody>
                  <a:tcPr marL="6824" marR="6824" marT="6824" marB="0" anchor="ct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rowSpan="3" gridSpan="6">
                  <a:txBody>
                    <a:bodyPr/>
                    <a:lstStyle/>
                    <a:p>
                      <a:pPr algn="ctr" fontAlgn="ctr"/>
                      <a:r>
                        <a:rPr lang="pl-PL" sz="2000" u="none" strike="noStrike">
                          <a:effectLst/>
                        </a:rPr>
                        <a:t>9.2 Wniosek o płatność II transzy</a:t>
                      </a:r>
                      <a:endParaRPr lang="pl-PL" sz="2000" b="0" i="0" u="none" strike="noStrike">
                        <a:effectLst/>
                        <a:latin typeface="Arial" panose="020B0604020202020204" pitchFamily="34" charset="0"/>
                      </a:endParaRPr>
                    </a:p>
                  </a:txBody>
                  <a:tcPr marL="6824" marR="6824" marT="6824" marB="0" anchor="ct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rowSpan="3" h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rowSpan="3" gridSpan="3">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rowSpan="3" hMerge="1">
                  <a:txBody>
                    <a:bodyPr/>
                    <a:lstStyle/>
                    <a:p>
                      <a:endParaRPr lang="pl-PL"/>
                    </a:p>
                  </a:txBody>
                  <a:tcPr/>
                </a:tc>
                <a:tc rowSpan="3" hMerge="1">
                  <a:txBody>
                    <a:bodyPr/>
                    <a:lstStyle/>
                    <a:p>
                      <a:endParaRPr lang="pl-PL"/>
                    </a:p>
                  </a:txBody>
                  <a:tcPr/>
                </a:tc>
              </a:tr>
              <a:tr h="191135">
                <a:tc gridSpan="6"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1" i="0" u="none" strike="noStrike">
                        <a:effectLst/>
                        <a:latin typeface="Arial" panose="020B0604020202020204" pitchFamily="34" charset="0"/>
                      </a:endParaRPr>
                    </a:p>
                  </a:txBody>
                  <a:tcPr marL="6824" marR="6824" marT="6824" marB="0" anchor="ctr"/>
                </a:tc>
                <a:tc gridSpan="6"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gridSpan="3" vMerge="1">
                  <a:txBody>
                    <a:bodyPr/>
                    <a:lstStyle/>
                    <a:p>
                      <a:endParaRPr lang="pl-PL"/>
                    </a:p>
                  </a:txBody>
                  <a:tcPr/>
                </a:tc>
                <a:tc hMerge="1" vMerge="1">
                  <a:txBody>
                    <a:bodyPr/>
                    <a:lstStyle/>
                    <a:p>
                      <a:endParaRPr lang="pl-PL"/>
                    </a:p>
                  </a:txBody>
                  <a:tcPr/>
                </a:tc>
                <a:tc hMerge="1" vMerge="1">
                  <a:txBody>
                    <a:bodyPr/>
                    <a:lstStyle/>
                    <a:p>
                      <a:endParaRPr lang="pl-PL"/>
                    </a:p>
                  </a:txBody>
                  <a:tcPr/>
                </a:tc>
              </a:tr>
              <a:tr h="126365">
                <a:tc gridSpan="6"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ctr"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gridSpan="6"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hMerge="1" vMerge="1">
                  <a:txBody>
                    <a:bodyPr/>
                    <a:lstStyle/>
                    <a:p>
                      <a:endParaRPr lang="pl-PL"/>
                    </a:p>
                  </a:txBody>
                  <a:tcP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a:effectLst/>
                        </a:rPr>
                        <a:t> </a:t>
                      </a:r>
                      <a:endParaRPr lang="pl-PL" sz="2000" b="0" i="0" u="none" strike="noStrike">
                        <a:effectLst/>
                        <a:latin typeface="Arial" panose="020B0604020202020204" pitchFamily="34" charset="0"/>
                      </a:endParaRPr>
                    </a:p>
                  </a:txBody>
                  <a:tcPr marL="6824" marR="6824" marT="6824" marB="0" anchor="ctr"/>
                </a:tc>
                <a:tc>
                  <a:txBody>
                    <a:bodyPr/>
                    <a:lstStyle/>
                    <a:p>
                      <a:pPr algn="l" fontAlgn="ctr"/>
                      <a:r>
                        <a:rPr lang="pl-PL" sz="2000" u="none" strike="noStrike" dirty="0">
                          <a:effectLst/>
                        </a:rPr>
                        <a:t> </a:t>
                      </a:r>
                      <a:endParaRPr lang="pl-PL" sz="2000" b="0" i="0" u="none" strike="noStrike" dirty="0">
                        <a:effectLst/>
                        <a:latin typeface="Arial" panose="020B0604020202020204" pitchFamily="34" charset="0"/>
                      </a:endParaRPr>
                    </a:p>
                  </a:txBody>
                  <a:tcPr marL="6824" marR="6824" marT="6824" marB="0" anchor="ctr"/>
                </a:tc>
                <a:tc gridSpan="3" vMerge="1">
                  <a:txBody>
                    <a:bodyPr/>
                    <a:lstStyle/>
                    <a:p>
                      <a:endParaRPr lang="pl-PL"/>
                    </a:p>
                  </a:txBody>
                  <a:tcPr/>
                </a:tc>
                <a:tc hMerge="1" vMerge="1">
                  <a:txBody>
                    <a:bodyPr/>
                    <a:lstStyle/>
                    <a:p>
                      <a:endParaRPr lang="pl-PL"/>
                    </a:p>
                  </a:txBody>
                  <a:tcPr/>
                </a:tc>
                <a:tc hMerge="1" vMerge="1">
                  <a:txBody>
                    <a:bodyPr/>
                    <a:lstStyle/>
                    <a:p>
                      <a:endParaRPr lang="pl-PL"/>
                    </a:p>
                  </a:txBody>
                  <a:tcPr/>
                </a:tc>
              </a:tr>
            </a:tbl>
          </a:graphicData>
        </a:graphic>
      </p:graphicFrame>
      <p:sp>
        <p:nvSpPr>
          <p:cNvPr id="5" name="Prostokąt 4"/>
          <p:cNvSpPr/>
          <p:nvPr/>
        </p:nvSpPr>
        <p:spPr>
          <a:xfrm>
            <a:off x="392907" y="2445267"/>
            <a:ext cx="11428304" cy="4154984"/>
          </a:xfrm>
          <a:prstGeom prst="rect">
            <a:avLst/>
          </a:prstGeom>
        </p:spPr>
        <p:txBody>
          <a:bodyPr wrap="square">
            <a:spAutoFit/>
          </a:bodyPr>
          <a:lstStyle/>
          <a:p>
            <a:r>
              <a:rPr lang="pl-PL" sz="2200" dirty="0"/>
              <a:t>Planowane terminy realizacji operacji (miesiąc/rok) </a:t>
            </a:r>
            <a:endParaRPr lang="pl-PL" sz="2200" dirty="0" smtClean="0"/>
          </a:p>
          <a:p>
            <a:pPr marL="342900" indent="-342900">
              <a:buFontTx/>
              <a:buChar char="-"/>
            </a:pPr>
            <a:r>
              <a:rPr lang="pl-PL" sz="2200" dirty="0" smtClean="0"/>
              <a:t>złożenie </a:t>
            </a:r>
            <a:r>
              <a:rPr lang="pl-PL" sz="2200" dirty="0"/>
              <a:t>wniosku o płatność dla pierwszej transzy pomocy zgodnie z rozporządzeniem następuje w terminie 3 miesięcy od dnia zawarcia umowy, a wniosku o płatność dla drugiej transzy pomocy – po spełnieniu warunków jej wypłaty określonych w umowie, lecz nie później niż po upływie 2 lat od dnia zawarcia umowy i nie później niż w dniu 31 grudnia 2022 r. </a:t>
            </a:r>
            <a:endParaRPr lang="pl-PL" sz="2200" dirty="0" smtClean="0"/>
          </a:p>
          <a:p>
            <a:pPr marL="342900" indent="-342900">
              <a:buFontTx/>
              <a:buChar char="-"/>
            </a:pPr>
            <a:r>
              <a:rPr lang="pl-PL" sz="2200" dirty="0" smtClean="0"/>
              <a:t>Ustalając </a:t>
            </a:r>
            <a:r>
              <a:rPr lang="pl-PL" sz="2200" dirty="0"/>
              <a:t>termin zakończenia realizacji operacji należy wziąć pod uwagę czas potrzebny LGD na dokonanie wyboru operacji, sporządzenie dokumentacji związanej z wyborem i przekazanie jej do właściwego UM (odpowiednio 60 dni od dnia następującego po ostatnim dniu terminu składania wniosków) oraz czas potrzebny UM na rozpatrzenie wniosku od dnia wpływu do UM przekazanego przez LGD wniosku (z uwzględnieniem wstrzymania biegu terminu w sytuacji wezwania LGD lub podmiotu do usunięcia braków), a także czas niezbędny na realizację operacji i uzyskanie odpowiednich zaświadczeń, pozwoleń, opinii, itp. </a:t>
            </a:r>
            <a:r>
              <a:rPr lang="pl-PL" sz="2200" dirty="0" smtClean="0"/>
              <a:t>(min. 4 miesiące w przepisach).</a:t>
            </a:r>
            <a:endParaRPr lang="pl-PL" sz="2200" dirty="0"/>
          </a:p>
        </p:txBody>
      </p:sp>
    </p:spTree>
    <p:extLst>
      <p:ext uri="{BB962C8B-B14F-4D97-AF65-F5344CB8AC3E}">
        <p14:creationId xmlns:p14="http://schemas.microsoft.com/office/powerpoint/2010/main" val="574073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3908381695"/>
              </p:ext>
            </p:extLst>
          </p:nvPr>
        </p:nvGraphicFramePr>
        <p:xfrm>
          <a:off x="254531" y="96740"/>
          <a:ext cx="11745790" cy="6400800"/>
        </p:xfrm>
        <a:graphic>
          <a:graphicData uri="http://schemas.openxmlformats.org/drawingml/2006/table">
            <a:tbl>
              <a:tblPr>
                <a:tableStyleId>{5C22544A-7EE6-4342-B048-85BDC9FD1C3A}</a:tableStyleId>
              </a:tblPr>
              <a:tblGrid>
                <a:gridCol w="333228"/>
                <a:gridCol w="333228"/>
                <a:gridCol w="314716"/>
                <a:gridCol w="333228"/>
                <a:gridCol w="370255"/>
                <a:gridCol w="296202"/>
                <a:gridCol w="333228"/>
                <a:gridCol w="333228"/>
                <a:gridCol w="333228"/>
                <a:gridCol w="333228"/>
                <a:gridCol w="370255"/>
                <a:gridCol w="370255"/>
                <a:gridCol w="370255"/>
                <a:gridCol w="370255"/>
                <a:gridCol w="370255"/>
                <a:gridCol w="314716"/>
                <a:gridCol w="333228"/>
                <a:gridCol w="296202"/>
                <a:gridCol w="296202"/>
                <a:gridCol w="333228"/>
                <a:gridCol w="333228"/>
                <a:gridCol w="333228"/>
                <a:gridCol w="333228"/>
                <a:gridCol w="333228"/>
                <a:gridCol w="333228"/>
                <a:gridCol w="333228"/>
                <a:gridCol w="333228"/>
                <a:gridCol w="333228"/>
                <a:gridCol w="333228"/>
                <a:gridCol w="333228"/>
                <a:gridCol w="388767"/>
                <a:gridCol w="314716"/>
                <a:gridCol w="314716"/>
                <a:gridCol w="314716"/>
                <a:gridCol w="341975"/>
              </a:tblGrid>
              <a:tr h="191135">
                <a:tc gridSpan="35">
                  <a:txBody>
                    <a:bodyPr/>
                    <a:lstStyle/>
                    <a:p>
                      <a:pPr algn="just" fontAlgn="t"/>
                      <a:r>
                        <a:rPr lang="pl-PL" sz="2100" u="none" strike="noStrike" dirty="0">
                          <a:effectLst/>
                        </a:rPr>
                        <a:t>10. Określenie możliwości realizacji operacji przez podmiot ubiegający się o przyznanie pomocy bez udziału środków publicznych </a:t>
                      </a:r>
                      <a:endParaRPr lang="pl-PL" sz="2100" b="0" i="0" u="none" strike="noStrike" dirty="0">
                        <a:effectLst/>
                        <a:latin typeface="Arial" panose="020B0604020202020204" pitchFamily="34" charset="0"/>
                      </a:endParaRPr>
                    </a:p>
                  </a:txBody>
                  <a:tcPr marL="0" marR="0" marT="0" marB="0"/>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7465">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c>
                  <a:txBody>
                    <a:bodyPr/>
                    <a:lstStyle/>
                    <a:p>
                      <a:pPr algn="l" fontAlgn="t"/>
                      <a:r>
                        <a:rPr lang="pl-PL" sz="2100" u="none" strike="noStrike">
                          <a:effectLst/>
                        </a:rPr>
                        <a:t> </a:t>
                      </a:r>
                      <a:endParaRPr lang="pl-PL" sz="2100" b="0" i="0" u="none" strike="noStrike">
                        <a:effectLst/>
                        <a:latin typeface="Arial" panose="020B0604020202020204" pitchFamily="34" charset="0"/>
                      </a:endParaRPr>
                    </a:p>
                  </a:txBody>
                  <a:tcPr marL="0" marR="0" marT="0" marB="0"/>
                </a:tc>
              </a:tr>
              <a:tr h="332740">
                <a:tc gridSpan="35">
                  <a:txBody>
                    <a:bodyPr/>
                    <a:lstStyle/>
                    <a:p>
                      <a:pPr algn="just" fontAlgn="ctr"/>
                      <a:r>
                        <a:rPr lang="pl-PL" sz="2100" u="none" strike="noStrike">
                          <a:effectLst/>
                        </a:rPr>
                        <a:t>A. Określenie poziomu i zakresu, do jakiego podmiot ubiegający się o przyznanie pomocy zrealizowałby operację bez pomocy publicznej:</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365">
                <a:tc gridSpan="29">
                  <a:txBody>
                    <a:bodyPr/>
                    <a:lstStyle/>
                    <a:p>
                      <a:pPr algn="just" fontAlgn="ctr"/>
                      <a:r>
                        <a:rPr lang="pl-PL" sz="2100" u="none" strike="noStrike">
                          <a:effectLst/>
                        </a:rPr>
                        <a:t>10.1 Planowana do realizacji operacja powstałaby bez pomocy publicznej w zakresie identycznym jak wskazany we wniosku o przyznanie pomocy, z zastosowaniem tych samych rozwiązań technicznych / technologicznych</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u="none" strike="noStrike">
                          <a:effectLst/>
                        </a:rPr>
                        <a:t>NIE</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80365">
                <a:tc gridSpan="29">
                  <a:txBody>
                    <a:bodyPr/>
                    <a:lstStyle/>
                    <a:p>
                      <a:pPr algn="just" fontAlgn="ctr"/>
                      <a:r>
                        <a:rPr lang="pl-PL" sz="2100" u="none" strike="noStrike">
                          <a:effectLst/>
                        </a:rPr>
                        <a:t>10.2 Jeżeli w punkcie 10.1 zaznaczono NIE, należy podać wartość netto nakładów operacji, które zostałyby poniesione w przypadku nieotrzymania pomocy (szacunkowo w zł)</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b="0" i="0" u="none" strike="noStrike" baseline="0" dirty="0" smtClean="0">
                          <a:effectLst/>
                          <a:latin typeface="+mn-lt"/>
                        </a:rPr>
                        <a:t>0,00</a:t>
                      </a:r>
                      <a:endParaRPr lang="pl-PL" sz="2100" b="0" i="0" u="none" strike="noStrike" dirty="0">
                        <a:effectLst/>
                        <a:latin typeface="Arial" panose="020B0604020202020204" pitchFamily="34" charset="0"/>
                      </a:endParaRPr>
                    </a:p>
                  </a:txBody>
                  <a:tcPr marL="0" marR="204716"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91135">
                <a:tc gridSpan="35">
                  <a:txBody>
                    <a:bodyPr/>
                    <a:lstStyle/>
                    <a:p>
                      <a:pPr algn="l" fontAlgn="ctr"/>
                      <a:r>
                        <a:rPr lang="pl-PL" sz="2100" u="none" strike="noStrike">
                          <a:effectLst/>
                        </a:rPr>
                        <a:t>B. Określenie czasu realizacji projektu przez podmiot ubiegający się o przyznanie pomocy:</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72110">
                <a:tc gridSpan="29">
                  <a:txBody>
                    <a:bodyPr/>
                    <a:lstStyle/>
                    <a:p>
                      <a:pPr algn="just" fontAlgn="ctr"/>
                      <a:r>
                        <a:rPr lang="pl-PL" sz="2100" u="none" strike="noStrike">
                          <a:effectLst/>
                        </a:rPr>
                        <a:t>10.3 W przypadku niekorzystania z pomocy finansowej podmiot ubiegający się o przyznanie pomocy rozpocząłby realizację operacji w tym samym czasie</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u="none" strike="noStrike">
                          <a:effectLst/>
                        </a:rPr>
                        <a:t>NIE</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476250">
                <a:tc gridSpan="29">
                  <a:txBody>
                    <a:bodyPr/>
                    <a:lstStyle/>
                    <a:p>
                      <a:pPr algn="just" fontAlgn="ctr"/>
                      <a:r>
                        <a:rPr lang="pl-PL" sz="2100" u="none" strike="noStrike">
                          <a:effectLst/>
                        </a:rPr>
                        <a:t>10.4 W przypadku niekorzystania z pomocy finansowej podmiot ubiegający się o przyznanie pomocy zakończyłby operację w tym samym czasie (tzn. w miesiącu, w którym zaplanowano złożenie wniosku o płatność)</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u="none" strike="noStrike">
                          <a:effectLst/>
                        </a:rPr>
                        <a:t>NIE</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565150">
                <a:tc gridSpan="29">
                  <a:txBody>
                    <a:bodyPr/>
                    <a:lstStyle/>
                    <a:p>
                      <a:pPr algn="just" fontAlgn="ctr"/>
                      <a:r>
                        <a:rPr lang="pl-PL" sz="2100" u="none" strike="noStrike">
                          <a:effectLst/>
                        </a:rPr>
                        <a:t>10.5 Jeżeli w punkcie 10.3 lub 10.4 wskazano NIE, należy podać, o ile dłużej trwałaby realizacja operacji (od momentu jej rozpoczęcia do momentu złożenia wniosku o płatność) w przypadku niekorzystania z pomocy finansowej przez podmiot ubiegający się o przyznanie pomocy (w miesiącach).</a:t>
                      </a:r>
                      <a:endParaRPr lang="pl-PL" sz="21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6">
                  <a:txBody>
                    <a:bodyPr/>
                    <a:lstStyle/>
                    <a:p>
                      <a:pPr algn="ctr" fontAlgn="ctr"/>
                      <a:r>
                        <a:rPr lang="pl-PL" sz="2100" b="0" i="0" u="none" strike="noStrike" dirty="0" smtClean="0">
                          <a:effectLst/>
                          <a:latin typeface="+mn-lt"/>
                        </a:rPr>
                        <a:t>0,00</a:t>
                      </a:r>
                      <a:endParaRPr lang="pl-PL" sz="2100" b="0" i="0" u="none" strike="noStrike" dirty="0">
                        <a:effectLst/>
                        <a:latin typeface="Arial" panose="020B0604020202020204" pitchFamily="34" charset="0"/>
                      </a:endParaRPr>
                    </a:p>
                  </a:txBody>
                  <a:tcPr marL="0" marR="204716"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536732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p:cNvGraphicFramePr>
            <a:graphicFrameLocks noGrp="1"/>
          </p:cNvGraphicFramePr>
          <p:nvPr>
            <p:extLst>
              <p:ext uri="{D42A27DB-BD31-4B8C-83A1-F6EECF244321}">
                <p14:modId xmlns:p14="http://schemas.microsoft.com/office/powerpoint/2010/main" val="364142940"/>
              </p:ext>
            </p:extLst>
          </p:nvPr>
        </p:nvGraphicFramePr>
        <p:xfrm>
          <a:off x="311085" y="829556"/>
          <a:ext cx="11623248" cy="5042247"/>
        </p:xfrm>
        <a:graphic>
          <a:graphicData uri="http://schemas.openxmlformats.org/drawingml/2006/table">
            <a:tbl>
              <a:tblPr>
                <a:tableStyleId>{5C22544A-7EE6-4342-B048-85BDC9FD1C3A}</a:tableStyleId>
              </a:tblPr>
              <a:tblGrid>
                <a:gridCol w="961020"/>
                <a:gridCol w="7904743"/>
                <a:gridCol w="2757485"/>
              </a:tblGrid>
              <a:tr h="336150">
                <a:tc gridSpan="3">
                  <a:txBody>
                    <a:bodyPr/>
                    <a:lstStyle/>
                    <a:p>
                      <a:pPr algn="l" fontAlgn="ctr"/>
                      <a:r>
                        <a:rPr lang="pl-PL" sz="2200" u="none" strike="noStrike">
                          <a:effectLst/>
                        </a:rPr>
                        <a:t>11. Limit pomocy</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r>
              <a:tr h="336150">
                <a:tc gridSpan="2">
                  <a:txBody>
                    <a:bodyPr/>
                    <a:lstStyle/>
                    <a:p>
                      <a:pPr algn="l" fontAlgn="ctr"/>
                      <a:r>
                        <a:rPr lang="pl-PL" sz="2200" u="none" strike="noStrike">
                          <a:effectLst/>
                        </a:rPr>
                        <a:t>11.1 Limit pomocy na beneficjenta w ramach PROW na lata 2014 – 2020 (w zł)</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300 000,00</a:t>
                      </a:r>
                      <a:endParaRPr lang="pl-PL" sz="2200" b="1" i="0" u="none" strike="noStrike">
                        <a:effectLst/>
                        <a:latin typeface="Arial" panose="020B0604020202020204" pitchFamily="34" charset="0"/>
                      </a:endParaRPr>
                    </a:p>
                  </a:txBody>
                  <a:tcPr marL="0" marR="204716" marT="0" marB="0" anchor="ctr"/>
                </a:tc>
              </a:tr>
              <a:tr h="336150">
                <a:tc gridSpan="2">
                  <a:txBody>
                    <a:bodyPr/>
                    <a:lstStyle/>
                    <a:p>
                      <a:pPr algn="l" fontAlgn="ctr"/>
                      <a:r>
                        <a:rPr lang="pl-PL" sz="2200" u="none" strike="noStrike">
                          <a:effectLst/>
                        </a:rPr>
                        <a:t>11.2 Limit pomocy de minimis (EUR)</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200 000,00</a:t>
                      </a:r>
                      <a:endParaRPr lang="pl-PL" sz="2200" b="0" i="0" u="none" strike="noStrike">
                        <a:effectLst/>
                        <a:latin typeface="Arial" panose="020B0604020202020204" pitchFamily="34" charset="0"/>
                      </a:endParaRPr>
                    </a:p>
                  </a:txBody>
                  <a:tcPr marL="0" marR="0" marT="0" marB="0" anchor="ctr"/>
                </a:tc>
              </a:tr>
              <a:tr h="672299">
                <a:tc gridSpan="2">
                  <a:txBody>
                    <a:bodyPr/>
                    <a:lstStyle/>
                    <a:p>
                      <a:pPr algn="l" fontAlgn="ctr"/>
                      <a:r>
                        <a:rPr lang="pl-PL" sz="2200" u="none" strike="noStrike" dirty="0">
                          <a:effectLst/>
                        </a:rPr>
                        <a:t>11.3 Pomoc uzyskana uprzednio w poddziałaniu 19.2 (numer umowy o przyznaniu pomocy):</a:t>
                      </a:r>
                      <a:endParaRPr lang="pl-PL" sz="2200" b="0" i="0" u="none" strike="noStrike" dirty="0">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Kwota (w zł)</a:t>
                      </a:r>
                      <a:endParaRPr lang="pl-PL" sz="2200" b="0" i="0" u="none" strike="noStrike">
                        <a:effectLst/>
                        <a:latin typeface="Arial" panose="020B0604020202020204" pitchFamily="34" charset="0"/>
                      </a:endParaRPr>
                    </a:p>
                  </a:txBody>
                  <a:tcPr marL="0" marR="0" marT="0" marB="0" anchor="ctr"/>
                </a:tc>
              </a:tr>
              <a:tr h="336150">
                <a:tc>
                  <a:txBody>
                    <a:bodyPr/>
                    <a:lstStyle/>
                    <a:p>
                      <a:pPr algn="l" fontAlgn="ctr"/>
                      <a:r>
                        <a:rPr lang="pl-PL" sz="2200" u="none" strike="noStrike">
                          <a:effectLst/>
                        </a:rPr>
                        <a:t>11.3.1</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dirty="0" smtClean="0">
                          <a:effectLst/>
                        </a:rPr>
                        <a:t>0</a:t>
                      </a:r>
                      <a:r>
                        <a:rPr lang="pl-PL" sz="2200" u="none" strike="noStrike" dirty="0">
                          <a:effectLst/>
                        </a:rPr>
                        <a:t> </a:t>
                      </a:r>
                      <a:endParaRPr lang="pl-PL" sz="2200" b="0" i="0" u="none" strike="noStrike" dirty="0">
                        <a:effectLst/>
                        <a:latin typeface="Arial" panose="020B0604020202020204" pitchFamily="34" charset="0"/>
                      </a:endParaRPr>
                    </a:p>
                  </a:txBody>
                  <a:tcPr marL="0" marR="204716" marT="0" marB="0" anchor="ctr"/>
                </a:tc>
              </a:tr>
              <a:tr h="336150">
                <a:tc>
                  <a:txBody>
                    <a:bodyPr/>
                    <a:lstStyle/>
                    <a:p>
                      <a:pPr algn="l" fontAlgn="ctr"/>
                      <a:r>
                        <a:rPr lang="pl-PL" sz="2200" u="none" strike="noStrike">
                          <a:effectLst/>
                        </a:rPr>
                        <a:t>11.3.2</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dirty="0" smtClean="0">
                          <a:effectLst/>
                        </a:rPr>
                        <a:t>0</a:t>
                      </a:r>
                      <a:r>
                        <a:rPr lang="pl-PL" sz="2200" u="none" strike="noStrike" dirty="0">
                          <a:effectLst/>
                        </a:rPr>
                        <a:t> </a:t>
                      </a:r>
                      <a:endParaRPr lang="pl-PL" sz="2200" b="0" i="0" u="none" strike="noStrike" dirty="0">
                        <a:effectLst/>
                        <a:latin typeface="Arial" panose="020B0604020202020204" pitchFamily="34" charset="0"/>
                      </a:endParaRPr>
                    </a:p>
                  </a:txBody>
                  <a:tcPr marL="0" marR="204716" marT="0" marB="0" anchor="ctr"/>
                </a:tc>
              </a:tr>
              <a:tr h="336150">
                <a:tc>
                  <a:txBody>
                    <a:bodyPr/>
                    <a:lstStyle/>
                    <a:p>
                      <a:pPr algn="l" fontAlgn="ctr"/>
                      <a:r>
                        <a:rPr lang="pl-PL" sz="2200" u="none" strike="noStrike">
                          <a:effectLst/>
                        </a:rPr>
                        <a:t>11.3.3</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dirty="0" smtClean="0">
                          <a:effectLst/>
                        </a:rPr>
                        <a:t>0</a:t>
                      </a:r>
                      <a:r>
                        <a:rPr lang="pl-PL" sz="2200" u="none" strike="noStrike" dirty="0">
                          <a:effectLst/>
                        </a:rPr>
                        <a:t> </a:t>
                      </a:r>
                      <a:endParaRPr lang="pl-PL" sz="2200" b="0" i="0" u="none" strike="noStrike" dirty="0">
                        <a:effectLst/>
                        <a:latin typeface="Arial" panose="020B0604020202020204" pitchFamily="34" charset="0"/>
                      </a:endParaRPr>
                    </a:p>
                  </a:txBody>
                  <a:tcPr marL="0" marR="204716" marT="0" marB="0" anchor="ctr"/>
                </a:tc>
              </a:tr>
              <a:tr h="336150">
                <a:tc>
                  <a:txBody>
                    <a:bodyPr/>
                    <a:lstStyle/>
                    <a:p>
                      <a:pPr algn="l" fontAlgn="ctr"/>
                      <a:r>
                        <a:rPr lang="pl-PL" sz="2200" u="none" strike="noStrike">
                          <a:effectLst/>
                        </a:rPr>
                        <a:t>11.3.4</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a:txBody>
                    <a:bodyPr/>
                    <a:lstStyle/>
                    <a:p>
                      <a:pPr algn="l" fontAlgn="ctr"/>
                      <a:r>
                        <a:rPr lang="pl-PL" sz="2200" u="none" strike="noStrike" dirty="0" smtClean="0">
                          <a:effectLst/>
                        </a:rPr>
                        <a:t>0</a:t>
                      </a:r>
                      <a:r>
                        <a:rPr lang="pl-PL" sz="2200" u="none" strike="noStrike" dirty="0">
                          <a:effectLst/>
                        </a:rPr>
                        <a:t> </a:t>
                      </a:r>
                      <a:endParaRPr lang="pl-PL" sz="2200" b="0" i="0" u="none" strike="noStrike" dirty="0">
                        <a:effectLst/>
                        <a:latin typeface="Arial" panose="020B0604020202020204" pitchFamily="34" charset="0"/>
                      </a:endParaRPr>
                    </a:p>
                  </a:txBody>
                  <a:tcPr marL="0" marR="204716" marT="0" marB="0" anchor="ctr"/>
                </a:tc>
              </a:tr>
              <a:tr h="336150">
                <a:tc gridSpan="2">
                  <a:txBody>
                    <a:bodyPr/>
                    <a:lstStyle/>
                    <a:p>
                      <a:pPr algn="l" fontAlgn="ctr"/>
                      <a:r>
                        <a:rPr lang="pl-PL" sz="2200" u="none" strike="noStrike">
                          <a:effectLst/>
                        </a:rPr>
                        <a:t>11.4 Łączna kwota otrzymanej pomocy (suma pól od 11.3.1 do ...)</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0,00</a:t>
                      </a:r>
                      <a:endParaRPr lang="pl-PL" sz="2200" b="0" i="0" u="none" strike="noStrike">
                        <a:effectLst/>
                        <a:latin typeface="Arial" panose="020B0604020202020204" pitchFamily="34" charset="0"/>
                      </a:endParaRPr>
                    </a:p>
                  </a:txBody>
                  <a:tcPr marL="0" marR="204716" marT="0" marB="0" anchor="ctr"/>
                </a:tc>
              </a:tr>
              <a:tr h="672299">
                <a:tc gridSpan="2">
                  <a:txBody>
                    <a:bodyPr/>
                    <a:lstStyle/>
                    <a:p>
                      <a:pPr algn="l" fontAlgn="ctr"/>
                      <a:r>
                        <a:rPr lang="pl-PL" sz="2200" u="none" strike="noStrike">
                          <a:effectLst/>
                        </a:rPr>
                        <a:t>11.5 Pozostały do wykorzystania limit pomocy de minimis (w zł) (zgodnie z danymi z załącznika B.IV.A.9.1)</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a:effectLst/>
                        </a:rPr>
                        <a:t>0,00</a:t>
                      </a:r>
                      <a:endParaRPr lang="pl-PL" sz="2200" b="0" i="0" u="none" strike="noStrike">
                        <a:effectLst/>
                        <a:latin typeface="Arial" panose="020B0604020202020204" pitchFamily="34" charset="0"/>
                      </a:endParaRPr>
                    </a:p>
                  </a:txBody>
                  <a:tcPr marL="0" marR="204716" marT="0" marB="0" anchor="ctr"/>
                </a:tc>
              </a:tr>
              <a:tr h="1008449">
                <a:tc gridSpan="2">
                  <a:txBody>
                    <a:bodyPr/>
                    <a:lstStyle/>
                    <a:p>
                      <a:pPr algn="l" fontAlgn="ctr"/>
                      <a:r>
                        <a:rPr lang="pl-PL" sz="2200" u="none" strike="noStrike" dirty="0">
                          <a:effectLst/>
                        </a:rPr>
                        <a:t>11.6 Pozostały do wykorzystania limit pomocy w ramach PROW na lata 2014 – 2020 (w zł)</a:t>
                      </a:r>
                      <a:br>
                        <a:rPr lang="pl-PL" sz="2200" u="none" strike="noStrike" dirty="0">
                          <a:effectLst/>
                        </a:rPr>
                      </a:br>
                      <a:r>
                        <a:rPr lang="pl-PL" sz="2200" u="none" strike="noStrike" dirty="0">
                          <a:effectLst/>
                        </a:rPr>
                        <a:t>(różnica pól 11.1 i 11.4, nie więcej niż kwota z pola 11.5)</a:t>
                      </a:r>
                      <a:endParaRPr lang="pl-PL" sz="2200" b="0" i="0" u="none" strike="noStrike" dirty="0">
                        <a:effectLst/>
                        <a:latin typeface="Arial" panose="020B0604020202020204" pitchFamily="34" charset="0"/>
                      </a:endParaRPr>
                    </a:p>
                  </a:txBody>
                  <a:tcPr marL="0" marR="0" marT="0" marB="0" anchor="ctr"/>
                </a:tc>
                <a:tc hMerge="1">
                  <a:txBody>
                    <a:bodyPr/>
                    <a:lstStyle/>
                    <a:p>
                      <a:endParaRPr lang="pl-PL"/>
                    </a:p>
                  </a:txBody>
                  <a:tcPr/>
                </a:tc>
                <a:tc>
                  <a:txBody>
                    <a:bodyPr/>
                    <a:lstStyle/>
                    <a:p>
                      <a:pPr algn="l" fontAlgn="ctr"/>
                      <a:r>
                        <a:rPr lang="pl-PL" sz="2200" u="none" strike="noStrike" dirty="0">
                          <a:effectLst/>
                        </a:rPr>
                        <a:t>300 000,00</a:t>
                      </a:r>
                      <a:endParaRPr lang="pl-PL" sz="2200" b="0" i="0" u="none" strike="noStrike" dirty="0">
                        <a:effectLst/>
                        <a:latin typeface="Arial" panose="020B0604020202020204" pitchFamily="34" charset="0"/>
                      </a:endParaRPr>
                    </a:p>
                  </a:txBody>
                  <a:tcPr marL="0" marR="204716" marT="0" marB="0" anchor="ctr"/>
                </a:tc>
              </a:tr>
            </a:tbl>
          </a:graphicData>
        </a:graphic>
      </p:graphicFrame>
    </p:spTree>
    <p:extLst>
      <p:ext uri="{BB962C8B-B14F-4D97-AF65-F5344CB8AC3E}">
        <p14:creationId xmlns:p14="http://schemas.microsoft.com/office/powerpoint/2010/main" val="3820975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2276843086"/>
              </p:ext>
            </p:extLst>
          </p:nvPr>
        </p:nvGraphicFramePr>
        <p:xfrm>
          <a:off x="364634" y="688730"/>
          <a:ext cx="10683572" cy="4213209"/>
        </p:xfrm>
        <a:graphic>
          <a:graphicData uri="http://schemas.openxmlformats.org/drawingml/2006/table">
            <a:tbl>
              <a:tblPr>
                <a:tableStyleId>{5C22544A-7EE6-4342-B048-85BDC9FD1C3A}</a:tableStyleId>
              </a:tblPr>
              <a:tblGrid>
                <a:gridCol w="307441"/>
                <a:gridCol w="307441"/>
                <a:gridCol w="294631"/>
                <a:gridCol w="307441"/>
                <a:gridCol w="345871"/>
                <a:gridCol w="269010"/>
                <a:gridCol w="307441"/>
                <a:gridCol w="307441"/>
                <a:gridCol w="307441"/>
                <a:gridCol w="307441"/>
                <a:gridCol w="345871"/>
                <a:gridCol w="345871"/>
                <a:gridCol w="345871"/>
                <a:gridCol w="345871"/>
                <a:gridCol w="345871"/>
                <a:gridCol w="294631"/>
                <a:gridCol w="307441"/>
                <a:gridCol w="269010"/>
                <a:gridCol w="269010"/>
                <a:gridCol w="307441"/>
                <a:gridCol w="307441"/>
                <a:gridCol w="307441"/>
                <a:gridCol w="307441"/>
                <a:gridCol w="307441"/>
                <a:gridCol w="307441"/>
                <a:gridCol w="307441"/>
                <a:gridCol w="307441"/>
                <a:gridCol w="307441"/>
                <a:gridCol w="307441"/>
                <a:gridCol w="307441"/>
                <a:gridCol w="371492"/>
                <a:gridCol w="294631"/>
                <a:gridCol w="294631"/>
                <a:gridCol w="294631"/>
                <a:gridCol w="115290"/>
              </a:tblGrid>
              <a:tr h="1207768">
                <a:tc gridSpan="35">
                  <a:txBody>
                    <a:bodyPr/>
                    <a:lstStyle/>
                    <a:p>
                      <a:pPr algn="just" fontAlgn="ctr"/>
                      <a:r>
                        <a:rPr lang="pl-PL" sz="2200" u="none" strike="noStrike">
                          <a:effectLst/>
                        </a:rPr>
                        <a:t>12. Podmiotowi ubiegającemu się o  przyznanie  została dotychczas przyznana pomoc na operację w ramach działania "Rozwój gospodarstw i działalnosci gospodarczej" na poddziałanie:</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171423">
                <a:tc gridSpan="27">
                  <a:txBody>
                    <a:bodyPr/>
                    <a:lstStyle/>
                    <a:p>
                      <a:pPr algn="just" fontAlgn="ctr"/>
                      <a:r>
                        <a:rPr lang="pl-PL" sz="2200" u="none" strike="noStrike">
                          <a:effectLst/>
                        </a:rPr>
                        <a:t>12.1 Poddziałanie 6.2 "Pomoc na rozpoczęcie pozarolniczej działalności gospodarczej na obszarach wiejskich"</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r" fontAlgn="ctr"/>
                      <a:r>
                        <a:rPr lang="pl-PL" sz="2200" u="none" strike="noStrike">
                          <a:effectLst/>
                        </a:rPr>
                        <a:t>TAK</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ctr"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gridSpan="2">
                  <a:txBody>
                    <a:bodyPr/>
                    <a:lstStyle/>
                    <a:p>
                      <a:pPr algn="r" fontAlgn="ctr"/>
                      <a:r>
                        <a:rPr lang="pl-PL" sz="2200" u="none" strike="noStrike" dirty="0">
                          <a:effectLst/>
                        </a:rPr>
                        <a:t>NIE</a:t>
                      </a:r>
                      <a:endParaRPr lang="pl-PL" sz="2200" b="0" i="0" u="none" strike="noStrike" dirty="0">
                        <a:effectLst/>
                        <a:latin typeface="Arial" panose="020B0604020202020204" pitchFamily="34" charset="0"/>
                      </a:endParaRPr>
                    </a:p>
                  </a:txBody>
                  <a:tcPr marL="0" marR="0" marT="0" marB="0" anchor="ctr"/>
                </a:tc>
                <a:tc hMerge="1">
                  <a:txBody>
                    <a:bodyPr/>
                    <a:lstStyle/>
                    <a:p>
                      <a:endParaRPr lang="pl-PL"/>
                    </a:p>
                  </a:txBody>
                  <a:tcPr/>
                </a:tc>
                <a:tc gridSpan="2">
                  <a:txBody>
                    <a:bodyPr/>
                    <a:lstStyle/>
                    <a:p>
                      <a:pPr algn="ctr" fontAlgn="ctr"/>
                      <a:r>
                        <a:rPr lang="pl-PL" sz="2200" u="none" strike="noStrike" dirty="0">
                          <a:solidFill>
                            <a:srgbClr val="FF0000"/>
                          </a:solidFill>
                          <a:effectLst/>
                        </a:rPr>
                        <a:t>X</a:t>
                      </a:r>
                      <a:endParaRPr lang="pl-PL" sz="22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1171423">
                <a:tc gridSpan="27">
                  <a:txBody>
                    <a:bodyPr/>
                    <a:lstStyle/>
                    <a:p>
                      <a:pPr algn="just" fontAlgn="ctr"/>
                      <a:r>
                        <a:rPr lang="pl-PL" sz="2200" u="none" strike="noStrike">
                          <a:effectLst/>
                        </a:rPr>
                        <a:t>12.2 Poddziałanie: 6.3 "Pomoc na rozpoczęcie działalności gospodarczej na rzecz rozwoju małych gospodarstw"</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gridSpan="3">
                  <a:txBody>
                    <a:bodyPr/>
                    <a:lstStyle/>
                    <a:p>
                      <a:pPr algn="r" fontAlgn="ctr"/>
                      <a:r>
                        <a:rPr lang="pl-PL" sz="2200" u="none" strike="noStrike">
                          <a:effectLst/>
                        </a:rPr>
                        <a:t>TAK</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hMerge="1">
                  <a:txBody>
                    <a:bodyPr/>
                    <a:lstStyle/>
                    <a:p>
                      <a:endParaRPr lang="pl-PL"/>
                    </a:p>
                  </a:txBody>
                  <a:tcPr/>
                </a:tc>
                <a:tc>
                  <a:txBody>
                    <a:bodyPr/>
                    <a:lstStyle/>
                    <a:p>
                      <a:pPr algn="ctr" fontAlgn="ctr"/>
                      <a:r>
                        <a:rPr lang="pl-PL" sz="2200" u="none" strike="noStrike">
                          <a:effectLst/>
                        </a:rPr>
                        <a:t> </a:t>
                      </a:r>
                      <a:endParaRPr lang="pl-PL" sz="2200" b="0" i="0" u="none" strike="noStrike">
                        <a:effectLst/>
                        <a:latin typeface="Arial" panose="020B0604020202020204" pitchFamily="34" charset="0"/>
                      </a:endParaRPr>
                    </a:p>
                  </a:txBody>
                  <a:tcPr marL="0" marR="0" marT="0" marB="0" anchor="ctr"/>
                </a:tc>
                <a:tc gridSpan="2">
                  <a:txBody>
                    <a:bodyPr/>
                    <a:lstStyle/>
                    <a:p>
                      <a:pPr algn="r" fontAlgn="ctr"/>
                      <a:r>
                        <a:rPr lang="pl-PL" sz="2200" u="none" strike="noStrike">
                          <a:effectLst/>
                        </a:rPr>
                        <a:t>NIE</a:t>
                      </a:r>
                      <a:endParaRPr lang="pl-PL" sz="2200" b="0" i="0" u="none" strike="noStrike">
                        <a:effectLst/>
                        <a:latin typeface="Arial" panose="020B0604020202020204" pitchFamily="34" charset="0"/>
                      </a:endParaRPr>
                    </a:p>
                  </a:txBody>
                  <a:tcPr marL="0" marR="0" marT="0" marB="0" anchor="ctr"/>
                </a:tc>
                <a:tc hMerge="1">
                  <a:txBody>
                    <a:bodyPr/>
                    <a:lstStyle/>
                    <a:p>
                      <a:endParaRPr lang="pl-PL"/>
                    </a:p>
                  </a:txBody>
                  <a:tcPr/>
                </a:tc>
                <a:tc gridSpan="2">
                  <a:txBody>
                    <a:bodyPr/>
                    <a:lstStyle/>
                    <a:p>
                      <a:pPr algn="ctr" fontAlgn="ctr"/>
                      <a:r>
                        <a:rPr lang="pl-PL" sz="2200" u="none" strike="noStrike" dirty="0">
                          <a:solidFill>
                            <a:srgbClr val="FF0000"/>
                          </a:solidFill>
                          <a:effectLst/>
                        </a:rPr>
                        <a:t>X</a:t>
                      </a:r>
                      <a:endParaRPr lang="pl-PL" sz="2200" b="0" i="0" u="none" strike="noStrike" dirty="0">
                        <a:solidFill>
                          <a:srgbClr val="FF0000"/>
                        </a:solidFill>
                        <a:effectLst/>
                        <a:latin typeface="Arial" panose="020B0604020202020204" pitchFamily="34" charset="0"/>
                      </a:endParaRPr>
                    </a:p>
                  </a:txBody>
                  <a:tcPr marL="0" marR="0" marT="0" marB="0" anchor="ctr"/>
                </a:tc>
                <a:tc hMerge="1">
                  <a:txBody>
                    <a:bodyPr/>
                    <a:lstStyle/>
                    <a:p>
                      <a:endParaRPr lang="pl-PL"/>
                    </a:p>
                  </a:txBody>
                  <a:tcPr/>
                </a:tc>
              </a:tr>
              <a:tr h="662595">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a:effectLst/>
                        </a:rPr>
                        <a:t> </a:t>
                      </a:r>
                      <a:endParaRPr lang="pl-PL" sz="2200" b="0" i="0" u="none" strike="noStrike">
                        <a:effectLst/>
                        <a:latin typeface="Arial" panose="020B0604020202020204" pitchFamily="34" charset="0"/>
                      </a:endParaRPr>
                    </a:p>
                  </a:txBody>
                  <a:tcPr marL="0" marR="0" marT="0" marB="0" anchor="b"/>
                </a:tc>
                <a:tc>
                  <a:txBody>
                    <a:bodyPr/>
                    <a:lstStyle/>
                    <a:p>
                      <a:pPr algn="l" fontAlgn="b"/>
                      <a:r>
                        <a:rPr lang="pl-PL" sz="2200" u="none" strike="noStrike" dirty="0">
                          <a:effectLst/>
                        </a:rPr>
                        <a:t> </a:t>
                      </a:r>
                      <a:endParaRPr lang="pl-PL" sz="2200" b="0" i="0" u="none" strike="noStrike" dirty="0">
                        <a:effectLst/>
                        <a:latin typeface="Arial" panose="020B0604020202020204" pitchFamily="34" charset="0"/>
                      </a:endParaRPr>
                    </a:p>
                  </a:txBody>
                  <a:tcPr marL="0" marR="0" marT="0" marB="0" anchor="b"/>
                </a:tc>
              </a:tr>
            </a:tbl>
          </a:graphicData>
        </a:graphic>
      </p:graphicFrame>
    </p:spTree>
    <p:extLst>
      <p:ext uri="{BB962C8B-B14F-4D97-AF65-F5344CB8AC3E}">
        <p14:creationId xmlns:p14="http://schemas.microsoft.com/office/powerpoint/2010/main" val="2876749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3433" y="-713303"/>
            <a:ext cx="10755983" cy="7571303"/>
          </a:xfrm>
          <a:prstGeom prst="rect">
            <a:avLst/>
          </a:prstGeom>
        </p:spPr>
        <p:txBody>
          <a:bodyPr wrap="square">
            <a:spAutoFit/>
          </a:bodyPr>
          <a:lstStyle/>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b="1" dirty="0" smtClean="0">
                <a:solidFill>
                  <a:srgbClr val="000000"/>
                </a:solidFill>
                <a:latin typeface="Times New Roman" panose="02020603050405020304" pitchFamily="18" charset="0"/>
                <a:ea typeface="Times New Roman" panose="02020603050405020304" pitchFamily="18" charset="0"/>
              </a:rPr>
              <a:t>BIZNESPLAN</a:t>
            </a:r>
          </a:p>
          <a:p>
            <a:pPr algn="ctr">
              <a:spcAft>
                <a:spcPts val="0"/>
              </a:spcAft>
            </a:pP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2400" b="1" dirty="0" smtClean="0">
                <a:solidFill>
                  <a:srgbClr val="FF0000"/>
                </a:solidFill>
                <a:latin typeface="Times New Roman" panose="02020603050405020304" pitchFamily="18" charset="0"/>
                <a:ea typeface="Times New Roman" panose="02020603050405020304" pitchFamily="18" charset="0"/>
              </a:rPr>
              <a:t>WYPEŁNIAMY TYLKO I WYŁĄCZNIE W RUBRYKACH, </a:t>
            </a:r>
            <a:r>
              <a:rPr lang="pl-PL" sz="5400" b="1" dirty="0" smtClean="0">
                <a:solidFill>
                  <a:srgbClr val="FF0000"/>
                </a:solidFill>
                <a:latin typeface="Times New Roman" panose="02020603050405020304" pitchFamily="18" charset="0"/>
                <a:ea typeface="Times New Roman" panose="02020603050405020304" pitchFamily="18" charset="0"/>
              </a:rPr>
              <a:t>KTÓRE DOTYCZĄ PODEJMOWANIA DZIAŁALNOSCI GOSPODARCZEJ!</a:t>
            </a:r>
            <a:endParaRPr lang="pl-PL" sz="5400" dirty="0">
              <a:latin typeface="Times New Roman" panose="02020603050405020304" pitchFamily="18" charset="0"/>
              <a:ea typeface="Times New Roman" panose="02020603050405020304" pitchFamily="18" charset="0"/>
            </a:endParaRPr>
          </a:p>
          <a:p>
            <a:pPr algn="ctr">
              <a:spcAft>
                <a:spcPts val="0"/>
              </a:spcAft>
            </a:pPr>
            <a:r>
              <a:rPr lang="pl-PL" sz="5400" dirty="0">
                <a:solidFill>
                  <a:srgbClr val="000000"/>
                </a:solidFill>
                <a:latin typeface="Times New Roman" panose="02020603050405020304" pitchFamily="18" charset="0"/>
                <a:ea typeface="Times New Roman" panose="02020603050405020304" pitchFamily="18" charset="0"/>
              </a:rPr>
              <a:t> </a:t>
            </a:r>
            <a:endParaRPr lang="pl-PL" sz="5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98438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43059" y="323241"/>
            <a:ext cx="10755983" cy="3970318"/>
          </a:xfrm>
          <a:prstGeom prst="rect">
            <a:avLst/>
          </a:prstGeom>
        </p:spPr>
        <p:txBody>
          <a:bodyPr wrap="square">
            <a:spAutoFit/>
          </a:bodyPr>
          <a:lstStyle/>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b="1" dirty="0">
                <a:solidFill>
                  <a:srgbClr val="000000"/>
                </a:solidFill>
                <a:latin typeface="Times New Roman" panose="02020603050405020304" pitchFamily="18" charset="0"/>
                <a:ea typeface="Times New Roman" panose="02020603050405020304" pitchFamily="18" charset="0"/>
              </a:rPr>
              <a:t>TYTUŁ </a:t>
            </a:r>
            <a:r>
              <a:rPr lang="pl-PL" sz="3600" b="1" dirty="0" smtClean="0">
                <a:solidFill>
                  <a:srgbClr val="000000"/>
                </a:solidFill>
                <a:latin typeface="Times New Roman" panose="02020603050405020304" pitchFamily="18" charset="0"/>
                <a:ea typeface="Times New Roman" panose="02020603050405020304" pitchFamily="18" charset="0"/>
              </a:rPr>
              <a:t>OPERACJI</a:t>
            </a:r>
          </a:p>
          <a:p>
            <a:pPr algn="ctr">
              <a:spcAft>
                <a:spcPts val="0"/>
              </a:spcAft>
            </a:pP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b="1" dirty="0">
                <a:solidFill>
                  <a:srgbClr val="FF0000"/>
                </a:solidFill>
                <a:latin typeface="Times New Roman" panose="02020603050405020304" pitchFamily="18" charset="0"/>
                <a:ea typeface="Times New Roman" panose="02020603050405020304" pitchFamily="18" charset="0"/>
              </a:rPr>
              <a:t>Przepisujemy z wniosku o dofinansowanie</a:t>
            </a:r>
            <a:endParaRPr lang="pl-PL" sz="3600" dirty="0">
              <a:latin typeface="Times New Roman" panose="02020603050405020304" pitchFamily="18" charset="0"/>
              <a:ea typeface="Times New Roman" panose="02020603050405020304" pitchFamily="18" charset="0"/>
            </a:endParaRPr>
          </a:p>
          <a:p>
            <a:pPr algn="ctr">
              <a:spcAft>
                <a:spcPts val="0"/>
              </a:spcAft>
            </a:pPr>
            <a:r>
              <a:rPr lang="pl-PL" sz="3600" dirty="0">
                <a:solidFill>
                  <a:srgbClr val="000000"/>
                </a:solidFill>
                <a:latin typeface="Times New Roman" panose="02020603050405020304" pitchFamily="18" charset="0"/>
                <a:ea typeface="Times New Roman" panose="02020603050405020304" pitchFamily="18" charset="0"/>
              </a:rPr>
              <a:t> </a:t>
            </a:r>
            <a:endParaRPr lang="pl-PL"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83060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5988" y="210958"/>
            <a:ext cx="11745798" cy="6017032"/>
          </a:xfrm>
          <a:prstGeom prst="rect">
            <a:avLst/>
          </a:prstGeom>
        </p:spPr>
        <p:txBody>
          <a:bodyPr wrap="square">
            <a:spAutoFit/>
          </a:bodyPr>
          <a:lstStyle/>
          <a:p>
            <a:pPr marL="342900" lvl="0" indent="-342900" algn="just">
              <a:spcBef>
                <a:spcPts val="600"/>
              </a:spcBef>
              <a:spcAft>
                <a:spcPts val="0"/>
              </a:spcAft>
              <a:buFont typeface="+mj-lt"/>
              <a:buAutoNum type="arabicPeriod"/>
            </a:pPr>
            <a:r>
              <a:rPr lang="pl-PL" sz="2400" dirty="0">
                <a:solidFill>
                  <a:srgbClr val="000000"/>
                </a:solidFill>
                <a:latin typeface="Times New Roman" panose="02020603050405020304" pitchFamily="18" charset="0"/>
                <a:ea typeface="Times New Roman" panose="02020603050405020304" pitchFamily="18" charset="0"/>
              </a:rPr>
              <a:t>Niedozwolona jest jakakolwiek ingerencja w formę Biznesplanu poprzez usuwanie punktów oraz tabel lub stron etc. </a:t>
            </a:r>
            <a:endParaRPr lang="pl-PL" sz="2400" dirty="0">
              <a:latin typeface="Times New Roman" panose="02020603050405020304" pitchFamily="18" charset="0"/>
              <a:ea typeface="Times New Roman" panose="02020603050405020304" pitchFamily="18" charset="0"/>
            </a:endParaRPr>
          </a:p>
          <a:p>
            <a:pPr marL="342900" lvl="0" indent="-342900" algn="just">
              <a:spcBef>
                <a:spcPts val="600"/>
              </a:spcBef>
              <a:spcAft>
                <a:spcPts val="0"/>
              </a:spcAft>
              <a:buFont typeface="+mj-lt"/>
              <a:buAutoNum type="arabicPeriod"/>
            </a:pPr>
            <a:r>
              <a:rPr lang="pl-PL" sz="2400" dirty="0">
                <a:solidFill>
                  <a:srgbClr val="000000"/>
                </a:solidFill>
                <a:latin typeface="Times New Roman" panose="02020603050405020304" pitchFamily="18" charset="0"/>
                <a:ea typeface="Times New Roman" panose="02020603050405020304" pitchFamily="18" charset="0"/>
              </a:rPr>
              <a:t>Należy wypełnić wszystkie pola w Biznesplanie. Jeśli jakieś pytanie/polecenie go nie dotyczy, należy wpisać „nie dotyczy”. </a:t>
            </a:r>
            <a:endParaRPr lang="pl-PL" sz="2400" dirty="0">
              <a:latin typeface="Times New Roman" panose="02020603050405020304" pitchFamily="18" charset="0"/>
              <a:ea typeface="Times New Roman" panose="02020603050405020304" pitchFamily="18" charset="0"/>
            </a:endParaRPr>
          </a:p>
          <a:p>
            <a:pPr marL="342900" lvl="0" indent="-342900" algn="just">
              <a:spcBef>
                <a:spcPts val="600"/>
              </a:spcBef>
              <a:spcAft>
                <a:spcPts val="0"/>
              </a:spcAft>
              <a:buFont typeface="+mj-lt"/>
              <a:buAutoNum type="arabicPeriod"/>
            </a:pPr>
            <a:r>
              <a:rPr lang="pl-PL" sz="2400" dirty="0">
                <a:solidFill>
                  <a:srgbClr val="000000"/>
                </a:solidFill>
                <a:latin typeface="Times New Roman" panose="02020603050405020304" pitchFamily="18" charset="0"/>
                <a:ea typeface="Times New Roman" panose="02020603050405020304" pitchFamily="18" charset="0"/>
              </a:rPr>
              <a:t>Uzasadnienie ekonomiczne operacji opiera się na wskaźnikach. Uznanie wskaźników wynikowych może nastąpić jedynie w przypadku pozytywnej oceny Biznesplanu w zakresie jego poprawności formalnej, spójności, wiarygodności, celowości i zasadności inwestycji w danej branży, a także realności przyjętych założeń w zakresie wielkości i struktury przychodów i kosztów.</a:t>
            </a:r>
            <a:endParaRPr lang="pl-PL" sz="2400" dirty="0">
              <a:latin typeface="Times New Roman" panose="02020603050405020304" pitchFamily="18" charset="0"/>
              <a:ea typeface="Times New Roman" panose="02020603050405020304" pitchFamily="18" charset="0"/>
            </a:endParaRPr>
          </a:p>
          <a:p>
            <a:pPr marL="342900" lvl="0" indent="-342900" algn="just">
              <a:spcBef>
                <a:spcPts val="600"/>
              </a:spcBef>
              <a:spcAft>
                <a:spcPts val="0"/>
              </a:spcAft>
              <a:buFont typeface="+mj-lt"/>
              <a:buAutoNum type="arabicPeriod"/>
            </a:pPr>
            <a:r>
              <a:rPr lang="pl-PL" sz="2400" dirty="0">
                <a:latin typeface="Times New Roman" panose="02020603050405020304" pitchFamily="18" charset="0"/>
                <a:ea typeface="Times New Roman" panose="02020603050405020304" pitchFamily="18" charset="0"/>
              </a:rPr>
              <a:t>Operacja jest uzasadniona ekonomicznie, jeżeli wskaźniki rentowności oraz NPV mają wartość dodatnią.</a:t>
            </a:r>
          </a:p>
          <a:p>
            <a:pPr marL="342900" lvl="0" indent="-342900" algn="just">
              <a:spcBef>
                <a:spcPts val="600"/>
              </a:spcBef>
              <a:spcAft>
                <a:spcPts val="0"/>
              </a:spcAft>
              <a:buFont typeface="+mj-lt"/>
              <a:buAutoNum type="arabicPeriod"/>
            </a:pPr>
            <a:r>
              <a:rPr lang="pl-PL" sz="2400" dirty="0">
                <a:solidFill>
                  <a:srgbClr val="000000"/>
                </a:solidFill>
                <a:latin typeface="Times New Roman" panose="02020603050405020304" pitchFamily="18" charset="0"/>
                <a:ea typeface="Times New Roman" panose="02020603050405020304" pitchFamily="18" charset="0"/>
              </a:rPr>
              <a:t>Uwzględnianie w Biznesplanie nierealnych założeń, może skutkować negatywnymi konsekwencjami. </a:t>
            </a:r>
            <a:endParaRPr lang="pl-PL" sz="2400" dirty="0" smtClean="0">
              <a:latin typeface="Times New Roman" panose="02020603050405020304" pitchFamily="18" charset="0"/>
              <a:ea typeface="Times New Roman" panose="02020603050405020304" pitchFamily="18" charset="0"/>
            </a:endParaRPr>
          </a:p>
          <a:p>
            <a:pPr marL="342900" lvl="0" indent="-342900" algn="just">
              <a:spcBef>
                <a:spcPts val="600"/>
              </a:spcBef>
              <a:spcAft>
                <a:spcPts val="0"/>
              </a:spcAft>
              <a:buFont typeface="+mj-lt"/>
              <a:buAutoNum type="arabicPeriod"/>
            </a:pPr>
            <a:r>
              <a:rPr lang="pl-PL" sz="2400" dirty="0" smtClean="0">
                <a:solidFill>
                  <a:srgbClr val="000000"/>
                </a:solidFill>
                <a:latin typeface="Times New Roman" panose="02020603050405020304" pitchFamily="18" charset="0"/>
                <a:ea typeface="Times New Roman" panose="02020603050405020304" pitchFamily="18" charset="0"/>
              </a:rPr>
              <a:t>Dane </a:t>
            </a:r>
            <a:r>
              <a:rPr lang="pl-PL" sz="2400" dirty="0">
                <a:solidFill>
                  <a:srgbClr val="000000"/>
                </a:solidFill>
                <a:latin typeface="Times New Roman" panose="02020603050405020304" pitchFamily="18" charset="0"/>
                <a:ea typeface="Times New Roman" panose="02020603050405020304" pitchFamily="18" charset="0"/>
              </a:rPr>
              <a:t>dotyczące płatności końcowej powinny być odzwierciedlone w bilansie oraz rachunku zysków i </a:t>
            </a:r>
            <a:r>
              <a:rPr lang="pl-PL" sz="2400" dirty="0" smtClean="0">
                <a:solidFill>
                  <a:srgbClr val="000000"/>
                </a:solidFill>
                <a:latin typeface="Times New Roman" panose="02020603050405020304" pitchFamily="18" charset="0"/>
                <a:ea typeface="Times New Roman" panose="02020603050405020304" pitchFamily="18" charset="0"/>
              </a:rPr>
              <a:t>strat.</a:t>
            </a:r>
            <a:endParaRPr lang="pl-PL" sz="2400" dirty="0"/>
          </a:p>
        </p:txBody>
      </p:sp>
    </p:spTree>
    <p:extLst>
      <p:ext uri="{BB962C8B-B14F-4D97-AF65-F5344CB8AC3E}">
        <p14:creationId xmlns:p14="http://schemas.microsoft.com/office/powerpoint/2010/main" val="1460878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63856" y="1973070"/>
            <a:ext cx="11486865" cy="523220"/>
          </a:xfrm>
          <a:prstGeom prst="rect">
            <a:avLst/>
          </a:prstGeom>
        </p:spPr>
        <p:txBody>
          <a:bodyPr wrap="square">
            <a:spAutoFit/>
          </a:bodyPr>
          <a:lstStyle/>
          <a:p>
            <a:r>
              <a:rPr lang="pl-PL" sz="2800" b="1" dirty="0" smtClean="0"/>
              <a:t>I. Informacje </a:t>
            </a:r>
            <a:r>
              <a:rPr lang="pl-PL" sz="2800" b="1" dirty="0"/>
              <a:t>dotyczące podmiotu ubiegającego się o przyznanie pomocy</a:t>
            </a:r>
          </a:p>
        </p:txBody>
      </p:sp>
      <p:graphicFrame>
        <p:nvGraphicFramePr>
          <p:cNvPr id="4" name="Tabela 3"/>
          <p:cNvGraphicFramePr>
            <a:graphicFrameLocks noGrp="1"/>
          </p:cNvGraphicFramePr>
          <p:nvPr>
            <p:extLst>
              <p:ext uri="{D42A27DB-BD31-4B8C-83A1-F6EECF244321}">
                <p14:modId xmlns:p14="http://schemas.microsoft.com/office/powerpoint/2010/main" val="2400056992"/>
              </p:ext>
            </p:extLst>
          </p:nvPr>
        </p:nvGraphicFramePr>
        <p:xfrm>
          <a:off x="805218" y="3550444"/>
          <a:ext cx="10317707" cy="1968500"/>
        </p:xfrm>
        <a:graphic>
          <a:graphicData uri="http://schemas.openxmlformats.org/drawingml/2006/table">
            <a:tbl>
              <a:tblPr/>
              <a:tblGrid>
                <a:gridCol w="3143449"/>
                <a:gridCol w="7174258"/>
              </a:tblGrid>
              <a:tr h="0">
                <a:tc>
                  <a:txBody>
                    <a:bodyPr/>
                    <a:lstStyle/>
                    <a:p>
                      <a:pPr marL="342900" lvl="0" indent="-342900">
                        <a:spcAft>
                          <a:spcPts val="0"/>
                        </a:spcAft>
                        <a:buFont typeface="+mj-lt"/>
                        <a:buAutoNum type="arabicPeriod"/>
                      </a:pPr>
                      <a:r>
                        <a:rPr lang="pl-PL" sz="2400" b="1" dirty="0">
                          <a:solidFill>
                            <a:srgbClr val="FF0000"/>
                          </a:solidFill>
                          <a:effectLst/>
                          <a:latin typeface="Times New Roman" panose="02020603050405020304" pitchFamily="18" charset="0"/>
                          <a:ea typeface="Lucida Sans Unicode" panose="020B0602030504020204" pitchFamily="34" charset="0"/>
                        </a:rPr>
                        <a:t>Nazwisko i imię/ </a:t>
                      </a:r>
                      <a:r>
                        <a:rPr lang="pl-PL" sz="2400" dirty="0">
                          <a:solidFill>
                            <a:srgbClr val="000000"/>
                          </a:solidFill>
                          <a:effectLst/>
                          <a:latin typeface="Times New Roman" panose="02020603050405020304" pitchFamily="18" charset="0"/>
                          <a:ea typeface="Lucida Sans Unicode" panose="020B0602030504020204" pitchFamily="34" charset="0"/>
                        </a:rPr>
                        <a:t>Nazwa</a:t>
                      </a:r>
                      <a:endParaRPr lang="pl-PL" sz="24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2400" dirty="0">
                          <a:solidFill>
                            <a:srgbClr val="000000"/>
                          </a:solidFill>
                          <a:effectLst/>
                          <a:latin typeface="Times New Roman" panose="02020603050405020304" pitchFamily="18" charset="0"/>
                          <a:ea typeface="Lucida Sans Unicode" panose="020B0602030504020204" pitchFamily="34" charset="0"/>
                        </a:rPr>
                        <a:t> </a:t>
                      </a:r>
                      <a:endParaRPr lang="pl-PL" sz="2400" dirty="0">
                        <a:effectLst/>
                        <a:latin typeface="Times New Roman" panose="02020603050405020304" pitchFamily="18" charset="0"/>
                        <a:ea typeface="Lucida Sans Unicode" panose="020B0602030504020204" pitchFamily="34" charset="0"/>
                      </a:endParaRPr>
                    </a:p>
                    <a:p>
                      <a:pPr>
                        <a:spcAft>
                          <a:spcPts val="0"/>
                        </a:spcAft>
                      </a:pPr>
                      <a:r>
                        <a:rPr lang="pl-PL" sz="2400" dirty="0">
                          <a:solidFill>
                            <a:srgbClr val="000000"/>
                          </a:solidFill>
                          <a:effectLst/>
                          <a:latin typeface="Times New Roman" panose="02020603050405020304" pitchFamily="18" charset="0"/>
                          <a:ea typeface="Lucida Sans Unicode" panose="020B0602030504020204" pitchFamily="34" charset="0"/>
                        </a:rPr>
                        <a:t> </a:t>
                      </a:r>
                      <a:endParaRPr lang="pl-PL" sz="2400" dirty="0">
                        <a:effectLst/>
                        <a:latin typeface="Times New Roman" panose="02020603050405020304" pitchFamily="18" charset="0"/>
                        <a:ea typeface="Lucida Sans Unicode" panose="020B0602030504020204" pitchFamily="34" charset="0"/>
                      </a:endParaRPr>
                    </a:p>
                    <a:p>
                      <a:pPr>
                        <a:spcAft>
                          <a:spcPts val="0"/>
                        </a:spcAft>
                      </a:pPr>
                      <a:r>
                        <a:rPr lang="pl-PL" sz="2400" dirty="0">
                          <a:solidFill>
                            <a:srgbClr val="000000"/>
                          </a:solidFill>
                          <a:effectLst/>
                          <a:latin typeface="Times New Roman" panose="02020603050405020304" pitchFamily="18" charset="0"/>
                          <a:ea typeface="Lucida Sans Unicode" panose="020B0602030504020204" pitchFamily="34" charset="0"/>
                        </a:rPr>
                        <a:t> </a:t>
                      </a:r>
                      <a:endParaRPr lang="pl-PL" sz="2400" dirty="0">
                        <a:effectLst/>
                        <a:latin typeface="Times New Roman" panose="02020603050405020304" pitchFamily="18" charset="0"/>
                        <a:ea typeface="Lucida Sans Unicode" panose="020B0602030504020204" pitchFamily="34" charset="0"/>
                      </a:endParaRPr>
                    </a:p>
                    <a:p>
                      <a:pPr>
                        <a:spcAft>
                          <a:spcPts val="0"/>
                        </a:spcAft>
                      </a:pPr>
                      <a:r>
                        <a:rPr lang="pl-PL" sz="2400" dirty="0">
                          <a:solidFill>
                            <a:srgbClr val="000000"/>
                          </a:solidFill>
                          <a:effectLst/>
                          <a:latin typeface="Times New Roman" panose="02020603050405020304" pitchFamily="18" charset="0"/>
                          <a:ea typeface="Lucida Sans Unicode" panose="020B0602030504020204" pitchFamily="34" charset="0"/>
                        </a:rPr>
                        <a:t> </a:t>
                      </a:r>
                      <a:endParaRPr lang="pl-PL" sz="24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342900" lvl="0" indent="-342900">
                        <a:spcAft>
                          <a:spcPts val="0"/>
                        </a:spcAft>
                        <a:buFont typeface="+mj-lt"/>
                        <a:buAutoNum type="arabicPeriod"/>
                      </a:pPr>
                      <a:r>
                        <a:rPr lang="pl-PL" sz="2400">
                          <a:solidFill>
                            <a:srgbClr val="000000"/>
                          </a:solidFill>
                          <a:effectLst/>
                          <a:latin typeface="Times New Roman" panose="02020603050405020304" pitchFamily="18" charset="0"/>
                          <a:ea typeface="Lucida Sans Unicode" panose="020B0602030504020204" pitchFamily="34" charset="0"/>
                        </a:rPr>
                        <a:t>Nr identyfikacyjny</a:t>
                      </a:r>
                      <a:endParaRPr lang="pl-PL" sz="24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2400" b="1" dirty="0">
                          <a:solidFill>
                            <a:srgbClr val="000000"/>
                          </a:solidFill>
                          <a:effectLst/>
                          <a:latin typeface="Times New Roman" panose="02020603050405020304" pitchFamily="18" charset="0"/>
                          <a:ea typeface="Lucida Sans Unicode" panose="020B0602030504020204" pitchFamily="34" charset="0"/>
                        </a:rPr>
                        <a:t> </a:t>
                      </a:r>
                      <a:r>
                        <a:rPr lang="pl-PL" sz="2400" b="1" dirty="0" smtClean="0">
                          <a:solidFill>
                            <a:srgbClr val="FF0000"/>
                          </a:solidFill>
                          <a:effectLst/>
                          <a:latin typeface="Times New Roman" panose="02020603050405020304" pitchFamily="18" charset="0"/>
                          <a:ea typeface="Lucida Sans Unicode" panose="020B0602030504020204" pitchFamily="34" charset="0"/>
                        </a:rPr>
                        <a:t>nr ARIMR</a:t>
                      </a:r>
                      <a:endParaRPr lang="pl-PL" sz="2400" b="1" dirty="0">
                        <a:solidFill>
                          <a:srgbClr val="FF0000"/>
                        </a:solidFill>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275800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77505" y="2044560"/>
            <a:ext cx="11364036" cy="3293209"/>
          </a:xfrm>
          <a:prstGeom prst="rect">
            <a:avLst/>
          </a:prstGeom>
        </p:spPr>
        <p:txBody>
          <a:bodyPr wrap="square">
            <a:spAutoFit/>
          </a:bodyPr>
          <a:lstStyle/>
          <a:p>
            <a:r>
              <a:rPr lang="pl-PL" sz="2400" b="1" dirty="0"/>
              <a:t>II.	Informacje dotyczące zasobów lub kwalifikacji posiadanych przez podmiot ubiegający się o przyznanie pomocy niezbędnych ze względu na przedmiot operacji, którą zamierza realizować</a:t>
            </a:r>
          </a:p>
          <a:p>
            <a:endParaRPr lang="pl-PL" sz="2400" b="1" dirty="0"/>
          </a:p>
          <a:p>
            <a:r>
              <a:rPr lang="pl-PL" sz="2400" b="1" dirty="0"/>
              <a:t>2.1.	Potencjał, wykształcenie i doświadczenie podmiotu ubiegającego się o przyznanie pomocy (dot. operacji </a:t>
            </a:r>
            <a:r>
              <a:rPr lang="pl-PL" sz="2400" b="1" dirty="0" smtClean="0"/>
              <a:t>w </a:t>
            </a:r>
            <a:r>
              <a:rPr lang="pl-PL" sz="2400" b="1" dirty="0"/>
              <a:t>zakresie rozwijania działalności gospodarczej</a:t>
            </a:r>
            <a:r>
              <a:rPr lang="pl-PL" sz="2400" b="1" dirty="0" smtClean="0"/>
              <a:t>)</a:t>
            </a:r>
          </a:p>
          <a:p>
            <a:endParaRPr lang="pl-PL" sz="2400" b="1" dirty="0">
              <a:solidFill>
                <a:srgbClr val="FF0000"/>
              </a:solidFill>
            </a:endParaRPr>
          </a:p>
          <a:p>
            <a:r>
              <a:rPr lang="pl-PL" sz="4000" b="1" dirty="0" smtClean="0">
                <a:solidFill>
                  <a:srgbClr val="FF0000"/>
                </a:solidFill>
              </a:rPr>
              <a:t>NIE WYPEŁNIAMY!</a:t>
            </a:r>
            <a:endParaRPr lang="pl-PL" sz="4000" b="1" dirty="0">
              <a:solidFill>
                <a:srgbClr val="FF0000"/>
              </a:solidFill>
            </a:endParaRPr>
          </a:p>
        </p:txBody>
      </p:sp>
    </p:spTree>
    <p:extLst>
      <p:ext uri="{BB962C8B-B14F-4D97-AF65-F5344CB8AC3E}">
        <p14:creationId xmlns:p14="http://schemas.microsoft.com/office/powerpoint/2010/main" val="22970986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45659" y="570052"/>
            <a:ext cx="10487166" cy="400110"/>
          </a:xfrm>
          <a:prstGeom prst="rect">
            <a:avLst/>
          </a:prstGeom>
        </p:spPr>
        <p:txBody>
          <a:bodyPr wrap="none">
            <a:spAutoFit/>
          </a:bodyPr>
          <a:lstStyle/>
          <a:p>
            <a:pPr lvl="1">
              <a:spcAft>
                <a:spcPts val="0"/>
              </a:spcAft>
            </a:pPr>
            <a:r>
              <a:rPr lang="pl-PL" sz="2000" b="1" kern="0" dirty="0" smtClean="0">
                <a:solidFill>
                  <a:srgbClr val="000000"/>
                </a:solidFill>
              </a:rPr>
              <a:t>2.2. Posiadane </a:t>
            </a:r>
            <a:r>
              <a:rPr lang="pl-PL" sz="2000" b="1" kern="0" dirty="0">
                <a:solidFill>
                  <a:srgbClr val="000000"/>
                </a:solidFill>
              </a:rPr>
              <a:t>zasoby, </a:t>
            </a:r>
            <a:r>
              <a:rPr lang="pl-PL" sz="2000" b="1" kern="0" dirty="0">
                <a:solidFill>
                  <a:srgbClr val="FF0000"/>
                </a:solidFill>
              </a:rPr>
              <a:t>które będą wykorzystane do prowadzonej działalność gospodarczej</a:t>
            </a:r>
            <a:endParaRPr lang="pl-PL" sz="2000" b="1" kern="0" dirty="0">
              <a:solidFill>
                <a:srgbClr val="FF0000"/>
              </a:solidFill>
              <a:effectLst/>
            </a:endParaRPr>
          </a:p>
        </p:txBody>
      </p:sp>
      <p:graphicFrame>
        <p:nvGraphicFramePr>
          <p:cNvPr id="4" name="Tabela 3"/>
          <p:cNvGraphicFramePr>
            <a:graphicFrameLocks noGrp="1"/>
          </p:cNvGraphicFramePr>
          <p:nvPr>
            <p:extLst>
              <p:ext uri="{D42A27DB-BD31-4B8C-83A1-F6EECF244321}">
                <p14:modId xmlns:p14="http://schemas.microsoft.com/office/powerpoint/2010/main" val="69903933"/>
              </p:ext>
            </p:extLst>
          </p:nvPr>
        </p:nvGraphicFramePr>
        <p:xfrm>
          <a:off x="251035" y="1333294"/>
          <a:ext cx="11423177" cy="4983480"/>
        </p:xfrm>
        <a:graphic>
          <a:graphicData uri="http://schemas.openxmlformats.org/drawingml/2006/table">
            <a:tbl>
              <a:tblPr/>
              <a:tblGrid>
                <a:gridCol w="3440524"/>
                <a:gridCol w="2587338"/>
                <a:gridCol w="2362732"/>
                <a:gridCol w="1687326"/>
                <a:gridCol w="1345257"/>
              </a:tblGrid>
              <a:tr h="278130">
                <a:tc gridSpan="5">
                  <a:txBody>
                    <a:bodyPr/>
                    <a:lstStyle/>
                    <a:p>
                      <a:pPr algn="l">
                        <a:spcAft>
                          <a:spcPts val="0"/>
                        </a:spcAft>
                      </a:pPr>
                      <a:r>
                        <a:rPr lang="pl-PL" sz="1600" dirty="0">
                          <a:effectLst/>
                          <a:latin typeface="Times New Roman" panose="02020603050405020304" pitchFamily="18" charset="0"/>
                          <a:ea typeface="Lucida Sans Unicode" panose="020B0602030504020204" pitchFamily="34" charset="0"/>
                        </a:rPr>
                        <a:t>Należy wyszczególnić majątek, który jest własnością podmiotu ubiegającego się o przyznanie pomocy lub będzie używany na podstawie np. umów najmu, dzierżawy i leasingu </a:t>
                      </a:r>
                      <a:r>
                        <a:rPr lang="pl-PL" sz="1600" dirty="0" smtClean="0">
                          <a:effectLst/>
                          <a:latin typeface="Times New Roman" panose="02020603050405020304" pitchFamily="18" charset="0"/>
                          <a:ea typeface="Lucida Sans Unicode" panose="020B0602030504020204" pitchFamily="34" charset="0"/>
                        </a:rPr>
                        <a:t>–</a:t>
                      </a:r>
                      <a:r>
                        <a:rPr lang="pl-PL" sz="1600" baseline="0" dirty="0" smtClean="0">
                          <a:effectLst/>
                          <a:latin typeface="Times New Roman" panose="02020603050405020304" pitchFamily="18" charset="0"/>
                          <a:ea typeface="Lucida Sans Unicode" panose="020B0602030504020204" pitchFamily="34" charset="0"/>
                        </a:rPr>
                        <a:t> </a:t>
                      </a:r>
                      <a:r>
                        <a:rPr lang="pl-PL" sz="1600" b="1" baseline="0" dirty="0" smtClean="0">
                          <a:solidFill>
                            <a:srgbClr val="FF0000"/>
                          </a:solidFill>
                          <a:effectLst/>
                          <a:latin typeface="Times New Roman" panose="02020603050405020304" pitchFamily="18" charset="0"/>
                          <a:ea typeface="Lucida Sans Unicode" panose="020B0602030504020204" pitchFamily="34" charset="0"/>
                        </a:rPr>
                        <a:t>TYLKO TEN MAJĄTEK LUB JEGO CZĘŚĆ DOT. PODEJMOWANEJ DZIAŁALNOSCI GOSPODARCZEJ</a:t>
                      </a:r>
                      <a:endParaRPr lang="pl-PL" sz="1600" b="1" dirty="0">
                        <a:solidFill>
                          <a:srgbClr val="FF0000"/>
                        </a:solidFill>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278130">
                <a:tc>
                  <a:txBody>
                    <a:bodyPr/>
                    <a:lstStyle/>
                    <a:p>
                      <a:pPr algn="ct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Rodzaj majątku</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Rodzaj (typ) lub</a:t>
                      </a:r>
                      <a:endParaRPr lang="pl-PL" sz="1600">
                        <a:effectLst/>
                        <a:latin typeface="Times New Roman" panose="02020603050405020304" pitchFamily="18" charset="0"/>
                        <a:ea typeface="Lucida Sans Unicode" panose="020B0602030504020204" pitchFamily="34" charset="0"/>
                      </a:endParaRPr>
                    </a:p>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Lokalizacja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Powierzchnia / kubatura /rok produkcji / stan techniczny</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Tytuł prawny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Szacowana wartość lub wartość księgowa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gridSpan="5">
                  <a:txBody>
                    <a:bodyPr/>
                    <a:lstStyle/>
                    <a:p>
                      <a:pPr marL="342900" lvl="0" indent="-342900">
                        <a:spcAft>
                          <a:spcPts val="0"/>
                        </a:spcAft>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Grunty</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gridSpan="5">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2. Budynki </a:t>
                      </a:r>
                      <a:r>
                        <a:rPr lang="pl-PL" sz="1600" dirty="0">
                          <a:solidFill>
                            <a:srgbClr val="000000"/>
                          </a:solidFill>
                          <a:effectLst/>
                          <a:latin typeface="Times New Roman" panose="02020603050405020304" pitchFamily="18" charset="0"/>
                          <a:ea typeface="Lucida Sans Unicode" panose="020B0602030504020204" pitchFamily="34" charset="0"/>
                        </a:rPr>
                        <a:t>i budowle</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29540">
                <a:tc gridSpan="5">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3. Maszyny </a:t>
                      </a:r>
                      <a:r>
                        <a:rPr lang="pl-PL" sz="1600" dirty="0">
                          <a:solidFill>
                            <a:srgbClr val="000000"/>
                          </a:solidFill>
                          <a:effectLst/>
                          <a:latin typeface="Times New Roman" panose="02020603050405020304" pitchFamily="18" charset="0"/>
                          <a:ea typeface="Lucida Sans Unicode" panose="020B0602030504020204" pitchFamily="34" charset="0"/>
                        </a:rPr>
                        <a:t>i urządzenia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gridSpan="5">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4. Środki </a:t>
                      </a:r>
                      <a:r>
                        <a:rPr lang="pl-PL" sz="1600" dirty="0">
                          <a:solidFill>
                            <a:srgbClr val="000000"/>
                          </a:solidFill>
                          <a:effectLst/>
                          <a:latin typeface="Times New Roman" panose="02020603050405020304" pitchFamily="18" charset="0"/>
                          <a:ea typeface="Lucida Sans Unicode" panose="020B0602030504020204" pitchFamily="34" charset="0"/>
                        </a:rPr>
                        <a:t>transportu</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39700">
                <a:tc gridSpan="5">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5. Wartości </a:t>
                      </a:r>
                      <a:r>
                        <a:rPr lang="pl-PL" sz="1600" dirty="0">
                          <a:solidFill>
                            <a:srgbClr val="000000"/>
                          </a:solidFill>
                          <a:effectLst/>
                          <a:latin typeface="Times New Roman" panose="02020603050405020304" pitchFamily="18" charset="0"/>
                          <a:ea typeface="Lucida Sans Unicode" panose="020B0602030504020204" pitchFamily="34" charset="0"/>
                        </a:rPr>
                        <a:t>niematerialne i prawne</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Rectangle 6"/>
          <p:cNvSpPr>
            <a:spLocks noChangeArrowheads="1"/>
          </p:cNvSpPr>
          <p:nvPr/>
        </p:nvSpPr>
        <p:spPr bwMode="auto">
          <a:xfrm>
            <a:off x="5962624" y="1490178"/>
            <a:ext cx="266755" cy="20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7" tIns="34293" rIns="68587" bIns="34293" numCol="1" anchor="ctr" anchorCtr="0" compatLnSpc="1">
            <a:prstTxWarp prst="textNoShape">
              <a:avLst/>
            </a:prstTxWarp>
            <a:spAutoFit/>
          </a:bodyPr>
          <a:lstStyle/>
          <a:p>
            <a:pPr algn="ctr" fontAlgn="base">
              <a:spcBef>
                <a:spcPct val="0"/>
              </a:spcBef>
              <a:spcAft>
                <a:spcPct val="0"/>
              </a:spcAft>
            </a:pPr>
            <a:r>
              <a:rPr lang="pl-PL" altLang="pl-PL" sz="900">
                <a:solidFill>
                  <a:prstClr val="black"/>
                </a:solidFill>
                <a:latin typeface="Arial" pitchFamily="34" charset="0"/>
                <a:ea typeface="Times New Roman" pitchFamily="18" charset="0"/>
                <a:cs typeface="Times New Roman" pitchFamily="18" charset="0"/>
              </a:rPr>
              <a:t>    </a:t>
            </a:r>
            <a:endParaRPr lang="pl-PL" altLang="pl-PL" sz="1350">
              <a:solidFill>
                <a:prstClr val="black"/>
              </a:solidFill>
              <a:latin typeface="Arial" pitchFamily="34" charset="0"/>
              <a:cs typeface="Arial" pitchFamily="34" charset="0"/>
            </a:endParaRPr>
          </a:p>
        </p:txBody>
      </p:sp>
    </p:spTree>
    <p:extLst>
      <p:ext uri="{BB962C8B-B14F-4D97-AF65-F5344CB8AC3E}">
        <p14:creationId xmlns:p14="http://schemas.microsoft.com/office/powerpoint/2010/main" val="37037502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96725" y="807178"/>
            <a:ext cx="10487166" cy="400110"/>
          </a:xfrm>
          <a:prstGeom prst="rect">
            <a:avLst/>
          </a:prstGeom>
        </p:spPr>
        <p:txBody>
          <a:bodyPr wrap="none">
            <a:spAutoFit/>
          </a:bodyPr>
          <a:lstStyle/>
          <a:p>
            <a:pPr lvl="1">
              <a:spcAft>
                <a:spcPts val="0"/>
              </a:spcAft>
            </a:pPr>
            <a:r>
              <a:rPr lang="pl-PL" sz="2000" b="1" kern="0" dirty="0" smtClean="0">
                <a:solidFill>
                  <a:srgbClr val="000000"/>
                </a:solidFill>
              </a:rPr>
              <a:t>2.2. Posiadane </a:t>
            </a:r>
            <a:r>
              <a:rPr lang="pl-PL" sz="2000" b="1" kern="0" dirty="0">
                <a:solidFill>
                  <a:srgbClr val="000000"/>
                </a:solidFill>
              </a:rPr>
              <a:t>zasoby, które będą wykorzystane do prowadzonej działalność gospodarczej</a:t>
            </a:r>
            <a:endParaRPr lang="pl-PL" sz="2000" b="1" kern="0" dirty="0">
              <a:solidFill>
                <a:srgbClr val="000000"/>
              </a:solidFill>
              <a:effectLst/>
            </a:endParaRPr>
          </a:p>
        </p:txBody>
      </p:sp>
      <p:sp>
        <p:nvSpPr>
          <p:cNvPr id="5" name="Prostokąt 4"/>
          <p:cNvSpPr/>
          <p:nvPr/>
        </p:nvSpPr>
        <p:spPr>
          <a:xfrm>
            <a:off x="296725" y="1753262"/>
            <a:ext cx="11546005" cy="3477875"/>
          </a:xfrm>
          <a:prstGeom prst="rect">
            <a:avLst/>
          </a:prstGeom>
        </p:spPr>
        <p:txBody>
          <a:bodyPr wrap="square">
            <a:spAutoFit/>
          </a:bodyPr>
          <a:lstStyle/>
          <a:p>
            <a:r>
              <a:rPr lang="pl-PL" sz="2000" dirty="0"/>
              <a:t>Należy uzupełnić dane, jeśli podmiot ubiegający się o przyznanie pomocy posiada zasoby, które będą wykorzystane </a:t>
            </a:r>
            <a:r>
              <a:rPr lang="pl-PL" sz="2000" dirty="0" smtClean="0"/>
              <a:t>do prowadzonej </a:t>
            </a:r>
            <a:r>
              <a:rPr lang="pl-PL" sz="2000" dirty="0"/>
              <a:t>działalności gospodarczej (wyłącznie odniesieniu do działalności, której dotyczy operacja). Jeśli nie </a:t>
            </a:r>
            <a:r>
              <a:rPr lang="pl-PL" sz="2000" dirty="0" smtClean="0"/>
              <a:t>– należy wpisać </a:t>
            </a:r>
            <a:r>
              <a:rPr lang="pl-PL" sz="2000" dirty="0"/>
              <a:t>nie dotyczy.</a:t>
            </a:r>
          </a:p>
          <a:p>
            <a:endParaRPr lang="pl-PL" sz="2000" dirty="0" smtClean="0"/>
          </a:p>
          <a:p>
            <a:r>
              <a:rPr lang="pl-PL" sz="2000" dirty="0" smtClean="0"/>
              <a:t>Należy </a:t>
            </a:r>
            <a:r>
              <a:rPr lang="pl-PL" sz="2000" dirty="0"/>
              <a:t>wyszczególnić majątek, który jest własnością podmiotu ubiegającego się o przyznanie pomocy lub będzie </a:t>
            </a:r>
            <a:r>
              <a:rPr lang="pl-PL" sz="2000" dirty="0" smtClean="0"/>
              <a:t>używany na </a:t>
            </a:r>
            <a:r>
              <a:rPr lang="pl-PL" sz="2000" dirty="0"/>
              <a:t>podstawie np. umów najmu, dzierżawy czy </a:t>
            </a:r>
            <a:r>
              <a:rPr lang="pl-PL" sz="2000" dirty="0" smtClean="0"/>
              <a:t>leasingu.</a:t>
            </a:r>
          </a:p>
          <a:p>
            <a:endParaRPr lang="pl-PL" sz="2000" dirty="0" smtClean="0"/>
          </a:p>
          <a:p>
            <a:r>
              <a:rPr lang="pl-PL" sz="2000" dirty="0" smtClean="0"/>
              <a:t>W </a:t>
            </a:r>
            <a:r>
              <a:rPr lang="pl-PL" sz="2000" dirty="0"/>
              <a:t>tabeli należy opisać rodzaj majątku (np. grunty, budynki i budowle, maszyny i urządzenia, środki transportu, </a:t>
            </a:r>
            <a:r>
              <a:rPr lang="pl-PL" sz="2000" dirty="0" smtClean="0"/>
              <a:t>wartości niematerialne </a:t>
            </a:r>
            <a:r>
              <a:rPr lang="pl-PL" sz="2000" dirty="0"/>
              <a:t>i prawne) oraz doprecyzować odpowiednio rodzaj (typ) majątku, jego lokalizację, </a:t>
            </a:r>
            <a:r>
              <a:rPr lang="pl-PL" sz="2000" dirty="0" smtClean="0"/>
              <a:t>powierzchnię/kubaturę, rok </a:t>
            </a:r>
            <a:r>
              <a:rPr lang="pl-PL" sz="2000" dirty="0"/>
              <a:t>produkcji lub stan techniczny. Dodatkowo należy </a:t>
            </a:r>
            <a:r>
              <a:rPr lang="pl-PL" sz="2000" dirty="0">
                <a:solidFill>
                  <a:srgbClr val="FF0000"/>
                </a:solidFill>
              </a:rPr>
              <a:t>wskazać tytuł prawny </a:t>
            </a:r>
            <a:r>
              <a:rPr lang="pl-PL" sz="2000" dirty="0"/>
              <a:t>oraz </a:t>
            </a:r>
            <a:r>
              <a:rPr lang="pl-PL" sz="2000" dirty="0">
                <a:solidFill>
                  <a:srgbClr val="FF0000"/>
                </a:solidFill>
              </a:rPr>
              <a:t>szacowaną wartość lub wartość </a:t>
            </a:r>
            <a:r>
              <a:rPr lang="pl-PL" sz="2000" dirty="0" smtClean="0">
                <a:solidFill>
                  <a:srgbClr val="FF0000"/>
                </a:solidFill>
              </a:rPr>
              <a:t>księgową.</a:t>
            </a:r>
            <a:endParaRPr lang="pl-PL" sz="2000" dirty="0">
              <a:solidFill>
                <a:srgbClr val="FF0000"/>
              </a:solidFill>
            </a:endParaRPr>
          </a:p>
        </p:txBody>
      </p:sp>
    </p:spTree>
    <p:extLst>
      <p:ext uri="{BB962C8B-B14F-4D97-AF65-F5344CB8AC3E}">
        <p14:creationId xmlns:p14="http://schemas.microsoft.com/office/powerpoint/2010/main" val="18601332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69430" y="602461"/>
            <a:ext cx="10487166" cy="400110"/>
          </a:xfrm>
          <a:prstGeom prst="rect">
            <a:avLst/>
          </a:prstGeom>
        </p:spPr>
        <p:txBody>
          <a:bodyPr wrap="none">
            <a:spAutoFit/>
          </a:bodyPr>
          <a:lstStyle/>
          <a:p>
            <a:pPr lvl="1">
              <a:spcAft>
                <a:spcPts val="0"/>
              </a:spcAft>
            </a:pPr>
            <a:r>
              <a:rPr lang="pl-PL" sz="2000" b="1" kern="0" dirty="0" smtClean="0">
                <a:solidFill>
                  <a:srgbClr val="000000"/>
                </a:solidFill>
              </a:rPr>
              <a:t>2.2. Posiadane </a:t>
            </a:r>
            <a:r>
              <a:rPr lang="pl-PL" sz="2000" b="1" kern="0" dirty="0">
                <a:solidFill>
                  <a:srgbClr val="000000"/>
                </a:solidFill>
              </a:rPr>
              <a:t>zasoby, które będą wykorzystane do prowadzonej działalność gospodarczej</a:t>
            </a:r>
            <a:endParaRPr lang="pl-PL" sz="2000" b="1" kern="0" dirty="0">
              <a:solidFill>
                <a:srgbClr val="000000"/>
              </a:solidFill>
              <a:effectLst/>
            </a:endParaRPr>
          </a:p>
        </p:txBody>
      </p:sp>
      <p:sp>
        <p:nvSpPr>
          <p:cNvPr id="2" name="Prostokąt 1"/>
          <p:cNvSpPr/>
          <p:nvPr/>
        </p:nvSpPr>
        <p:spPr>
          <a:xfrm>
            <a:off x="238609" y="1316470"/>
            <a:ext cx="12086344" cy="4524315"/>
          </a:xfrm>
          <a:prstGeom prst="rect">
            <a:avLst/>
          </a:prstGeom>
        </p:spPr>
        <p:txBody>
          <a:bodyPr wrap="square">
            <a:spAutoFit/>
          </a:bodyPr>
          <a:lstStyle/>
          <a:p>
            <a:r>
              <a:rPr lang="pl-PL" b="1" dirty="0"/>
              <a:t>Uwaga:</a:t>
            </a:r>
          </a:p>
          <a:p>
            <a:r>
              <a:rPr lang="pl-PL" dirty="0"/>
              <a:t>Zgodnie z § 4 ust. 1 pkt 4 rozporządzenia 19.2 - inwestycje w ramach operacji będą realizowane na nieruchomości będącej</a:t>
            </a:r>
          </a:p>
          <a:p>
            <a:r>
              <a:rPr lang="pl-PL" dirty="0"/>
              <a:t>własnością lub współwłasnością podmiotu ubiegającego się o przyznanie pomocy lub podmiot ten posiada prawo do</a:t>
            </a:r>
          </a:p>
          <a:p>
            <a:r>
              <a:rPr lang="pl-PL" dirty="0"/>
              <a:t>dysponowania nieruchomością na cele określone we wniosku o przyznanie pomocy co najmniej przez okres realizacji</a:t>
            </a:r>
          </a:p>
          <a:p>
            <a:r>
              <a:rPr lang="pl-PL" dirty="0"/>
              <a:t>operacji oraz okres podlegania zobowiązaniu do zapewnienia trwałości operacji zgodnie z art. 71 ust. 1 rozporządzenia</a:t>
            </a:r>
          </a:p>
          <a:p>
            <a:r>
              <a:rPr lang="pl-PL" dirty="0"/>
              <a:t>Parlamentu Europejskiego i Rady (UE) nr 1303/2013 z dnia 17 grudnia 2013 r. ustanawiającego wspólne przepisy</a:t>
            </a:r>
          </a:p>
          <a:p>
            <a:r>
              <a:rPr lang="pl-PL" dirty="0"/>
              <a:t>dotyczące Europejskiego Funduszu Rozwoju Regionalnego, Europejskiego Funduszu Społecznego, Funduszu Spójności,</a:t>
            </a:r>
          </a:p>
          <a:p>
            <a:r>
              <a:rPr lang="pl-PL" dirty="0"/>
              <a:t>Europejskiego Funduszu Rolnego na rzecz Rozwoju Obszarów Wiejskich oraz Europejskiego Funduszu Morskiego</a:t>
            </a:r>
          </a:p>
          <a:p>
            <a:r>
              <a:rPr lang="pl-PL" dirty="0"/>
              <a:t>i Rybackiego oraz ustanawiającego przepisy ogólne dotyczące Europejskiego Funduszu Rozwoju Regionalnego,</a:t>
            </a:r>
          </a:p>
          <a:p>
            <a:r>
              <a:rPr lang="pl-PL" dirty="0"/>
              <a:t>Europejskiego Funduszu Społecznego, Funduszu Spójności i Europejskiego Funduszu Morskiego i Rybackiego oraz</a:t>
            </a:r>
          </a:p>
          <a:p>
            <a:r>
              <a:rPr lang="pl-PL" dirty="0"/>
              <a:t>uchylającego rozporządzenie Rady (WE) nr 1083/2006 (Dz. Urz. UE L 347 z 20.12.2013 str. 320, z </a:t>
            </a:r>
            <a:r>
              <a:rPr lang="pl-PL" dirty="0" err="1"/>
              <a:t>późn</a:t>
            </a:r>
            <a:r>
              <a:rPr lang="pl-PL" dirty="0"/>
              <a:t>. zm.), zwanego</a:t>
            </a:r>
          </a:p>
          <a:p>
            <a:r>
              <a:rPr lang="pl-PL" dirty="0"/>
              <a:t>dalej rozporządzeniem nr 1303/2013. </a:t>
            </a:r>
            <a:r>
              <a:rPr lang="pl-PL" b="1" dirty="0">
                <a:solidFill>
                  <a:srgbClr val="FF0000"/>
                </a:solidFill>
              </a:rPr>
              <a:t>Potwierdzeniem tego wymogu będą również załączane do wniosku o przyznanie</a:t>
            </a:r>
          </a:p>
          <a:p>
            <a:r>
              <a:rPr lang="pl-PL" b="1" dirty="0">
                <a:solidFill>
                  <a:srgbClr val="FF0000"/>
                </a:solidFill>
              </a:rPr>
              <a:t>pomocy dokumenty potwierdzające posiadanie tytułu prawnego do nieruchomości oraz - w przypadku posiadania</a:t>
            </a:r>
          </a:p>
          <a:p>
            <a:r>
              <a:rPr lang="pl-PL" b="1" dirty="0">
                <a:solidFill>
                  <a:srgbClr val="FF0000"/>
                </a:solidFill>
              </a:rPr>
              <a:t>zależnego - oświadczenie właściciela(i) lub współwłaściciela(i) nieruchomości, że wyraża(ją) on(i) zgodę na realizację</a:t>
            </a:r>
          </a:p>
          <a:p>
            <a:r>
              <a:rPr lang="pl-PL" b="1" dirty="0">
                <a:solidFill>
                  <a:srgbClr val="FF0000"/>
                </a:solidFill>
              </a:rPr>
              <a:t>operacji bezpośrednio związanej z nieruchomością, jeżeli operacja jest realizowana na terenie nieruchomości będącej</a:t>
            </a:r>
          </a:p>
          <a:p>
            <a:r>
              <a:rPr lang="pl-PL" b="1" dirty="0">
                <a:solidFill>
                  <a:srgbClr val="FF0000"/>
                </a:solidFill>
              </a:rPr>
              <a:t>w posiadaniu zależnym lub będącej przedmiotem </a:t>
            </a:r>
            <a:r>
              <a:rPr lang="pl-PL" b="1" dirty="0" smtClean="0">
                <a:solidFill>
                  <a:srgbClr val="FF0000"/>
                </a:solidFill>
              </a:rPr>
              <a:t>współwłasności.</a:t>
            </a:r>
            <a:endParaRPr lang="pl-PL" b="1" dirty="0">
              <a:solidFill>
                <a:srgbClr val="FF0000"/>
              </a:solidFill>
            </a:endParaRPr>
          </a:p>
        </p:txBody>
      </p:sp>
    </p:spTree>
    <p:extLst>
      <p:ext uri="{BB962C8B-B14F-4D97-AF65-F5344CB8AC3E}">
        <p14:creationId xmlns:p14="http://schemas.microsoft.com/office/powerpoint/2010/main" val="37753357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17333" y="476747"/>
            <a:ext cx="12037398" cy="1200329"/>
          </a:xfrm>
          <a:prstGeom prst="rect">
            <a:avLst/>
          </a:prstGeom>
        </p:spPr>
        <p:txBody>
          <a:bodyPr wrap="none">
            <a:spAutoFit/>
          </a:bodyPr>
          <a:lstStyle/>
          <a:p>
            <a:pPr lvl="1"/>
            <a:r>
              <a:rPr lang="pl-PL" sz="2400" b="1" dirty="0" smtClean="0"/>
              <a:t>2.3 Stan </a:t>
            </a:r>
            <a:r>
              <a:rPr lang="pl-PL" sz="2400" b="1" dirty="0"/>
              <a:t>przygotowań do podjęcia/rozwijania działalności gospodarczej i jej wykonywania</a:t>
            </a:r>
          </a:p>
          <a:p>
            <a:r>
              <a:rPr lang="pl-PL" sz="2400" b="1" dirty="0"/>
              <a:t> </a:t>
            </a:r>
            <a:endParaRPr lang="pl-PL" sz="2400" dirty="0"/>
          </a:p>
          <a:p>
            <a:pPr lvl="1">
              <a:spcAft>
                <a:spcPts val="0"/>
              </a:spcAft>
            </a:pPr>
            <a:endParaRPr lang="pl-PL" sz="2400" b="1" kern="0" dirty="0">
              <a:solidFill>
                <a:srgbClr val="000000"/>
              </a:solidFill>
              <a:effectLst/>
              <a:latin typeface="Times New Roman" panose="02020603050405020304" pitchFamily="18" charset="0"/>
            </a:endParaRPr>
          </a:p>
        </p:txBody>
      </p:sp>
      <p:sp>
        <p:nvSpPr>
          <p:cNvPr id="5" name="Prostokąt 4"/>
          <p:cNvSpPr/>
          <p:nvPr/>
        </p:nvSpPr>
        <p:spPr>
          <a:xfrm>
            <a:off x="105242" y="1394272"/>
            <a:ext cx="11973636" cy="4524315"/>
          </a:xfrm>
          <a:prstGeom prst="rect">
            <a:avLst/>
          </a:prstGeom>
        </p:spPr>
        <p:txBody>
          <a:bodyPr wrap="square">
            <a:spAutoFit/>
          </a:bodyPr>
          <a:lstStyle/>
          <a:p>
            <a:r>
              <a:rPr lang="pl-PL" sz="2400" dirty="0"/>
              <a:t>Należy opisać stan przygotowań do podjęcia/rozwijania działalności gospodarczej i jej wykonywania. </a:t>
            </a:r>
            <a:endParaRPr lang="pl-PL" sz="2400" dirty="0" smtClean="0"/>
          </a:p>
          <a:p>
            <a:endParaRPr lang="pl-PL" sz="2400" dirty="0"/>
          </a:p>
          <a:p>
            <a:r>
              <a:rPr lang="pl-PL" sz="2400" dirty="0">
                <a:solidFill>
                  <a:srgbClr val="FF0000"/>
                </a:solidFill>
              </a:rPr>
              <a:t>Należy opisać wyposażenie i infrastrukturę pomieszczeń (wykazaną w pkt. 2.2), </a:t>
            </a:r>
            <a:r>
              <a:rPr lang="pl-PL" sz="2400" b="1" u="sng" dirty="0">
                <a:solidFill>
                  <a:srgbClr val="FF0000"/>
                </a:solidFill>
              </a:rPr>
              <a:t>jeśli podmiot ubiegający się </a:t>
            </a:r>
            <a:r>
              <a:rPr lang="pl-PL" sz="2400" b="1" u="sng" dirty="0" smtClean="0">
                <a:solidFill>
                  <a:srgbClr val="FF0000"/>
                </a:solidFill>
              </a:rPr>
              <a:t>o </a:t>
            </a:r>
            <a:r>
              <a:rPr lang="pl-PL" sz="2400" b="1" u="sng" dirty="0">
                <a:solidFill>
                  <a:srgbClr val="FF0000"/>
                </a:solidFill>
              </a:rPr>
              <a:t>przyznanie pomocy dysponuje już odpowiednim lokalem na potrzeby prowadzenia działalności</a:t>
            </a:r>
            <a:r>
              <a:rPr lang="pl-PL" sz="2400" b="1" u="sng" dirty="0" smtClean="0">
                <a:solidFill>
                  <a:srgbClr val="FF0000"/>
                </a:solidFill>
              </a:rPr>
              <a:t>.</a:t>
            </a:r>
          </a:p>
          <a:p>
            <a:endParaRPr lang="pl-PL" sz="2400" dirty="0"/>
          </a:p>
          <a:p>
            <a:r>
              <a:rPr lang="pl-PL" sz="2400" dirty="0"/>
              <a:t>Jeśli prowadzenie działalności wiąże się ze spełnieniem konkretnych wymagań dotyczących </a:t>
            </a:r>
            <a:r>
              <a:rPr lang="pl-PL" sz="2400" dirty="0">
                <a:solidFill>
                  <a:srgbClr val="FF0000"/>
                </a:solidFill>
              </a:rPr>
              <a:t>miejsca jej prowadzenia, należy podać sposób spełnienia wymagań. </a:t>
            </a:r>
            <a:endParaRPr lang="pl-PL" sz="2400" dirty="0" smtClean="0">
              <a:solidFill>
                <a:srgbClr val="FF0000"/>
              </a:solidFill>
            </a:endParaRPr>
          </a:p>
          <a:p>
            <a:endParaRPr lang="pl-PL" sz="2400" dirty="0">
              <a:solidFill>
                <a:srgbClr val="FF0000"/>
              </a:solidFill>
            </a:endParaRPr>
          </a:p>
          <a:p>
            <a:r>
              <a:rPr lang="pl-PL" sz="2400" dirty="0"/>
              <a:t>Należy opisać </a:t>
            </a:r>
            <a:r>
              <a:rPr lang="pl-PL" sz="2400" dirty="0">
                <a:solidFill>
                  <a:srgbClr val="FF0000"/>
                </a:solidFill>
              </a:rPr>
              <a:t>podjęte działania w celu realizacji operacji np. promocja, pozyskanie klientów, zaangażowanie środków, badanie rynku.</a:t>
            </a:r>
          </a:p>
        </p:txBody>
      </p:sp>
    </p:spTree>
    <p:extLst>
      <p:ext uri="{BB962C8B-B14F-4D97-AF65-F5344CB8AC3E}">
        <p14:creationId xmlns:p14="http://schemas.microsoft.com/office/powerpoint/2010/main" val="30258521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17333" y="435804"/>
            <a:ext cx="12037398" cy="1200329"/>
          </a:xfrm>
          <a:prstGeom prst="rect">
            <a:avLst/>
          </a:prstGeom>
        </p:spPr>
        <p:txBody>
          <a:bodyPr wrap="none">
            <a:spAutoFit/>
          </a:bodyPr>
          <a:lstStyle/>
          <a:p>
            <a:pPr lvl="1"/>
            <a:r>
              <a:rPr lang="pl-PL" sz="2400" b="1" dirty="0" smtClean="0"/>
              <a:t>2.3 Stan </a:t>
            </a:r>
            <a:r>
              <a:rPr lang="pl-PL" sz="2400" b="1" dirty="0"/>
              <a:t>przygotowań do podjęcia/rozwijania działalności gospodarczej i jej wykonywania</a:t>
            </a:r>
          </a:p>
          <a:p>
            <a:r>
              <a:rPr lang="pl-PL" sz="2400" b="1" dirty="0"/>
              <a:t> </a:t>
            </a:r>
            <a:endParaRPr lang="pl-PL" sz="2400" dirty="0"/>
          </a:p>
          <a:p>
            <a:pPr lvl="1">
              <a:spcAft>
                <a:spcPts val="0"/>
              </a:spcAft>
            </a:pPr>
            <a:endParaRPr lang="pl-PL" sz="2400" b="1" kern="0" dirty="0">
              <a:solidFill>
                <a:srgbClr val="000000"/>
              </a:solidFill>
              <a:effectLst/>
              <a:latin typeface="Times New Roman" panose="02020603050405020304" pitchFamily="18" charset="0"/>
            </a:endParaRPr>
          </a:p>
        </p:txBody>
      </p:sp>
      <p:sp>
        <p:nvSpPr>
          <p:cNvPr id="2" name="Prostokąt 1"/>
          <p:cNvSpPr/>
          <p:nvPr/>
        </p:nvSpPr>
        <p:spPr>
          <a:xfrm>
            <a:off x="245660" y="1197677"/>
            <a:ext cx="12082817" cy="4401205"/>
          </a:xfrm>
          <a:prstGeom prst="rect">
            <a:avLst/>
          </a:prstGeom>
        </p:spPr>
        <p:txBody>
          <a:bodyPr wrap="square">
            <a:spAutoFit/>
          </a:bodyPr>
          <a:lstStyle/>
          <a:p>
            <a:r>
              <a:rPr lang="pl-PL" sz="2000" dirty="0"/>
              <a:t>Podmiot ubiegający się o przyznanie pomocy opisuje aktualną sytuację w jakiej się znajduje, </a:t>
            </a:r>
            <a:r>
              <a:rPr lang="pl-PL" sz="2000" dirty="0">
                <a:solidFill>
                  <a:srgbClr val="FF0000"/>
                </a:solidFill>
              </a:rPr>
              <a:t>stan przygotowań do </a:t>
            </a:r>
            <a:r>
              <a:rPr lang="pl-PL" sz="2000" dirty="0" smtClean="0">
                <a:solidFill>
                  <a:srgbClr val="FF0000"/>
                </a:solidFill>
              </a:rPr>
              <a:t>podjęcia</a:t>
            </a:r>
            <a:r>
              <a:rPr lang="pl-PL" sz="2000" dirty="0" smtClean="0"/>
              <a:t> / </a:t>
            </a:r>
            <a:r>
              <a:rPr lang="pl-PL" sz="2000" dirty="0"/>
              <a:t>rozwijania działalności gospodarczej i jej wykonywania, już podjęte działania związane z projektem (np. </a:t>
            </a:r>
            <a:r>
              <a:rPr lang="pl-PL" sz="2000" dirty="0" smtClean="0"/>
              <a:t>przeprowadzone badania </a:t>
            </a:r>
            <a:r>
              <a:rPr lang="pl-PL" sz="2000" dirty="0"/>
              <a:t>rynku, wstępne umowy z odbiorcami lub dostawcami itp.).</a:t>
            </a:r>
          </a:p>
          <a:p>
            <a:endParaRPr lang="pl-PL" sz="2000" dirty="0" smtClean="0"/>
          </a:p>
          <a:p>
            <a:r>
              <a:rPr lang="pl-PL" sz="2000" dirty="0" smtClean="0"/>
              <a:t>W </a:t>
            </a:r>
            <a:r>
              <a:rPr lang="pl-PL" sz="2000" dirty="0"/>
              <a:t>tym punkcie powinien się znaleźć </a:t>
            </a:r>
            <a:r>
              <a:rPr lang="pl-PL" sz="2000" dirty="0">
                <a:solidFill>
                  <a:srgbClr val="FF0000"/>
                </a:solidFill>
              </a:rPr>
              <a:t>opis możliwości wykorzystania posiadanych zasobów / zaplecza. Jeśli w pkt. 2.2</a:t>
            </a:r>
          </a:p>
          <a:p>
            <a:r>
              <a:rPr lang="pl-PL" sz="2000" dirty="0">
                <a:solidFill>
                  <a:srgbClr val="FF0000"/>
                </a:solidFill>
              </a:rPr>
              <a:t>wykazano np. wyposażenie lub infrastrukturę pomieszczeń (podmiot dysponuje już odpowiednim lokalem na </a:t>
            </a:r>
            <a:r>
              <a:rPr lang="pl-PL" sz="2000" dirty="0" smtClean="0">
                <a:solidFill>
                  <a:srgbClr val="FF0000"/>
                </a:solidFill>
              </a:rPr>
              <a:t>potrzeby prowadzenia </a:t>
            </a:r>
            <a:r>
              <a:rPr lang="pl-PL" sz="2000" dirty="0">
                <a:solidFill>
                  <a:srgbClr val="FF0000"/>
                </a:solidFill>
              </a:rPr>
              <a:t>działalności), a prowadzenie działalności wiąże się ze spełnieniem konkretnych wymagań </a:t>
            </a:r>
            <a:r>
              <a:rPr lang="pl-PL" sz="2000" dirty="0" smtClean="0">
                <a:solidFill>
                  <a:srgbClr val="FF0000"/>
                </a:solidFill>
              </a:rPr>
              <a:t>dotyczących miejsca </a:t>
            </a:r>
            <a:r>
              <a:rPr lang="pl-PL" sz="2000" dirty="0">
                <a:solidFill>
                  <a:srgbClr val="FF0000"/>
                </a:solidFill>
              </a:rPr>
              <a:t>jej prowadzenia - podmiot ubiegający się o przyznanie pomocy powinien podać sposób spełnienia tych wymagań.</a:t>
            </a:r>
          </a:p>
          <a:p>
            <a:endParaRPr lang="pl-PL" sz="2000" dirty="0" smtClean="0"/>
          </a:p>
          <a:p>
            <a:r>
              <a:rPr lang="pl-PL" sz="2000" dirty="0" smtClean="0"/>
              <a:t>Jeśli </a:t>
            </a:r>
            <a:r>
              <a:rPr lang="pl-PL" sz="2000" dirty="0"/>
              <a:t>podjęte zostały działania w celu realizacji operacji np. promocja, pozyskanie klientów, zaangażowanie środków,</a:t>
            </a:r>
          </a:p>
          <a:p>
            <a:r>
              <a:rPr lang="pl-PL" sz="2000" dirty="0"/>
              <a:t>badanie rynku - to w tym miejscu należy je opisać.</a:t>
            </a:r>
          </a:p>
          <a:p>
            <a:r>
              <a:rPr lang="pl-PL" sz="2000" dirty="0"/>
              <a:t>W tej części należy syntetycznie przedstawić sposób zorganizowania i realizacji operacji oraz uzasadnić, dlaczego w </a:t>
            </a:r>
            <a:r>
              <a:rPr lang="pl-PL" sz="2000" dirty="0" smtClean="0"/>
              <a:t>taki sposób </a:t>
            </a:r>
            <a:r>
              <a:rPr lang="pl-PL" sz="2000" dirty="0"/>
              <a:t>planuje ją realizować.</a:t>
            </a:r>
          </a:p>
        </p:txBody>
      </p:sp>
    </p:spTree>
    <p:extLst>
      <p:ext uri="{BB962C8B-B14F-4D97-AF65-F5344CB8AC3E}">
        <p14:creationId xmlns:p14="http://schemas.microsoft.com/office/powerpoint/2010/main" val="23769109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436729" y="408508"/>
            <a:ext cx="11865784" cy="1200329"/>
          </a:xfrm>
          <a:prstGeom prst="rect">
            <a:avLst/>
          </a:prstGeom>
        </p:spPr>
        <p:txBody>
          <a:bodyPr wrap="square">
            <a:spAutoFit/>
          </a:bodyPr>
          <a:lstStyle/>
          <a:p>
            <a:r>
              <a:rPr lang="pl-PL" sz="2400" b="1" dirty="0"/>
              <a:t>III.	Wskazanie celów pośrednich i końcowych, w tym zakładanego ilościowego i wartościowego poziomu sprzedaży produktów lub usług</a:t>
            </a:r>
          </a:p>
          <a:p>
            <a:r>
              <a:rPr lang="pl-PL" sz="2400" b="1" dirty="0" smtClean="0"/>
              <a:t>3.1</a:t>
            </a:r>
            <a:r>
              <a:rPr lang="pl-PL" sz="2400" b="1" dirty="0"/>
              <a:t>.	Cele pośrednie i końcowe operacji oraz motywy realizacji </a:t>
            </a:r>
            <a:r>
              <a:rPr lang="pl-PL" sz="2400" b="1" dirty="0" smtClean="0"/>
              <a:t>operacji</a:t>
            </a:r>
            <a:endParaRPr lang="pl-PL" sz="2400" b="1" dirty="0"/>
          </a:p>
        </p:txBody>
      </p:sp>
      <p:sp>
        <p:nvSpPr>
          <p:cNvPr id="4" name="Prostokąt 3"/>
          <p:cNvSpPr/>
          <p:nvPr/>
        </p:nvSpPr>
        <p:spPr>
          <a:xfrm>
            <a:off x="0" y="1693954"/>
            <a:ext cx="12084149" cy="3477875"/>
          </a:xfrm>
          <a:prstGeom prst="rect">
            <a:avLst/>
          </a:prstGeom>
        </p:spPr>
        <p:txBody>
          <a:bodyPr wrap="square">
            <a:spAutoFit/>
          </a:bodyPr>
          <a:lstStyle/>
          <a:p>
            <a:r>
              <a:rPr lang="pl-PL" sz="2000" dirty="0"/>
              <a:t>Należy wskazać, jakie </a:t>
            </a:r>
            <a:r>
              <a:rPr lang="pl-PL" sz="2000" b="1" dirty="0"/>
              <a:t>cele pośrednie i końcowe </a:t>
            </a:r>
            <a:r>
              <a:rPr lang="pl-PL" sz="2000" dirty="0"/>
              <a:t>podmiot ubiegający się o przyznanie pomocy planuje osiągnąć dzięki realizacji operacji (jakie są motywy założenia / rozwijania firmy / potrzeby finansowe).  </a:t>
            </a:r>
            <a:r>
              <a:rPr lang="pl-PL" sz="2000" dirty="0" smtClean="0"/>
              <a:t>Należy </a:t>
            </a:r>
            <a:r>
              <a:rPr lang="pl-PL" sz="2000" dirty="0"/>
              <a:t>podkreślić, iż </a:t>
            </a:r>
            <a:r>
              <a:rPr lang="pl-PL" sz="2000" dirty="0">
                <a:solidFill>
                  <a:srgbClr val="FF0000"/>
                </a:solidFill>
              </a:rPr>
              <a:t>za cel pośredni lub końcowy realizacji operacji nie można uznać np. zakupu maszyn</a:t>
            </a:r>
            <a:r>
              <a:rPr lang="pl-PL" sz="2000" dirty="0"/>
              <a:t>. </a:t>
            </a:r>
            <a:r>
              <a:rPr lang="pl-PL" sz="2000" dirty="0">
                <a:solidFill>
                  <a:srgbClr val="FF0000"/>
                </a:solidFill>
              </a:rPr>
              <a:t>Zakres rzeczowy operacji nie stanowi celu samego w sobie, lecz jest środkiem, za pomocą którego właściwy cel pośredni </a:t>
            </a:r>
            <a:r>
              <a:rPr lang="pl-PL" sz="2000" dirty="0" smtClean="0">
                <a:solidFill>
                  <a:srgbClr val="FF0000"/>
                </a:solidFill>
              </a:rPr>
              <a:t> i </a:t>
            </a:r>
            <a:r>
              <a:rPr lang="pl-PL" sz="2000" dirty="0">
                <a:solidFill>
                  <a:srgbClr val="FF0000"/>
                </a:solidFill>
              </a:rPr>
              <a:t>końcowy operacji może zostać osiągnięty.</a:t>
            </a:r>
          </a:p>
          <a:p>
            <a:endParaRPr lang="pl-PL" sz="2000" dirty="0" smtClean="0"/>
          </a:p>
          <a:p>
            <a:r>
              <a:rPr lang="pl-PL" sz="2000" dirty="0" smtClean="0"/>
              <a:t>Jeżeli </a:t>
            </a:r>
            <a:r>
              <a:rPr lang="pl-PL" sz="2000" dirty="0"/>
              <a:t>cele pośrednie i końcowe realizacji operacji zostaną określone za pomocą wskaźników, należy przedstawić przesłanki, z których one wynikają</a:t>
            </a:r>
            <a:r>
              <a:rPr lang="pl-PL" sz="2000" dirty="0" smtClean="0"/>
              <a:t>.</a:t>
            </a:r>
          </a:p>
          <a:p>
            <a:r>
              <a:rPr lang="pl-PL" sz="2000" dirty="0" smtClean="0"/>
              <a:t>Podmiot </a:t>
            </a:r>
            <a:r>
              <a:rPr lang="pl-PL" sz="2000" dirty="0"/>
              <a:t>ubiegający się o przyznanie pomocy powinien uzasadnić, z jakich powodów planuje zrealizować niniejszą operację. Czy decyzja o jej realizacji jest wynikiem przeprowadzenia analizy różnych scenariuszy</a:t>
            </a:r>
            <a:r>
              <a:rPr lang="pl-PL" sz="2000" dirty="0" smtClean="0"/>
              <a:t>.</a:t>
            </a:r>
          </a:p>
          <a:p>
            <a:endParaRPr lang="pl-PL" sz="2000" dirty="0"/>
          </a:p>
        </p:txBody>
      </p:sp>
    </p:spTree>
    <p:extLst>
      <p:ext uri="{BB962C8B-B14F-4D97-AF65-F5344CB8AC3E}">
        <p14:creationId xmlns:p14="http://schemas.microsoft.com/office/powerpoint/2010/main" val="33023859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0"/>
            <a:ext cx="11865784" cy="1200329"/>
          </a:xfrm>
          <a:prstGeom prst="rect">
            <a:avLst/>
          </a:prstGeom>
        </p:spPr>
        <p:txBody>
          <a:bodyPr wrap="square">
            <a:spAutoFit/>
          </a:bodyPr>
          <a:lstStyle/>
          <a:p>
            <a:r>
              <a:rPr lang="pl-PL" sz="2400" b="1" dirty="0"/>
              <a:t>III.	Wskazanie celów pośrednich i końcowych, w tym zakładanego ilościowego i wartościowego poziomu sprzedaży produktów lub </a:t>
            </a:r>
            <a:r>
              <a:rPr lang="pl-PL" sz="2400" b="1" dirty="0" smtClean="0"/>
              <a:t>usług - </a:t>
            </a:r>
            <a:r>
              <a:rPr lang="pl-PL" sz="2400" b="1" dirty="0" smtClean="0">
                <a:solidFill>
                  <a:srgbClr val="FF0000"/>
                </a:solidFill>
              </a:rPr>
              <a:t>INSTRUKCJA</a:t>
            </a:r>
            <a:endParaRPr lang="pl-PL" sz="2400" b="1" dirty="0">
              <a:solidFill>
                <a:srgbClr val="FF0000"/>
              </a:solidFill>
            </a:endParaRPr>
          </a:p>
          <a:p>
            <a:r>
              <a:rPr lang="pl-PL" sz="2400" b="1" dirty="0" smtClean="0"/>
              <a:t>3.1</a:t>
            </a:r>
            <a:r>
              <a:rPr lang="pl-PL" sz="2400" b="1" dirty="0"/>
              <a:t>.	Cele pośrednie i końcowe operacji oraz motywy realizacji </a:t>
            </a:r>
            <a:r>
              <a:rPr lang="pl-PL" sz="2400" b="1" dirty="0" smtClean="0"/>
              <a:t>operacji</a:t>
            </a:r>
            <a:endParaRPr lang="pl-PL" sz="2400" b="1" dirty="0"/>
          </a:p>
        </p:txBody>
      </p:sp>
      <p:sp>
        <p:nvSpPr>
          <p:cNvPr id="2" name="Prostokąt 1"/>
          <p:cNvSpPr/>
          <p:nvPr/>
        </p:nvSpPr>
        <p:spPr>
          <a:xfrm>
            <a:off x="0" y="1200329"/>
            <a:ext cx="12305122" cy="5262979"/>
          </a:xfrm>
          <a:prstGeom prst="rect">
            <a:avLst/>
          </a:prstGeom>
        </p:spPr>
        <p:txBody>
          <a:bodyPr wrap="square">
            <a:spAutoFit/>
          </a:bodyPr>
          <a:lstStyle/>
          <a:p>
            <a:r>
              <a:rPr lang="pl-PL" sz="2400" dirty="0" smtClean="0"/>
              <a:t>W </a:t>
            </a:r>
            <a:r>
              <a:rPr lang="pl-PL" sz="2400" dirty="0"/>
              <a:t>tym miejscu </a:t>
            </a:r>
            <a:r>
              <a:rPr lang="pl-PL" sz="2400" dirty="0" smtClean="0"/>
              <a:t>powinniśmy </a:t>
            </a:r>
            <a:r>
              <a:rPr lang="pl-PL" sz="2400" dirty="0"/>
              <a:t>znaleźć odpowiedź na pytania:</a:t>
            </a:r>
          </a:p>
          <a:p>
            <a:pPr marL="342900" indent="-342900">
              <a:buFont typeface="Arial" panose="020B0604020202020204" pitchFamily="34" charset="0"/>
              <a:buChar char="•"/>
            </a:pPr>
            <a:r>
              <a:rPr lang="pl-PL" sz="2400" dirty="0" smtClean="0"/>
              <a:t> </a:t>
            </a:r>
            <a:r>
              <a:rPr lang="pl-PL" sz="2400" dirty="0"/>
              <a:t>co tak naprawdę motywuje podmiot do tego, żeby stworzyć dane przedsięwzięcie,</a:t>
            </a:r>
          </a:p>
          <a:p>
            <a:pPr marL="342900" indent="-342900">
              <a:buFont typeface="Arial" panose="020B0604020202020204" pitchFamily="34" charset="0"/>
              <a:buChar char="•"/>
            </a:pPr>
            <a:r>
              <a:rPr lang="pl-PL" sz="2400" dirty="0" smtClean="0"/>
              <a:t>dlaczego </a:t>
            </a:r>
            <a:r>
              <a:rPr lang="pl-PL" sz="2400" dirty="0"/>
              <a:t>akurat w wybranym obszarze podmiot widzi szanse na osiągnięcie sukcesu i perspektywy rozwojowe </a:t>
            </a:r>
            <a:r>
              <a:rPr lang="pl-PL" sz="2400" dirty="0" smtClean="0"/>
              <a:t>dla swojego </a:t>
            </a:r>
            <a:r>
              <a:rPr lang="pl-PL" sz="2400" dirty="0"/>
              <a:t>przedsięwzięcia.</a:t>
            </a:r>
          </a:p>
          <a:p>
            <a:endParaRPr lang="pl-PL" sz="2400" b="1" dirty="0" smtClean="0"/>
          </a:p>
          <a:p>
            <a:r>
              <a:rPr lang="pl-PL" sz="2400" b="1" dirty="0" smtClean="0">
                <a:solidFill>
                  <a:srgbClr val="FF0000"/>
                </a:solidFill>
              </a:rPr>
              <a:t>Cele </a:t>
            </a:r>
            <a:r>
              <a:rPr lang="pl-PL" sz="2400" b="1" dirty="0">
                <a:solidFill>
                  <a:srgbClr val="FF0000"/>
                </a:solidFill>
              </a:rPr>
              <a:t>pośrednie są jednocześnie celami ekonomicznymi np. przychód ze sprzedaży, marża handlowa, </a:t>
            </a:r>
            <a:r>
              <a:rPr lang="pl-PL" sz="2400" b="1" dirty="0" smtClean="0">
                <a:solidFill>
                  <a:srgbClr val="FF0000"/>
                </a:solidFill>
              </a:rPr>
              <a:t>zwiększenie produkcji</a:t>
            </a:r>
            <a:r>
              <a:rPr lang="pl-PL" sz="2400" b="1" dirty="0">
                <a:solidFill>
                  <a:srgbClr val="FF0000"/>
                </a:solidFill>
              </a:rPr>
              <a:t>, zwiększenie udziału w rynku, oszczędności w kosztach, </a:t>
            </a:r>
            <a:endParaRPr lang="pl-PL" sz="2400" b="1" dirty="0" smtClean="0">
              <a:solidFill>
                <a:srgbClr val="FF0000"/>
              </a:solidFill>
            </a:endParaRPr>
          </a:p>
          <a:p>
            <a:endParaRPr lang="pl-PL" sz="2400" b="1" dirty="0">
              <a:solidFill>
                <a:srgbClr val="FF0000"/>
              </a:solidFill>
            </a:endParaRPr>
          </a:p>
          <a:p>
            <a:r>
              <a:rPr lang="pl-PL" sz="2400" b="1" dirty="0" smtClean="0">
                <a:solidFill>
                  <a:srgbClr val="FF0000"/>
                </a:solidFill>
              </a:rPr>
              <a:t>natomiast </a:t>
            </a:r>
            <a:r>
              <a:rPr lang="pl-PL" sz="2400" b="1" dirty="0">
                <a:solidFill>
                  <a:srgbClr val="FF0000"/>
                </a:solidFill>
              </a:rPr>
              <a:t>cele końcowe / finalne to np. </a:t>
            </a:r>
            <a:r>
              <a:rPr lang="pl-PL" sz="2400" b="1" dirty="0" smtClean="0">
                <a:solidFill>
                  <a:srgbClr val="FF0000"/>
                </a:solidFill>
              </a:rPr>
              <a:t>zysk z </a:t>
            </a:r>
            <a:r>
              <a:rPr lang="pl-PL" sz="2400" b="1" dirty="0">
                <a:solidFill>
                  <a:srgbClr val="FF0000"/>
                </a:solidFill>
              </a:rPr>
              <a:t>przedsięwzięcia</a:t>
            </a:r>
            <a:r>
              <a:rPr lang="pl-PL" sz="2400" b="1" dirty="0" smtClean="0">
                <a:solidFill>
                  <a:srgbClr val="FF0000"/>
                </a:solidFill>
              </a:rPr>
              <a:t>.</a:t>
            </a:r>
          </a:p>
          <a:p>
            <a:endParaRPr lang="pl-PL" sz="2400" b="1" dirty="0" smtClean="0">
              <a:solidFill>
                <a:srgbClr val="FF0000"/>
              </a:solidFill>
            </a:endParaRPr>
          </a:p>
          <a:p>
            <a:r>
              <a:rPr lang="pl-PL" sz="2400" b="1" dirty="0" smtClean="0">
                <a:solidFill>
                  <a:srgbClr val="FF0000"/>
                </a:solidFill>
              </a:rPr>
              <a:t>JEDNAK PRAKTYKA WSKAZUJE NA INNE UJĘCIE CELÓW – PRZYKŁADY.</a:t>
            </a:r>
            <a:endParaRPr lang="pl-PL" sz="2400" b="1" dirty="0">
              <a:solidFill>
                <a:srgbClr val="FF0000"/>
              </a:solidFill>
            </a:endParaRPr>
          </a:p>
          <a:p>
            <a:endParaRPr lang="pl-PL" sz="2400" dirty="0" smtClean="0"/>
          </a:p>
          <a:p>
            <a:r>
              <a:rPr lang="pl-PL" sz="2400" dirty="0" smtClean="0"/>
              <a:t>Wybór </a:t>
            </a:r>
            <a:r>
              <a:rPr lang="pl-PL" sz="2400" dirty="0"/>
              <a:t>branży lub konkretnego rodzaju działalności wymaga przedstawienia argumentów, które będą </a:t>
            </a:r>
            <a:r>
              <a:rPr lang="pl-PL" sz="2400" dirty="0" smtClean="0"/>
              <a:t>uzasadniały słuszność </a:t>
            </a:r>
            <a:r>
              <a:rPr lang="pl-PL" sz="2400" dirty="0"/>
              <a:t>podjętej decyzji.</a:t>
            </a:r>
          </a:p>
        </p:txBody>
      </p:sp>
    </p:spTree>
    <p:extLst>
      <p:ext uri="{BB962C8B-B14F-4D97-AF65-F5344CB8AC3E}">
        <p14:creationId xmlns:p14="http://schemas.microsoft.com/office/powerpoint/2010/main" val="23023558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75185" y="533134"/>
            <a:ext cx="10996020" cy="1200329"/>
          </a:xfrm>
          <a:prstGeom prst="rect">
            <a:avLst/>
          </a:prstGeom>
        </p:spPr>
        <p:txBody>
          <a:bodyPr wrap="square">
            <a:spAutoFit/>
          </a:bodyPr>
          <a:lstStyle/>
          <a:p>
            <a:pPr lvl="1"/>
            <a:r>
              <a:rPr lang="pl-PL" sz="2400" b="1" dirty="0" smtClean="0"/>
              <a:t>3.2 Przewidywana </a:t>
            </a:r>
            <a:r>
              <a:rPr lang="pl-PL" sz="2400" b="1" dirty="0"/>
              <a:t>data dokonania płatności ostatecznej</a:t>
            </a:r>
            <a:endParaRPr lang="pl-PL" sz="2400" dirty="0"/>
          </a:p>
          <a:p>
            <a:r>
              <a:rPr lang="pl-PL" sz="2400" dirty="0"/>
              <a:t> </a:t>
            </a:r>
          </a:p>
          <a:p>
            <a:endParaRPr lang="pl-PL" sz="2400" b="1" dirty="0"/>
          </a:p>
        </p:txBody>
      </p:sp>
      <p:graphicFrame>
        <p:nvGraphicFramePr>
          <p:cNvPr id="8" name="Tabela 7"/>
          <p:cNvGraphicFramePr>
            <a:graphicFrameLocks noGrp="1"/>
          </p:cNvGraphicFramePr>
          <p:nvPr>
            <p:extLst>
              <p:ext uri="{D42A27DB-BD31-4B8C-83A1-F6EECF244321}">
                <p14:modId xmlns:p14="http://schemas.microsoft.com/office/powerpoint/2010/main" val="4176293900"/>
              </p:ext>
            </p:extLst>
          </p:nvPr>
        </p:nvGraphicFramePr>
        <p:xfrm>
          <a:off x="764157" y="2637585"/>
          <a:ext cx="2829345" cy="664444"/>
        </p:xfrm>
        <a:graphic>
          <a:graphicData uri="http://schemas.openxmlformats.org/drawingml/2006/table">
            <a:tbl>
              <a:tblPr firstRow="1" firstCol="1" bandRow="1"/>
              <a:tblGrid>
                <a:gridCol w="459196"/>
                <a:gridCol w="514823"/>
                <a:gridCol w="463559"/>
                <a:gridCol w="463559"/>
                <a:gridCol w="464649"/>
                <a:gridCol w="463559"/>
              </a:tblGrid>
              <a:tr h="332222">
                <a:tc>
                  <a:txBody>
                    <a:bodyPr/>
                    <a:lstStyle/>
                    <a:p>
                      <a:pPr>
                        <a:spcBef>
                          <a:spcPts val="600"/>
                        </a:spcBef>
                        <a:spcAft>
                          <a:spcPts val="600"/>
                        </a:spcAft>
                      </a:pPr>
                      <a:r>
                        <a:rPr lang="pl-PL" sz="12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600"/>
                        </a:spcBef>
                        <a:spcAft>
                          <a:spcPts val="600"/>
                        </a:spcAft>
                      </a:pPr>
                      <a:r>
                        <a:rPr lang="pl-PL" sz="120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2222">
                <a:tc>
                  <a:txBody>
                    <a:bodyPr/>
                    <a:lstStyle/>
                    <a:p>
                      <a:pPr algn="ctr">
                        <a:spcAft>
                          <a:spcPts val="0"/>
                        </a:spcAft>
                      </a:pPr>
                      <a:r>
                        <a:rPr lang="pl-PL" sz="1200" dirty="0">
                          <a:effectLst/>
                          <a:latin typeface="Times New Roman" panose="02020603050405020304" pitchFamily="18" charset="0"/>
                          <a:ea typeface="Times New Roman" panose="02020603050405020304" pitchFamily="18" charset="0"/>
                        </a:rPr>
                        <a:t>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a:effectLst/>
                          <a:latin typeface="Times New Roman" panose="02020603050405020304" pitchFamily="18" charset="0"/>
                          <a:ea typeface="Times New Roman" panose="02020603050405020304" pitchFamily="18" charset="0"/>
                        </a:rPr>
                        <a:t>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a:effectLst/>
                          <a:latin typeface="Times New Roman" panose="02020603050405020304" pitchFamily="18" charset="0"/>
                          <a:ea typeface="Times New Roman" panose="02020603050405020304" pitchFamily="18" charset="0"/>
                        </a:rPr>
                        <a: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a:effectLst/>
                          <a:latin typeface="Times New Roman" panose="02020603050405020304" pitchFamily="18" charset="0"/>
                          <a:ea typeface="Times New Roman" panose="02020603050405020304" pitchFamily="18" charset="0"/>
                        </a:rPr>
                        <a: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a:effectLst/>
                          <a:latin typeface="Times New Roman" panose="02020603050405020304" pitchFamily="18" charset="0"/>
                          <a:ea typeface="Times New Roman" panose="02020603050405020304" pitchFamily="18" charset="0"/>
                        </a:rPr>
                        <a: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200" dirty="0">
                          <a:effectLst/>
                          <a:latin typeface="Times New Roman" panose="02020603050405020304" pitchFamily="18" charset="0"/>
                          <a:ea typeface="Times New Roman" panose="02020603050405020304" pitchFamily="18" charset="0"/>
                        </a:rPr>
                        <a:t>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sp>
        <p:nvSpPr>
          <p:cNvPr id="3" name="Prostokąt 2"/>
          <p:cNvSpPr/>
          <p:nvPr/>
        </p:nvSpPr>
        <p:spPr>
          <a:xfrm>
            <a:off x="415365" y="4032073"/>
            <a:ext cx="11028775" cy="1785104"/>
          </a:xfrm>
          <a:prstGeom prst="rect">
            <a:avLst/>
          </a:prstGeom>
        </p:spPr>
        <p:txBody>
          <a:bodyPr wrap="square">
            <a:spAutoFit/>
          </a:bodyPr>
          <a:lstStyle/>
          <a:p>
            <a:r>
              <a:rPr lang="pl-PL" sz="2200" dirty="0"/>
              <a:t>Planując datę płatności ostatecznej, należy uwzględnić czas potrzebny na ocenę wniosku o płatność II transzy (w przypadku podejmowania działalności gospodarczej) albo wniosku o płatność ostateczną (w przypadku zakresów wymienionych w pkt 1, z wyjątkiem operacji w zakresie podejmowania działalności gospodarczej) - tj. termin 4 miesięcy od planowanej daty złożenia ww. wniosku o płatność. </a:t>
            </a:r>
          </a:p>
        </p:txBody>
      </p:sp>
    </p:spTree>
    <p:extLst>
      <p:ext uri="{BB962C8B-B14F-4D97-AF65-F5344CB8AC3E}">
        <p14:creationId xmlns:p14="http://schemas.microsoft.com/office/powerpoint/2010/main" val="31426611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p:cNvGraphicFramePr>
            <a:graphicFrameLocks noGrp="1"/>
          </p:cNvGraphicFramePr>
          <p:nvPr>
            <p:extLst>
              <p:ext uri="{D42A27DB-BD31-4B8C-83A1-F6EECF244321}">
                <p14:modId xmlns:p14="http://schemas.microsoft.com/office/powerpoint/2010/main" val="3483076672"/>
              </p:ext>
            </p:extLst>
          </p:nvPr>
        </p:nvGraphicFramePr>
        <p:xfrm>
          <a:off x="0" y="1569811"/>
          <a:ext cx="11472419" cy="5066934"/>
        </p:xfrm>
        <a:graphic>
          <a:graphicData uri="http://schemas.openxmlformats.org/drawingml/2006/table">
            <a:tbl>
              <a:tblPr/>
              <a:tblGrid>
                <a:gridCol w="2710701"/>
                <a:gridCol w="2229500"/>
                <a:gridCol w="2710701"/>
                <a:gridCol w="3821517"/>
              </a:tblGrid>
              <a:tr h="286950">
                <a:tc gridSpan="4">
                  <a:txBody>
                    <a:bodyPr/>
                    <a:lstStyle/>
                    <a:p>
                      <a:pPr marL="342900" lvl="0" indent="-342900" algn="just">
                        <a:spcAft>
                          <a:spcPts val="0"/>
                        </a:spcAft>
                        <a:buSzPts val="1000"/>
                        <a:buFont typeface="+mj-lt"/>
                        <a:buAutoNum type="arabicPeriod"/>
                      </a:pPr>
                      <a:r>
                        <a:rPr lang="pl-PL" sz="1600" dirty="0">
                          <a:solidFill>
                            <a:srgbClr val="000000"/>
                          </a:solidFill>
                          <a:effectLst/>
                          <a:latin typeface="Times New Roman" panose="02020603050405020304" pitchFamily="18" charset="0"/>
                          <a:ea typeface="Lucida Sans Unicode" panose="020B0602030504020204" pitchFamily="34" charset="0"/>
                        </a:rPr>
                        <a:t>Przewidywana nazwa / nazwa działalności gospodarczej</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r>
              <a:tr h="286950">
                <a:tc gridSpan="4">
                  <a:txBody>
                    <a:bodyPr/>
                    <a:lstStyle/>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hMerge="1">
                  <a:txBody>
                    <a:bodyPr/>
                    <a:lstStyle/>
                    <a:p>
                      <a:endParaRPr lang="pl-PL"/>
                    </a:p>
                  </a:txBody>
                  <a:tcPr/>
                </a:tc>
              </a:tr>
              <a:tr h="680481">
                <a:tc>
                  <a:txBody>
                    <a:bodyPr/>
                    <a:lstStyle/>
                    <a:p>
                      <a:pPr marL="342900" lvl="0" indent="-342900">
                        <a:spcAft>
                          <a:spcPts val="0"/>
                        </a:spcAft>
                        <a:buSzPts val="1000"/>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Planowana data / data rozpoczęcia działalności gospodarczej</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342900" lvl="0" indent="-342900">
                        <a:spcAft>
                          <a:spcPts val="0"/>
                        </a:spcAft>
                        <a:buSzPts val="1000"/>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Będę płatnikiem podatku VAT / jestem płatnikiem VAT</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342900" lvl="0" indent="-342900">
                        <a:spcAft>
                          <a:spcPts val="0"/>
                        </a:spcAft>
                        <a:buSzPts val="1000"/>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Przedmiot i zakres planowanej / działalności gospodarczej (wg PKD)</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342900" lvl="0" indent="-342900">
                        <a:spcAft>
                          <a:spcPts val="0"/>
                        </a:spcAft>
                        <a:buSzPts val="1000"/>
                        <a:buFont typeface="+mj-lt"/>
                        <a:buAutoNum type="arabicPeriod"/>
                      </a:pPr>
                      <a:r>
                        <a:rPr lang="pl-PL" sz="1600">
                          <a:solidFill>
                            <a:srgbClr val="000000"/>
                          </a:solidFill>
                          <a:effectLst/>
                          <a:latin typeface="Times New Roman" panose="02020603050405020304" pitchFamily="18" charset="0"/>
                          <a:ea typeface="Lucida Sans Unicode" panose="020B0602030504020204" pitchFamily="34" charset="0"/>
                        </a:rPr>
                        <a:t>Rodzaj planowanej działalności gospodarczej </a:t>
                      </a:r>
                      <a:r>
                        <a:rPr lang="pl-PL" sz="1600" i="1">
                          <a:solidFill>
                            <a:srgbClr val="000000"/>
                          </a:solidFill>
                          <a:effectLst/>
                          <a:latin typeface="Times New Roman" panose="02020603050405020304" pitchFamily="18" charset="0"/>
                          <a:ea typeface="Lucida Sans Unicode" panose="020B0602030504020204" pitchFamily="34" charset="0"/>
                        </a:rPr>
                        <a:t>(należy podać tylko jeden, przeważający typ działalności gospodarczej w ramach operacji)</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483715">
                <a:tc rowSpan="4">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just">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TAK</a:t>
                      </a:r>
                      <a:endParaRPr lang="pl-PL" sz="1600">
                        <a:effectLst/>
                        <a:latin typeface="Times New Roman" panose="02020603050405020304" pitchFamily="18" charset="0"/>
                        <a:ea typeface="Lucida Sans Unicode" panose="020B0602030504020204" pitchFamily="34" charset="0"/>
                      </a:endParaRPr>
                    </a:p>
                    <a:p>
                      <a:pPr algn="just">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lgn="just">
                        <a:spcAft>
                          <a:spcPts val="0"/>
                        </a:spcAft>
                      </a:pPr>
                      <a:r>
                        <a:rPr lang="pl-PL" sz="1600">
                          <a:effectLst/>
                          <a:latin typeface="Times New Roman" panose="02020603050405020304" pitchFamily="18" charset="0"/>
                        </a:rPr>
                        <a:t/>
                      </a:r>
                      <a:br>
                        <a:rPr lang="pl-PL" sz="1600">
                          <a:effectLst/>
                          <a:latin typeface="Times New Roman" panose="02020603050405020304" pitchFamily="18" charset="0"/>
                        </a:rPr>
                      </a:br>
                      <a:r>
                        <a:rPr lang="pl-PL" sz="1600">
                          <a:solidFill>
                            <a:srgbClr val="000000"/>
                          </a:solidFill>
                          <a:effectLst/>
                          <a:latin typeface="Times New Roman" panose="02020603050405020304" pitchFamily="18" charset="0"/>
                          <a:ea typeface="Lucida Sans Unicode" panose="020B0602030504020204" pitchFamily="34" charset="0"/>
                        </a:rPr>
                        <a:t>NIE</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Podstawowa (podejmowana / rozwijana)</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rowSpan="4">
                  <a:txBody>
                    <a:bodyPr/>
                    <a:lstStyle/>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Produkcyjna </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effectLst/>
                          <a:latin typeface="Times New Roman" panose="02020603050405020304" pitchFamily="18" charset="0"/>
                        </a:rPr>
                        <a:t/>
                      </a:r>
                      <a:br>
                        <a:rPr lang="pl-PL" sz="1600" dirty="0">
                          <a:effectLst/>
                          <a:latin typeface="Times New Roman" panose="02020603050405020304" pitchFamily="18" charset="0"/>
                        </a:rPr>
                      </a:br>
                      <a:r>
                        <a:rPr lang="pl-PL" sz="1600" dirty="0">
                          <a:solidFill>
                            <a:srgbClr val="000000"/>
                          </a:solidFill>
                          <a:effectLst/>
                          <a:latin typeface="Times New Roman" panose="02020603050405020304" pitchFamily="18" charset="0"/>
                          <a:ea typeface="Lucida Sans Unicode" panose="020B0602030504020204" pitchFamily="34" charset="0"/>
                        </a:rPr>
                        <a:t>Usługowa</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effectLst/>
                          <a:latin typeface="Times New Roman" panose="02020603050405020304" pitchFamily="18" charset="0"/>
                        </a:rPr>
                        <a:t/>
                      </a:r>
                      <a:br>
                        <a:rPr lang="pl-PL" sz="1600" dirty="0">
                          <a:effectLst/>
                          <a:latin typeface="Times New Roman" panose="02020603050405020304" pitchFamily="18" charset="0"/>
                        </a:rPr>
                      </a:br>
                      <a:r>
                        <a:rPr lang="pl-PL" sz="1600" dirty="0">
                          <a:solidFill>
                            <a:srgbClr val="000000"/>
                          </a:solidFill>
                          <a:effectLst/>
                          <a:latin typeface="Times New Roman" panose="02020603050405020304" pitchFamily="18" charset="0"/>
                          <a:ea typeface="Lucida Sans Unicode" panose="020B0602030504020204" pitchFamily="34" charset="0"/>
                        </a:rPr>
                        <a:t>Handlowa</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286950">
                <a:tc vMerge="1">
                  <a:txBody>
                    <a:bodyPr/>
                    <a:lstStyle/>
                    <a:p>
                      <a:endParaRPr lang="pl-PL"/>
                    </a:p>
                  </a:txBody>
                  <a:tcPr/>
                </a:tc>
                <a:tc vMerge="1">
                  <a:txBody>
                    <a:bodyPr/>
                    <a:lstStyle/>
                    <a:p>
                      <a:endParaRPr lang="pl-PL"/>
                    </a:p>
                  </a:txBody>
                  <a:tcPr/>
                </a:tc>
                <a:tc>
                  <a:txBody>
                    <a:bodyPr/>
                    <a:lstStyle/>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l-PL"/>
                    </a:p>
                  </a:txBody>
                  <a:tcPr/>
                </a:tc>
              </a:tr>
              <a:tr h="286950">
                <a:tc vMerge="1">
                  <a:txBody>
                    <a:bodyPr/>
                    <a:lstStyle/>
                    <a:p>
                      <a:endParaRPr lang="pl-PL"/>
                    </a:p>
                  </a:txBody>
                  <a:tcPr/>
                </a:tc>
                <a:tc vMerge="1">
                  <a:txBody>
                    <a:bodyPr/>
                    <a:lstStyle/>
                    <a:p>
                      <a:endParaRPr lang="pl-PL"/>
                    </a:p>
                  </a:txBody>
                  <a:tcPr/>
                </a:tc>
                <a:tc>
                  <a:txBody>
                    <a:bodyPr/>
                    <a:lstStyle/>
                    <a:p>
                      <a:pPr algn="just">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Dodatkowa (podejmowana / rozwijana)</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vMerge="1">
                  <a:txBody>
                    <a:bodyPr/>
                    <a:lstStyle/>
                    <a:p>
                      <a:endParaRPr lang="pl-PL"/>
                    </a:p>
                  </a:txBody>
                  <a:tcPr/>
                </a:tc>
              </a:tr>
              <a:tr h="606694">
                <a:tc vMerge="1">
                  <a:txBody>
                    <a:bodyPr/>
                    <a:lstStyle/>
                    <a:p>
                      <a:endParaRPr lang="pl-PL"/>
                    </a:p>
                  </a:txBody>
                  <a:tcPr/>
                </a:tc>
                <a:tc vMerge="1">
                  <a:txBody>
                    <a:bodyPr/>
                    <a:lstStyle/>
                    <a:p>
                      <a:endParaRPr lang="pl-PL"/>
                    </a:p>
                  </a:txBody>
                  <a:tcPr/>
                </a:tc>
                <a:tc>
                  <a:txBody>
                    <a:bodyPr/>
                    <a:lstStyle/>
                    <a:p>
                      <a:pPr algn="just">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pl-PL"/>
                    </a:p>
                  </a:txBody>
                  <a:tcPr/>
                </a:tc>
              </a:tr>
              <a:tr h="286950">
                <a:tc gridSpan="4">
                  <a:txBody>
                    <a:bodyPr/>
                    <a:lstStyle/>
                    <a:p>
                      <a:pPr marL="342900" lvl="0" indent="-342900">
                        <a:spcAft>
                          <a:spcPts val="0"/>
                        </a:spcAft>
                        <a:buSzPts val="1000"/>
                        <a:buFont typeface="+mj-lt"/>
                        <a:buAutoNum type="arabicPeriod"/>
                      </a:pPr>
                      <a:r>
                        <a:rPr lang="pl-PL" sz="1600" strike="sngStrike" dirty="0">
                          <a:solidFill>
                            <a:srgbClr val="000000"/>
                          </a:solidFill>
                          <a:effectLst/>
                          <a:latin typeface="Times New Roman" panose="02020603050405020304" pitchFamily="18" charset="0"/>
                          <a:ea typeface="Lucida Sans Unicode" panose="020B0602030504020204" pitchFamily="34" charset="0"/>
                        </a:rPr>
                        <a:t>Opis dotychczasowej działalności gospodarczej (</a:t>
                      </a:r>
                      <a:r>
                        <a:rPr lang="pl-PL" sz="1600" strike="sngStrike" dirty="0">
                          <a:effectLst/>
                          <a:latin typeface="Times New Roman" panose="02020603050405020304" pitchFamily="18" charset="0"/>
                          <a:ea typeface="Lucida Sans Unicode" panose="020B0602030504020204" pitchFamily="34" charset="0"/>
                        </a:rPr>
                        <a:t>dot. operacji w zakresie rozwijania działalności gospodarczej</a:t>
                      </a:r>
                      <a:r>
                        <a:rPr lang="pl-PL" sz="1600" strike="sngStrike" dirty="0">
                          <a:solidFill>
                            <a:srgbClr val="000000"/>
                          </a:solidFill>
                          <a:effectLst/>
                          <a:latin typeface="Times New Roman" panose="02020603050405020304" pitchFamily="18" charset="0"/>
                          <a:ea typeface="Lucida Sans Unicode" panose="020B0602030504020204" pitchFamily="34" charset="0"/>
                        </a:rPr>
                        <a:t>)</a:t>
                      </a:r>
                      <a:endParaRPr lang="pl-PL" sz="16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r>
              <a:tr h="877246">
                <a:tc gridSpan="4">
                  <a:txBody>
                    <a:bodyPr/>
                    <a:lstStyle/>
                    <a:p>
                      <a:pPr algn="just">
                        <a:spcAft>
                          <a:spcPts val="0"/>
                        </a:spcAft>
                      </a:pPr>
                      <a:r>
                        <a:rPr lang="pl-PL" sz="1600" strike="sngStrike" dirty="0">
                          <a:effectLst/>
                          <a:latin typeface="Times New Roman" panose="02020603050405020304" pitchFamily="18" charset="0"/>
                          <a:ea typeface="Lucida Sans Unicode" panose="020B0602030504020204" pitchFamily="34" charset="0"/>
                        </a:rPr>
                        <a:t>Należy podać krótki opis firmy i jej działalności – historię firmy, czym się zajmuje, na jakim rynku i na jaką skalę działa, jak zyskuje przewagę konkurencyjną</a:t>
                      </a:r>
                      <a:r>
                        <a:rPr lang="pl-PL" sz="1600" strike="sngStrike" dirty="0">
                          <a:solidFill>
                            <a:srgbClr val="000000"/>
                          </a:solidFill>
                          <a:effectLst/>
                          <a:latin typeface="Times New Roman" panose="02020603050405020304" pitchFamily="18" charset="0"/>
                          <a:ea typeface="Lucida Sans Unicode" panose="020B0602030504020204" pitchFamily="34" charset="0"/>
                        </a:rPr>
                        <a:t> dotychczasowej działalności gospodarczej.</a:t>
                      </a:r>
                      <a:endParaRPr lang="pl-PL" sz="1600" strike="sngStrike" dirty="0">
                        <a:effectLst/>
                        <a:latin typeface="Times New Roman" panose="02020603050405020304" pitchFamily="18" charset="0"/>
                        <a:ea typeface="Lucida Sans Unicode" panose="020B0602030504020204" pitchFamily="34" charset="0"/>
                      </a:endParaRPr>
                    </a:p>
                    <a:p>
                      <a:pPr algn="just">
                        <a:spcAft>
                          <a:spcPts val="0"/>
                        </a:spcAft>
                      </a:pPr>
                      <a:r>
                        <a:rPr lang="pl-PL" sz="1600" strike="sngStrike" dirty="0">
                          <a:solidFill>
                            <a:srgbClr val="000000"/>
                          </a:solidFill>
                          <a:effectLst/>
                          <a:latin typeface="Times New Roman" panose="02020603050405020304" pitchFamily="18" charset="0"/>
                          <a:ea typeface="Lucida Sans Unicode" panose="020B0602030504020204" pitchFamily="34" charset="0"/>
                        </a:rPr>
                        <a:t>Należy wskazać czy podmiot ubiegający się o przyznanie pomocy korzystał z pomocy publicznej. Jeśli tak, to kiedy </a:t>
                      </a:r>
                      <a:br>
                        <a:rPr lang="pl-PL" sz="1600" strike="sngStrike" dirty="0">
                          <a:solidFill>
                            <a:srgbClr val="000000"/>
                          </a:solidFill>
                          <a:effectLst/>
                          <a:latin typeface="Times New Roman" panose="02020603050405020304" pitchFamily="18" charset="0"/>
                          <a:ea typeface="Lucida Sans Unicode" panose="020B0602030504020204" pitchFamily="34" charset="0"/>
                        </a:rPr>
                      </a:br>
                      <a:r>
                        <a:rPr lang="pl-PL" sz="1600" strike="sngStrike" dirty="0">
                          <a:solidFill>
                            <a:srgbClr val="000000"/>
                          </a:solidFill>
                          <a:effectLst/>
                          <a:latin typeface="Times New Roman" panose="02020603050405020304" pitchFamily="18" charset="0"/>
                          <a:ea typeface="Lucida Sans Unicode" panose="020B0602030504020204" pitchFamily="34" charset="0"/>
                        </a:rPr>
                        <a:t>i w jakim zakresie. </a:t>
                      </a:r>
                      <a:endParaRPr lang="pl-PL" sz="16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
        <p:nvSpPr>
          <p:cNvPr id="11" name="Prostokąt 10"/>
          <p:cNvSpPr/>
          <p:nvPr/>
        </p:nvSpPr>
        <p:spPr>
          <a:xfrm>
            <a:off x="3629065" y="3372186"/>
            <a:ext cx="577583"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2" name="Prostokąt 11"/>
          <p:cNvSpPr/>
          <p:nvPr/>
        </p:nvSpPr>
        <p:spPr>
          <a:xfrm>
            <a:off x="3649186" y="3980299"/>
            <a:ext cx="57990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3" name="Prostokąt 12"/>
          <p:cNvSpPr/>
          <p:nvPr/>
        </p:nvSpPr>
        <p:spPr>
          <a:xfrm>
            <a:off x="9305475" y="3509537"/>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4" name="Prostokąt 13"/>
          <p:cNvSpPr/>
          <p:nvPr/>
        </p:nvSpPr>
        <p:spPr>
          <a:xfrm>
            <a:off x="9325438" y="4226256"/>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5" name="Prostokąt 14"/>
          <p:cNvSpPr/>
          <p:nvPr/>
        </p:nvSpPr>
        <p:spPr>
          <a:xfrm>
            <a:off x="9325439" y="4942975"/>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6" name="Prostokąt 15"/>
          <p:cNvSpPr/>
          <p:nvPr/>
        </p:nvSpPr>
        <p:spPr>
          <a:xfrm>
            <a:off x="0" y="625937"/>
            <a:ext cx="12192000" cy="830997"/>
          </a:xfrm>
          <a:prstGeom prst="rect">
            <a:avLst/>
          </a:prstGeom>
        </p:spPr>
        <p:txBody>
          <a:bodyPr wrap="square">
            <a:spAutoFit/>
          </a:bodyPr>
          <a:lstStyle/>
          <a:p>
            <a:pPr lvl="0"/>
            <a:r>
              <a:rPr lang="pl-PL" sz="2400" b="1" dirty="0" smtClean="0"/>
              <a:t>IV. Opis </a:t>
            </a:r>
            <a:r>
              <a:rPr lang="pl-PL" sz="2400" b="1" dirty="0"/>
              <a:t>wyjściowej sytuacji ekonomicznej podmiotu ubiegającego się o przyznanie pomocy</a:t>
            </a:r>
          </a:p>
          <a:p>
            <a:r>
              <a:rPr lang="pl-PL" sz="2400" b="1" dirty="0"/>
              <a:t> </a:t>
            </a:r>
            <a:r>
              <a:rPr lang="pl-PL" sz="2400" b="1" dirty="0" smtClean="0"/>
              <a:t>4.1. Opis </a:t>
            </a:r>
            <a:r>
              <a:rPr lang="pl-PL" sz="2400" b="1" dirty="0"/>
              <a:t>planowanej operacji – ogólne informacje o planowanej działalności gospodarczej</a:t>
            </a:r>
            <a:endParaRPr lang="pl-PL" sz="2400" b="1" i="1" dirty="0"/>
          </a:p>
        </p:txBody>
      </p:sp>
    </p:spTree>
    <p:extLst>
      <p:ext uri="{BB962C8B-B14F-4D97-AF65-F5344CB8AC3E}">
        <p14:creationId xmlns:p14="http://schemas.microsoft.com/office/powerpoint/2010/main" val="39694368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327546" y="2034276"/>
            <a:ext cx="11682483" cy="3416320"/>
          </a:xfrm>
          <a:prstGeom prst="rect">
            <a:avLst/>
          </a:prstGeom>
        </p:spPr>
        <p:txBody>
          <a:bodyPr wrap="square">
            <a:spAutoFit/>
          </a:bodyPr>
          <a:lstStyle/>
          <a:p>
            <a:r>
              <a:rPr lang="pl-PL" sz="2400" dirty="0"/>
              <a:t>1) Podmiot ubiegający się o przyznanie pomocy podaje przewidywaną nazwę (w przypadku podejmowania </a:t>
            </a:r>
            <a:r>
              <a:rPr lang="pl-PL" sz="2400" dirty="0" smtClean="0"/>
              <a:t>działalności gospodarczej</a:t>
            </a:r>
            <a:r>
              <a:rPr lang="pl-PL" sz="2400" dirty="0"/>
              <a:t>) lub nazwę pod jaką prowadzi działalność gospodarczą (w pozostałych przypadkach).</a:t>
            </a:r>
          </a:p>
          <a:p>
            <a:endParaRPr lang="pl-PL" sz="2400" dirty="0" smtClean="0"/>
          </a:p>
          <a:p>
            <a:r>
              <a:rPr lang="pl-PL" sz="2400" dirty="0" smtClean="0"/>
              <a:t>2</a:t>
            </a:r>
            <a:r>
              <a:rPr lang="pl-PL" sz="2400" dirty="0"/>
              <a:t>) Należy wpisać planowaną datę (w przypadku podejmowania działalności gospodarczej) lub datę </a:t>
            </a:r>
            <a:r>
              <a:rPr lang="pl-PL" sz="2400" dirty="0" smtClean="0"/>
              <a:t>rozpoczęcia działalności </a:t>
            </a:r>
            <a:r>
              <a:rPr lang="pl-PL" sz="2400" dirty="0"/>
              <a:t>gospodarczej (w pozostałych przypadkach).</a:t>
            </a:r>
          </a:p>
          <a:p>
            <a:r>
              <a:rPr lang="pl-PL" sz="2400" dirty="0"/>
              <a:t>W przypadku działalności rozwijanej należy wpisać datę rejestracji przedsiębiorcy. W przypadku </a:t>
            </a:r>
            <a:r>
              <a:rPr lang="pl-PL" sz="2400" dirty="0" smtClean="0"/>
              <a:t>działalności podejmowanej </a:t>
            </a:r>
            <a:r>
              <a:rPr lang="pl-PL" sz="2400" dirty="0"/>
              <a:t>- podmiot ubiegający się o przyznanie pomocy podaje przewidywaną datę rozpoczęcia </a:t>
            </a:r>
            <a:r>
              <a:rPr lang="pl-PL" sz="2400" dirty="0" smtClean="0"/>
              <a:t>działalności gospodarczej</a:t>
            </a:r>
            <a:r>
              <a:rPr lang="pl-PL" sz="2400" dirty="0"/>
              <a:t>.</a:t>
            </a:r>
          </a:p>
        </p:txBody>
      </p:sp>
      <p:sp>
        <p:nvSpPr>
          <p:cNvPr id="8" name="Prostokąt 7"/>
          <p:cNvSpPr/>
          <p:nvPr/>
        </p:nvSpPr>
        <p:spPr>
          <a:xfrm>
            <a:off x="191068" y="510738"/>
            <a:ext cx="12192000" cy="830997"/>
          </a:xfrm>
          <a:prstGeom prst="rect">
            <a:avLst/>
          </a:prstGeom>
        </p:spPr>
        <p:txBody>
          <a:bodyPr wrap="square">
            <a:spAutoFit/>
          </a:bodyPr>
          <a:lstStyle/>
          <a:p>
            <a:pPr lvl="0"/>
            <a:r>
              <a:rPr lang="pl-PL" sz="2400" b="1" dirty="0" smtClean="0"/>
              <a:t>IV. Opis </a:t>
            </a:r>
            <a:r>
              <a:rPr lang="pl-PL" sz="2400" b="1" dirty="0"/>
              <a:t>wyjściowej sytuacji ekonomicznej podmiotu ubiegającego się o przyznanie pomocy</a:t>
            </a:r>
          </a:p>
          <a:p>
            <a:r>
              <a:rPr lang="pl-PL" sz="2400" b="1" dirty="0"/>
              <a:t> </a:t>
            </a:r>
            <a:r>
              <a:rPr lang="pl-PL" sz="2400" b="1" dirty="0" smtClean="0"/>
              <a:t>4.1. Opis </a:t>
            </a:r>
            <a:r>
              <a:rPr lang="pl-PL" sz="2400" b="1" dirty="0"/>
              <a:t>planowanej operacji – ogólne informacje o planowanej działalności gospodarczej</a:t>
            </a:r>
            <a:endParaRPr lang="pl-PL" sz="2400" b="1" i="1" dirty="0"/>
          </a:p>
        </p:txBody>
      </p:sp>
    </p:spTree>
    <p:extLst>
      <p:ext uri="{BB962C8B-B14F-4D97-AF65-F5344CB8AC3E}">
        <p14:creationId xmlns:p14="http://schemas.microsoft.com/office/powerpoint/2010/main" val="21536362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60745" y="1693376"/>
            <a:ext cx="12191999" cy="4154984"/>
          </a:xfrm>
          <a:prstGeom prst="rect">
            <a:avLst/>
          </a:prstGeom>
        </p:spPr>
        <p:txBody>
          <a:bodyPr wrap="square">
            <a:spAutoFit/>
          </a:bodyPr>
          <a:lstStyle/>
          <a:p>
            <a:r>
              <a:rPr lang="pl-PL" sz="2400" b="1" dirty="0"/>
              <a:t>Uwaga:</a:t>
            </a:r>
          </a:p>
          <a:p>
            <a:r>
              <a:rPr lang="pl-PL" sz="2400" dirty="0"/>
              <a:t>W przypadku podejmowania działalności gospodarczej przewidywana data jej podjęcia powinna nastąpić po </a:t>
            </a:r>
            <a:r>
              <a:rPr lang="pl-PL" sz="2400" dirty="0" smtClean="0"/>
              <a:t>zawarciu umowy </a:t>
            </a:r>
            <a:r>
              <a:rPr lang="pl-PL" sz="2400" dirty="0"/>
              <a:t>o przyznaniu pomocy, jednak przed złożeniem wniosku o płatność pierwszej transzy (nie później niż </a:t>
            </a:r>
            <a:r>
              <a:rPr lang="pl-PL" sz="2400" dirty="0" smtClean="0"/>
              <a:t>3 miesiące </a:t>
            </a:r>
            <a:r>
              <a:rPr lang="pl-PL" sz="2400" dirty="0"/>
              <a:t>od dnia zwarcia umowy o przyznaniu pomocy).</a:t>
            </a:r>
          </a:p>
          <a:p>
            <a:r>
              <a:rPr lang="pl-PL" sz="2400" dirty="0"/>
              <a:t>3) Podmiot ubiegający się o przyznanie pomocy powinien również wskazać, czy będzie płatnikiem podatku VAT </a:t>
            </a:r>
            <a:r>
              <a:rPr lang="pl-PL" sz="2400" dirty="0" smtClean="0"/>
              <a:t>albo czy </a:t>
            </a:r>
            <a:r>
              <a:rPr lang="pl-PL" sz="2400" dirty="0"/>
              <a:t>już jest płatnikiem VAT. Ma to istotne znaczenie w kontekście określenia wartości kosztów (netto/brutto).</a:t>
            </a:r>
          </a:p>
          <a:p>
            <a:r>
              <a:rPr lang="pl-PL" sz="2400" dirty="0"/>
              <a:t>W przypadku, gdy VAT będzie kosztem kwalifikowalnym (jeśli nie można odzyskać tego podatku na </a:t>
            </a:r>
            <a:r>
              <a:rPr lang="pl-PL" sz="2400" dirty="0" smtClean="0"/>
              <a:t>mocy prawodawstwa </a:t>
            </a:r>
            <a:r>
              <a:rPr lang="pl-PL" sz="2400" dirty="0"/>
              <a:t>krajowego) wszystkie wartości w biznesplanie należy podawać w kwocie brutto. Jeżeli VAT </a:t>
            </a:r>
            <a:r>
              <a:rPr lang="pl-PL" sz="2400" dirty="0" smtClean="0"/>
              <a:t>nie będzie </a:t>
            </a:r>
            <a:r>
              <a:rPr lang="pl-PL" sz="2400" dirty="0"/>
              <a:t>kosztem kwalifikowalnym - w kwocie netto.</a:t>
            </a:r>
          </a:p>
          <a:p>
            <a:r>
              <a:rPr lang="pl-PL" sz="2400" dirty="0"/>
              <a:t>4) Przedmiot i zakres planowanej / działalności gospodarczej (wg PKD).</a:t>
            </a:r>
          </a:p>
        </p:txBody>
      </p:sp>
      <p:pic>
        <p:nvPicPr>
          <p:cNvPr id="4" name="Obraz 3"/>
          <p:cNvPicPr>
            <a:picLocks noChangeAspect="1"/>
          </p:cNvPicPr>
          <p:nvPr/>
        </p:nvPicPr>
        <p:blipFill>
          <a:blip r:embed="rId2"/>
          <a:stretch>
            <a:fillRect/>
          </a:stretch>
        </p:blipFill>
        <p:spPr>
          <a:xfrm>
            <a:off x="0" y="462679"/>
            <a:ext cx="12284505" cy="1012024"/>
          </a:xfrm>
          <a:prstGeom prst="rect">
            <a:avLst/>
          </a:prstGeom>
        </p:spPr>
      </p:pic>
    </p:spTree>
    <p:extLst>
      <p:ext uri="{BB962C8B-B14F-4D97-AF65-F5344CB8AC3E}">
        <p14:creationId xmlns:p14="http://schemas.microsoft.com/office/powerpoint/2010/main" val="38230251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rostokąt 10"/>
          <p:cNvSpPr/>
          <p:nvPr/>
        </p:nvSpPr>
        <p:spPr>
          <a:xfrm>
            <a:off x="3787718" y="4100890"/>
            <a:ext cx="577583"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2" name="Prostokąt 11"/>
          <p:cNvSpPr/>
          <p:nvPr/>
        </p:nvSpPr>
        <p:spPr>
          <a:xfrm>
            <a:off x="3787718" y="4580483"/>
            <a:ext cx="57990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3" name="Prostokąt 12"/>
          <p:cNvSpPr/>
          <p:nvPr/>
        </p:nvSpPr>
        <p:spPr>
          <a:xfrm>
            <a:off x="8458176" y="4154949"/>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4" name="Prostokąt 13"/>
          <p:cNvSpPr/>
          <p:nvPr/>
        </p:nvSpPr>
        <p:spPr>
          <a:xfrm>
            <a:off x="8458176" y="4580483"/>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5" name="Prostokąt 14"/>
          <p:cNvSpPr/>
          <p:nvPr/>
        </p:nvSpPr>
        <p:spPr>
          <a:xfrm>
            <a:off x="8458176" y="5087414"/>
            <a:ext cx="577581" cy="245957"/>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graphicFrame>
        <p:nvGraphicFramePr>
          <p:cNvPr id="4" name="Tabela 3"/>
          <p:cNvGraphicFramePr>
            <a:graphicFrameLocks noGrp="1"/>
          </p:cNvGraphicFramePr>
          <p:nvPr>
            <p:extLst>
              <p:ext uri="{D42A27DB-BD31-4B8C-83A1-F6EECF244321}">
                <p14:modId xmlns:p14="http://schemas.microsoft.com/office/powerpoint/2010/main" val="2109601355"/>
              </p:ext>
            </p:extLst>
          </p:nvPr>
        </p:nvGraphicFramePr>
        <p:xfrm>
          <a:off x="550266" y="193926"/>
          <a:ext cx="9130351" cy="5852160"/>
        </p:xfrm>
        <a:graphic>
          <a:graphicData uri="http://schemas.openxmlformats.org/drawingml/2006/table">
            <a:tbl>
              <a:tblPr/>
              <a:tblGrid>
                <a:gridCol w="9130351"/>
              </a:tblGrid>
              <a:tr h="1205857">
                <a:tc>
                  <a:txBody>
                    <a:bodyPr/>
                    <a:lstStyle/>
                    <a:p>
                      <a:pPr marL="342900" lvl="0" indent="-342900">
                        <a:spcAft>
                          <a:spcPts val="0"/>
                        </a:spcAft>
                        <a:buSzPts val="1000"/>
                        <a:buFont typeface="+mj-lt"/>
                        <a:buAutoNum type="arabicPeriod"/>
                      </a:pPr>
                      <a:r>
                        <a:rPr lang="pl-PL" sz="1600" dirty="0">
                          <a:solidFill>
                            <a:srgbClr val="000000"/>
                          </a:solidFill>
                          <a:effectLst/>
                          <a:latin typeface="Times New Roman" panose="02020603050405020304" pitchFamily="18" charset="0"/>
                          <a:ea typeface="Lucida Sans Unicode" panose="020B0602030504020204" pitchFamily="34" charset="0"/>
                        </a:rPr>
                        <a:t>Innowacyjność operacji</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Należy opisać, na czym polega nowatorstwo / innowacyjność pomysłu na działalność gospodarczą.</a:t>
                      </a: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dirty="0" smtClean="0">
                          <a:solidFill>
                            <a:srgbClr val="000000"/>
                          </a:solidFill>
                          <a:effectLst/>
                          <a:latin typeface="Times New Roman" panose="02020603050405020304" pitchFamily="18" charset="0"/>
                          <a:ea typeface="Times New Roman" panose="02020603050405020304" pitchFamily="18" charset="0"/>
                        </a:rPr>
                        <a:t>TAK                                ND</a:t>
                      </a:r>
                    </a:p>
                    <a:p>
                      <a:pPr algn="just">
                        <a:spcAft>
                          <a:spcPts val="0"/>
                        </a:spcAft>
                      </a:pPr>
                      <a:endParaRPr lang="pl-PL" sz="1600" dirty="0" smtClean="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endParaRPr lang="pl-PL" sz="1600" dirty="0" smtClean="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394003">
                <a:tc>
                  <a:txBody>
                    <a:bodyPr/>
                    <a:lstStyle/>
                    <a:p>
                      <a:pPr marL="342900" lvl="0" indent="-342900">
                        <a:spcAft>
                          <a:spcPts val="0"/>
                        </a:spcAft>
                        <a:buSzPts val="1000"/>
                        <a:buFont typeface="+mj-lt"/>
                        <a:buAutoNum type="arabicPeriod"/>
                      </a:pPr>
                      <a:r>
                        <a:rPr lang="pl-PL" sz="1600" dirty="0">
                          <a:solidFill>
                            <a:srgbClr val="000000"/>
                          </a:solidFill>
                          <a:effectLst/>
                          <a:latin typeface="Times New Roman" panose="02020603050405020304" pitchFamily="18" charset="0"/>
                          <a:ea typeface="Lucida Sans Unicode" panose="020B0602030504020204" pitchFamily="34" charset="0"/>
                        </a:rPr>
                        <a:t>Wpływ operacji na ochronę środowiska</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Należy wymienić ten zakres rzeczowy operacji lub planowane do wdrożenia rozwiązania, które będą w pozytywny sposób wpływać na środowisko.</a:t>
                      </a: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i="1" dirty="0">
                          <a:solidFill>
                            <a:srgbClr val="000000"/>
                          </a:solidFill>
                          <a:effectLst/>
                          <a:latin typeface="Times New Roman" panose="02020603050405020304" pitchFamily="18" charset="0"/>
                          <a:ea typeface="Times New Roman" panose="02020603050405020304" pitchFamily="18" charset="0"/>
                        </a:rPr>
                        <a:t> </a:t>
                      </a:r>
                      <a:r>
                        <a:rPr lang="pl-PL" sz="1600" dirty="0">
                          <a:effectLst/>
                          <a:latin typeface="Times New Roman" panose="02020603050405020304" pitchFamily="18" charset="0"/>
                        </a:rPr>
                        <a:t/>
                      </a:r>
                      <a:br>
                        <a:rPr lang="pl-PL" sz="1600" dirty="0">
                          <a:effectLst/>
                          <a:latin typeface="Times New Roman" panose="02020603050405020304" pitchFamily="18" charset="0"/>
                        </a:rPr>
                      </a:br>
                      <a:r>
                        <a:rPr lang="pl-PL" sz="1600" dirty="0">
                          <a:solidFill>
                            <a:srgbClr val="000000"/>
                          </a:solidFill>
                          <a:effectLst/>
                          <a:latin typeface="Times New Roman" panose="02020603050405020304" pitchFamily="18" charset="0"/>
                          <a:ea typeface="Times New Roman" panose="02020603050405020304" pitchFamily="18" charset="0"/>
                        </a:rPr>
                        <a:t>TAK                                </a:t>
                      </a:r>
                      <a:r>
                        <a:rPr lang="pl-PL" sz="1600" dirty="0" smtClean="0">
                          <a:solidFill>
                            <a:srgbClr val="000000"/>
                          </a:solidFill>
                          <a:effectLst/>
                          <a:latin typeface="Times New Roman" panose="02020603050405020304" pitchFamily="18" charset="0"/>
                          <a:ea typeface="Times New Roman" panose="02020603050405020304" pitchFamily="18" charset="0"/>
                        </a:rPr>
                        <a:t>ND</a:t>
                      </a:r>
                    </a:p>
                    <a:p>
                      <a:pPr algn="just">
                        <a:spcAft>
                          <a:spcPts val="0"/>
                        </a:spcAft>
                      </a:pPr>
                      <a:endParaRPr lang="pl-PL" sz="1600" dirty="0" smtClean="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endParaRPr lang="pl-PL" sz="1600" dirty="0">
                        <a:effectLst/>
                        <a:latin typeface="Times New Roman" panose="02020603050405020304" pitchFamily="18" charset="0"/>
                        <a:ea typeface="Times New Roman" panose="02020603050405020304" pitchFamily="18" charset="0"/>
                      </a:endParaRPr>
                    </a:p>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1394003">
                <a:tc>
                  <a:txBody>
                    <a:bodyPr/>
                    <a:lstStyle/>
                    <a:p>
                      <a:pPr marL="342900" lvl="0" indent="-342900">
                        <a:spcAft>
                          <a:spcPts val="0"/>
                        </a:spcAft>
                        <a:buSzPts val="1000"/>
                        <a:buFont typeface="+mj-lt"/>
                        <a:buAutoNum type="arabicPeriod"/>
                      </a:pPr>
                      <a:r>
                        <a:rPr lang="pl-PL" sz="1600" dirty="0">
                          <a:solidFill>
                            <a:srgbClr val="000000"/>
                          </a:solidFill>
                          <a:effectLst/>
                          <a:latin typeface="Times New Roman" panose="02020603050405020304" pitchFamily="18" charset="0"/>
                          <a:ea typeface="Lucida Sans Unicode" panose="020B0602030504020204" pitchFamily="34" charset="0"/>
                        </a:rPr>
                        <a:t>Wpływ operacji na przeciwdziałanie zmianom klimatu</a:t>
                      </a:r>
                      <a:endParaRPr lang="pl-PL" sz="1600" dirty="0">
                        <a:effectLst/>
                        <a:latin typeface="Times New Roman" panose="02020603050405020304" pitchFamily="18" charset="0"/>
                        <a:ea typeface="Lucida Sans Unicode" panose="020B0602030504020204" pitchFamily="34" charset="0"/>
                      </a:endParaRPr>
                    </a:p>
                    <a:p>
                      <a:pPr algn="just">
                        <a:spcAft>
                          <a:spcPts val="0"/>
                        </a:spcAft>
                      </a:pPr>
                      <a:r>
                        <a:rPr lang="pl-PL" sz="1600" dirty="0">
                          <a:solidFill>
                            <a:srgbClr val="000000"/>
                          </a:solidFill>
                          <a:effectLst/>
                          <a:latin typeface="Times New Roman" panose="02020603050405020304" pitchFamily="18" charset="0"/>
                          <a:ea typeface="Times New Roman" panose="02020603050405020304" pitchFamily="18" charset="0"/>
                        </a:rPr>
                        <a:t>Należy wymienić ten zakres rzeczowy operacji lub planowane do wdrożenia rozwiązania, które mają wpływ na przeciwdziałanie zmianom klimatu. </a:t>
                      </a:r>
                      <a:endParaRPr lang="pl-PL" sz="1600" dirty="0">
                        <a:effectLst/>
                        <a:latin typeface="Times New Roman" panose="02020603050405020304" pitchFamily="18" charset="0"/>
                        <a:ea typeface="Times New Roman" panose="02020603050405020304" pitchFamily="18" charset="0"/>
                      </a:endParaRPr>
                    </a:p>
                    <a:p>
                      <a:pPr algn="just">
                        <a:spcAft>
                          <a:spcPts val="0"/>
                        </a:spcAft>
                      </a:pPr>
                      <a:r>
                        <a:rPr lang="pl-PL" sz="1600" i="1" dirty="0">
                          <a:solidFill>
                            <a:srgbClr val="000000"/>
                          </a:solidFill>
                          <a:effectLst/>
                          <a:latin typeface="Times New Roman" panose="02020603050405020304" pitchFamily="18" charset="0"/>
                          <a:ea typeface="Times New Roman" panose="02020603050405020304" pitchFamily="18" charset="0"/>
                        </a:rPr>
                        <a:t> </a:t>
                      </a:r>
                      <a:r>
                        <a:rPr lang="pl-PL" sz="1600" dirty="0">
                          <a:effectLst/>
                          <a:latin typeface="Times New Roman" panose="02020603050405020304" pitchFamily="18" charset="0"/>
                        </a:rPr>
                        <a:t/>
                      </a:r>
                      <a:br>
                        <a:rPr lang="pl-PL" sz="1600" dirty="0">
                          <a:effectLst/>
                          <a:latin typeface="Times New Roman" panose="02020603050405020304" pitchFamily="18" charset="0"/>
                        </a:rPr>
                      </a:br>
                      <a:r>
                        <a:rPr lang="pl-PL" sz="1600" dirty="0">
                          <a:solidFill>
                            <a:srgbClr val="000000"/>
                          </a:solidFill>
                          <a:effectLst/>
                          <a:latin typeface="Times New Roman" panose="02020603050405020304" pitchFamily="18" charset="0"/>
                          <a:ea typeface="Times New Roman" panose="02020603050405020304" pitchFamily="18" charset="0"/>
                        </a:rPr>
                        <a:t>TAK                                </a:t>
                      </a:r>
                      <a:r>
                        <a:rPr lang="pl-PL" sz="1600" dirty="0" smtClean="0">
                          <a:solidFill>
                            <a:srgbClr val="000000"/>
                          </a:solidFill>
                          <a:effectLst/>
                          <a:latin typeface="Times New Roman" panose="02020603050405020304" pitchFamily="18" charset="0"/>
                          <a:ea typeface="Times New Roman" panose="02020603050405020304" pitchFamily="18" charset="0"/>
                        </a:rPr>
                        <a:t>ND</a:t>
                      </a:r>
                    </a:p>
                    <a:p>
                      <a:pPr algn="just">
                        <a:spcAft>
                          <a:spcPts val="0"/>
                        </a:spcAft>
                      </a:pPr>
                      <a:endParaRPr lang="pl-PL" sz="1600" dirty="0" smtClean="0">
                        <a:solidFill>
                          <a:srgbClr val="000000"/>
                        </a:solidFill>
                        <a:effectLst/>
                        <a:latin typeface="Times New Roman" panose="02020603050405020304" pitchFamily="18" charset="0"/>
                        <a:ea typeface="Times New Roman" panose="02020603050405020304" pitchFamily="18" charset="0"/>
                      </a:endParaRPr>
                    </a:p>
                    <a:p>
                      <a:pPr algn="just">
                        <a:spcAft>
                          <a:spcPts val="0"/>
                        </a:spcAft>
                      </a:pPr>
                      <a:endParaRPr lang="pl-PL" sz="1600" dirty="0">
                        <a:effectLst/>
                        <a:latin typeface="Times New Roman" panose="02020603050405020304" pitchFamily="18" charset="0"/>
                        <a:ea typeface="Times New Roman" panose="02020603050405020304" pitchFamily="18" charset="0"/>
                      </a:endParaRPr>
                    </a:p>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sp>
        <p:nvSpPr>
          <p:cNvPr id="16" name="Prostokąt 15"/>
          <p:cNvSpPr/>
          <p:nvPr/>
        </p:nvSpPr>
        <p:spPr>
          <a:xfrm>
            <a:off x="3243851" y="930499"/>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7" name="Prostokąt 16"/>
          <p:cNvSpPr/>
          <p:nvPr/>
        </p:nvSpPr>
        <p:spPr>
          <a:xfrm>
            <a:off x="1410175" y="930499"/>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8" name="Prostokąt 17"/>
          <p:cNvSpPr/>
          <p:nvPr/>
        </p:nvSpPr>
        <p:spPr>
          <a:xfrm>
            <a:off x="1485590" y="5087414"/>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19" name="Prostokąt 18"/>
          <p:cNvSpPr/>
          <p:nvPr/>
        </p:nvSpPr>
        <p:spPr>
          <a:xfrm>
            <a:off x="3390842" y="5153453"/>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20" name="Prostokąt 19"/>
          <p:cNvSpPr/>
          <p:nvPr/>
        </p:nvSpPr>
        <p:spPr>
          <a:xfrm>
            <a:off x="1410174" y="3120006"/>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
        <p:nvSpPr>
          <p:cNvPr id="21" name="Prostokąt 20"/>
          <p:cNvSpPr/>
          <p:nvPr/>
        </p:nvSpPr>
        <p:spPr>
          <a:xfrm>
            <a:off x="3390843" y="3159056"/>
            <a:ext cx="396875" cy="190500"/>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l-PL"/>
          </a:p>
        </p:txBody>
      </p:sp>
    </p:spTree>
    <p:extLst>
      <p:ext uri="{BB962C8B-B14F-4D97-AF65-F5344CB8AC3E}">
        <p14:creationId xmlns:p14="http://schemas.microsoft.com/office/powerpoint/2010/main" val="11887932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49422" y="462448"/>
            <a:ext cx="12191999" cy="5693866"/>
          </a:xfrm>
          <a:prstGeom prst="rect">
            <a:avLst/>
          </a:prstGeom>
        </p:spPr>
        <p:txBody>
          <a:bodyPr wrap="square">
            <a:spAutoFit/>
          </a:bodyPr>
          <a:lstStyle/>
          <a:p>
            <a:r>
              <a:rPr lang="pl-PL" sz="2800" b="1" dirty="0"/>
              <a:t>Podmiot ubiegający się o przyznanie pomocy wypełnia pkt. 7 - 9 biznesplanu, jeżeli LGD w kryteriach wyboru </a:t>
            </a:r>
            <a:r>
              <a:rPr lang="pl-PL" sz="2800" b="1" dirty="0" smtClean="0"/>
              <a:t>operacji przewidziała </a:t>
            </a:r>
            <a:r>
              <a:rPr lang="pl-PL" sz="2800" b="1" dirty="0"/>
              <a:t>przyznanie punktów za zgodność operacji z celami przekrojowymi Programu w zakresie innowacyjności,</a:t>
            </a:r>
          </a:p>
          <a:p>
            <a:r>
              <a:rPr lang="pl-PL" sz="2800" b="1" dirty="0"/>
              <a:t>środowiska oraz łagodzenia zmiany klimatu oraz jeśli operacja jest zgodna z ww. celami przekrojowymi</a:t>
            </a:r>
            <a:r>
              <a:rPr lang="pl-PL" sz="2800" b="1" dirty="0" smtClean="0"/>
              <a:t>.</a:t>
            </a:r>
          </a:p>
          <a:p>
            <a:endParaRPr lang="pl-PL" sz="2800" b="1" dirty="0"/>
          </a:p>
          <a:p>
            <a:r>
              <a:rPr lang="pl-PL" sz="2800" b="1" dirty="0" smtClean="0"/>
              <a:t>7</a:t>
            </a:r>
            <a:r>
              <a:rPr lang="pl-PL" sz="2800" b="1" dirty="0"/>
              <a:t>) Innowacyjność operacji</a:t>
            </a:r>
            <a:r>
              <a:rPr lang="pl-PL" sz="2800" b="1" dirty="0" smtClean="0"/>
              <a:t>.</a:t>
            </a:r>
          </a:p>
          <a:p>
            <a:r>
              <a:rPr lang="pl-PL" sz="2800" dirty="0" smtClean="0"/>
              <a:t>W </a:t>
            </a:r>
            <a:r>
              <a:rPr lang="pl-PL" sz="2800" dirty="0"/>
              <a:t>przypadku zaznaczenia odpowiedzi TAK, należy wymienić ten zakres rzeczowy operacji lub planowane </a:t>
            </a:r>
            <a:r>
              <a:rPr lang="pl-PL" sz="2800" dirty="0" smtClean="0"/>
              <a:t>do wdrożenia </a:t>
            </a:r>
            <a:r>
              <a:rPr lang="pl-PL" sz="2800" dirty="0"/>
              <a:t>rozwiązania, które stanowią o innowacyjności operacji i budują przewagę konkurencyjną.</a:t>
            </a:r>
          </a:p>
          <a:p>
            <a:r>
              <a:rPr lang="pl-PL" sz="2800" dirty="0" smtClean="0"/>
              <a:t>Wskazać </a:t>
            </a:r>
            <a:r>
              <a:rPr lang="pl-PL" sz="2800" dirty="0"/>
              <a:t>jakie dokumenty lub materiały poświadczają, że zastosowane rozwiązania są innowacyjne (np. </a:t>
            </a:r>
            <a:r>
              <a:rPr lang="pl-PL" sz="2800" dirty="0" smtClean="0"/>
              <a:t>źródła pisemne</a:t>
            </a:r>
            <a:r>
              <a:rPr lang="pl-PL" sz="2800" dirty="0"/>
              <a:t>, literatura, raporty, analizy lub odnośniki do stron www itp.).</a:t>
            </a:r>
          </a:p>
        </p:txBody>
      </p:sp>
    </p:spTree>
    <p:extLst>
      <p:ext uri="{BB962C8B-B14F-4D97-AF65-F5344CB8AC3E}">
        <p14:creationId xmlns:p14="http://schemas.microsoft.com/office/powerpoint/2010/main" val="34079801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327545" y="916911"/>
            <a:ext cx="12187451" cy="4524315"/>
          </a:xfrm>
          <a:prstGeom prst="rect">
            <a:avLst/>
          </a:prstGeom>
        </p:spPr>
        <p:txBody>
          <a:bodyPr wrap="square">
            <a:spAutoFit/>
          </a:bodyPr>
          <a:lstStyle/>
          <a:p>
            <a:r>
              <a:rPr lang="pl-PL" sz="2400" b="1" dirty="0"/>
              <a:t>8) Wpływ operacji na ochronę środowiska</a:t>
            </a:r>
            <a:r>
              <a:rPr lang="pl-PL" sz="2400" dirty="0"/>
              <a:t>.</a:t>
            </a:r>
          </a:p>
          <a:p>
            <a:r>
              <a:rPr lang="pl-PL" sz="2400" dirty="0"/>
              <a:t>W przypadku zaznaczenia odpowiedzi TAK, należy wymienić ten zakres rzeczowy operacji lub planowane </a:t>
            </a:r>
            <a:r>
              <a:rPr lang="pl-PL" sz="2400" dirty="0" smtClean="0"/>
              <a:t>do wdrożenia </a:t>
            </a:r>
            <a:r>
              <a:rPr lang="pl-PL" sz="2400" dirty="0"/>
              <a:t>rozwiązania, które mają wpływ na ochronę środowiska i w jakim </a:t>
            </a:r>
            <a:r>
              <a:rPr lang="pl-PL" sz="2400" dirty="0" smtClean="0"/>
              <a:t>zakresie</a:t>
            </a:r>
            <a:r>
              <a:rPr lang="pl-PL" sz="2400" dirty="0"/>
              <a:t>.</a:t>
            </a:r>
          </a:p>
          <a:p>
            <a:r>
              <a:rPr lang="pl-PL" sz="2400" dirty="0" smtClean="0"/>
              <a:t>Wskazać </a:t>
            </a:r>
            <a:r>
              <a:rPr lang="pl-PL" sz="2400" dirty="0"/>
              <a:t>jakie dokumenty lub materiały poświadczają, że zastosowane rozwiązania mają taki charakter (</a:t>
            </a:r>
            <a:r>
              <a:rPr lang="pl-PL" sz="2400" dirty="0" smtClean="0"/>
              <a:t>np. źródła </a:t>
            </a:r>
            <a:r>
              <a:rPr lang="pl-PL" sz="2400" dirty="0"/>
              <a:t>pisemne, literatura, raporty, analizy lub odnośniki do stron www itp.).</a:t>
            </a:r>
          </a:p>
          <a:p>
            <a:r>
              <a:rPr lang="pl-PL" sz="2400" b="1" dirty="0"/>
              <a:t>9) Wpływ operacji na przeciwdziałanie zmianom klimatu</a:t>
            </a:r>
            <a:r>
              <a:rPr lang="pl-PL" sz="2400" dirty="0"/>
              <a:t>.</a:t>
            </a:r>
          </a:p>
          <a:p>
            <a:r>
              <a:rPr lang="pl-PL" sz="2400" dirty="0"/>
              <a:t>W przypadku zaznaczenia odpowiedzi TAK, należy wymienić ten zakres rzeczowy operacji lub planowane </a:t>
            </a:r>
            <a:r>
              <a:rPr lang="pl-PL" sz="2400" dirty="0" smtClean="0"/>
              <a:t>do wdrożenia </a:t>
            </a:r>
            <a:r>
              <a:rPr lang="pl-PL" sz="2400" dirty="0"/>
              <a:t>rozwiązania, które mają wpływ na przeciwdziałanie zmianom klimatu i w jakim zakresie.</a:t>
            </a:r>
          </a:p>
          <a:p>
            <a:r>
              <a:rPr lang="pl-PL" sz="2400" dirty="0"/>
              <a:t>W</a:t>
            </a:r>
            <a:r>
              <a:rPr lang="pl-PL" sz="2400" dirty="0" smtClean="0"/>
              <a:t>skazać </a:t>
            </a:r>
            <a:r>
              <a:rPr lang="pl-PL" sz="2400" dirty="0"/>
              <a:t>jakie dokumenty lub materiały poświadczają, że zastosowane rozwiązania mają taki charakter (</a:t>
            </a:r>
            <a:r>
              <a:rPr lang="pl-PL" sz="2400" dirty="0" smtClean="0"/>
              <a:t>np. źródła </a:t>
            </a:r>
            <a:r>
              <a:rPr lang="pl-PL" sz="2400" dirty="0"/>
              <a:t>pisemne, literatura, raporty, analizy lub odnośniki do stron www itp.).</a:t>
            </a:r>
          </a:p>
        </p:txBody>
      </p:sp>
    </p:spTree>
    <p:extLst>
      <p:ext uri="{BB962C8B-B14F-4D97-AF65-F5344CB8AC3E}">
        <p14:creationId xmlns:p14="http://schemas.microsoft.com/office/powerpoint/2010/main" val="30572430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45660" y="633568"/>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4.2.1.Oferta </a:t>
            </a:r>
            <a:r>
              <a:rPr lang="pl-PL" sz="3200" b="1" i="1" dirty="0"/>
              <a:t>– charakterystyka produktu / usługi / towaru</a:t>
            </a:r>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3936400146"/>
              </p:ext>
            </p:extLst>
          </p:nvPr>
        </p:nvGraphicFramePr>
        <p:xfrm>
          <a:off x="504968" y="2357226"/>
          <a:ext cx="9221978" cy="3431540"/>
        </p:xfrm>
        <a:graphic>
          <a:graphicData uri="http://schemas.openxmlformats.org/drawingml/2006/table">
            <a:tbl>
              <a:tblPr/>
              <a:tblGrid>
                <a:gridCol w="5186148"/>
                <a:gridCol w="4035830"/>
              </a:tblGrid>
              <a:tr h="1619177">
                <a:tc>
                  <a:txBody>
                    <a:bodyPr/>
                    <a:lstStyle/>
                    <a:p>
                      <a:pPr marL="342900" lvl="0" indent="-342900" algn="just">
                        <a:spcAft>
                          <a:spcPts val="0"/>
                        </a:spcAft>
                        <a:buFont typeface="+mj-lt"/>
                        <a:buAutoNum type="arabicPeriod"/>
                      </a:pPr>
                      <a:r>
                        <a:rPr lang="pl-PL" sz="1800" dirty="0">
                          <a:solidFill>
                            <a:srgbClr val="000000"/>
                          </a:solidFill>
                          <a:effectLst/>
                          <a:latin typeface="Times New Roman" panose="02020603050405020304" pitchFamily="18" charset="0"/>
                          <a:ea typeface="Lucida Sans Unicode" panose="020B0602030504020204" pitchFamily="34" charset="0"/>
                        </a:rPr>
                        <a:t>Należy opisać produkt / usługę / towar, jakie będą oferowane na rynku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FF0000"/>
                          </a:solidFill>
                          <a:effectLst/>
                          <a:latin typeface="Times New Roman" panose="02020603050405020304" pitchFamily="18" charset="0"/>
                          <a:ea typeface="Lucida Sans Unicode" panose="020B0602030504020204" pitchFamily="34" charset="0"/>
                        </a:rPr>
                        <a:t>co sprzedajemy</a:t>
                      </a:r>
                      <a:endParaRPr lang="pl-PL" sz="1800" dirty="0">
                        <a:solidFill>
                          <a:srgbClr val="FF0000"/>
                        </a:solidFill>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177">
                <a:tc>
                  <a:txBody>
                    <a:bodyPr/>
                    <a:lstStyle/>
                    <a:p>
                      <a:pPr marL="0" lvl="0" indent="0" algn="just">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2. Należy </a:t>
                      </a:r>
                      <a:r>
                        <a:rPr lang="pl-PL" sz="1800" dirty="0">
                          <a:solidFill>
                            <a:srgbClr val="000000"/>
                          </a:solidFill>
                          <a:effectLst/>
                          <a:latin typeface="Times New Roman" panose="02020603050405020304" pitchFamily="18" charset="0"/>
                          <a:ea typeface="Lucida Sans Unicode" panose="020B0602030504020204" pitchFamily="34" charset="0"/>
                        </a:rPr>
                        <a:t>podać, w jaki sposób oferta różni się od oferty konkurencji oraz czy jest to nowy produkt / usługa / towar na rynku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657126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0" y="524386"/>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4.2.1.Oferta </a:t>
            </a:r>
            <a:r>
              <a:rPr lang="pl-PL" sz="3200" b="1" i="1" dirty="0"/>
              <a:t>– charakterystyka produktu / usługi / towaru</a:t>
            </a:r>
          </a:p>
          <a:p>
            <a:pPr lvl="0"/>
            <a:endParaRPr lang="pl-PL" sz="3200" b="1" i="1" dirty="0"/>
          </a:p>
        </p:txBody>
      </p:sp>
      <p:graphicFrame>
        <p:nvGraphicFramePr>
          <p:cNvPr id="4" name="Tabela 3"/>
          <p:cNvGraphicFramePr>
            <a:graphicFrameLocks noGrp="1"/>
          </p:cNvGraphicFramePr>
          <p:nvPr>
            <p:extLst>
              <p:ext uri="{D42A27DB-BD31-4B8C-83A1-F6EECF244321}">
                <p14:modId xmlns:p14="http://schemas.microsoft.com/office/powerpoint/2010/main" val="1489390092"/>
              </p:ext>
            </p:extLst>
          </p:nvPr>
        </p:nvGraphicFramePr>
        <p:xfrm>
          <a:off x="300250" y="2094046"/>
          <a:ext cx="11477767" cy="3431540"/>
        </p:xfrm>
        <a:graphic>
          <a:graphicData uri="http://schemas.openxmlformats.org/drawingml/2006/table">
            <a:tbl>
              <a:tblPr/>
              <a:tblGrid>
                <a:gridCol w="6489511"/>
                <a:gridCol w="4988256"/>
              </a:tblGrid>
              <a:tr h="0">
                <a:tc>
                  <a:txBody>
                    <a:bodyPr/>
                    <a:lstStyle/>
                    <a:p>
                      <a:pPr marL="0" lvl="0" indent="0" algn="l">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3. Należy </a:t>
                      </a:r>
                      <a:r>
                        <a:rPr lang="pl-PL" sz="1800" dirty="0">
                          <a:solidFill>
                            <a:srgbClr val="000000"/>
                          </a:solidFill>
                          <a:effectLst/>
                          <a:latin typeface="Times New Roman" panose="02020603050405020304" pitchFamily="18" charset="0"/>
                          <a:ea typeface="Lucida Sans Unicode" panose="020B0602030504020204" pitchFamily="34" charset="0"/>
                        </a:rPr>
                        <a:t>wskazać, czy produkty / usługi / towary są przeznaczone na rynek lokalny, regionalny, krajowy czy eksport. </a:t>
                      </a:r>
                      <a:r>
                        <a:rPr lang="pl-PL" sz="1800" dirty="0" smtClean="0">
                          <a:solidFill>
                            <a:srgbClr val="000000"/>
                          </a:solidFill>
                          <a:effectLst/>
                          <a:latin typeface="Times New Roman" panose="02020603050405020304" pitchFamily="18" charset="0"/>
                          <a:ea typeface="Lucida Sans Unicode" panose="020B0602030504020204" pitchFamily="34" charset="0"/>
                        </a:rPr>
                        <a:t>Należy </a:t>
                      </a:r>
                      <a:r>
                        <a:rPr lang="pl-PL" sz="1800" dirty="0">
                          <a:solidFill>
                            <a:srgbClr val="000000"/>
                          </a:solidFill>
                          <a:effectLst/>
                          <a:latin typeface="Times New Roman" panose="02020603050405020304" pitchFamily="18" charset="0"/>
                          <a:ea typeface="Lucida Sans Unicode" panose="020B0602030504020204" pitchFamily="34" charset="0"/>
                        </a:rPr>
                        <a:t>wskazać geograficzny rynek docelowy.</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lgn="l">
                        <a:spcAft>
                          <a:spcPts val="0"/>
                        </a:spcAft>
                        <a:buFont typeface="+mj-lt"/>
                        <a:buNone/>
                      </a:pPr>
                      <a:r>
                        <a:rPr lang="pl-PL" sz="1800" dirty="0" smtClean="0">
                          <a:solidFill>
                            <a:srgbClr val="000000"/>
                          </a:solidFill>
                          <a:effectLst/>
                          <a:latin typeface="Times New Roman" panose="02020603050405020304" pitchFamily="18" charset="0"/>
                          <a:ea typeface="Times New Roman" panose="02020603050405020304" pitchFamily="18" charset="0"/>
                        </a:rPr>
                        <a:t>4. Należy </a:t>
                      </a:r>
                      <a:r>
                        <a:rPr lang="pl-PL" sz="1800" dirty="0">
                          <a:solidFill>
                            <a:srgbClr val="000000"/>
                          </a:solidFill>
                          <a:effectLst/>
                          <a:latin typeface="Times New Roman" panose="02020603050405020304" pitchFamily="18" charset="0"/>
                          <a:ea typeface="Times New Roman" panose="02020603050405020304" pitchFamily="18" charset="0"/>
                        </a:rPr>
                        <a:t>opisać oczekiwania </a:t>
                      </a:r>
                      <a:r>
                        <a:rPr lang="pl-PL" sz="1800" baseline="0" dirty="0" smtClean="0">
                          <a:solidFill>
                            <a:srgbClr val="000000"/>
                          </a:solidFill>
                          <a:effectLst/>
                          <a:latin typeface="Times New Roman" panose="02020603050405020304" pitchFamily="18" charset="0"/>
                          <a:ea typeface="Times New Roman" panose="02020603050405020304" pitchFamily="18" charset="0"/>
                        </a:rPr>
                        <a:t> </a:t>
                      </a:r>
                      <a:r>
                        <a:rPr lang="pl-PL" sz="1800" dirty="0" smtClean="0">
                          <a:solidFill>
                            <a:srgbClr val="000000"/>
                          </a:solidFill>
                          <a:effectLst/>
                          <a:latin typeface="Times New Roman" panose="02020603050405020304" pitchFamily="18" charset="0"/>
                          <a:ea typeface="Times New Roman" panose="02020603050405020304" pitchFamily="18" charset="0"/>
                        </a:rPr>
                        <a:t>i </a:t>
                      </a:r>
                      <a:r>
                        <a:rPr lang="pl-PL" sz="1800" dirty="0">
                          <a:solidFill>
                            <a:srgbClr val="000000"/>
                          </a:solidFill>
                          <a:effectLst/>
                          <a:latin typeface="Times New Roman" panose="02020603050405020304" pitchFamily="18" charset="0"/>
                          <a:ea typeface="Times New Roman" panose="02020603050405020304" pitchFamily="18" charset="0"/>
                        </a:rPr>
                        <a:t>potrzeby klientów oraz wyjaśnić, w jakim stopniu proponowana oferta odpowiada na te oczekiwania</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lgn="l">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240159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13900" y="483443"/>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4.2.1.Oferta </a:t>
            </a:r>
            <a:r>
              <a:rPr lang="pl-PL" sz="3200" b="1" i="1" dirty="0"/>
              <a:t>– charakterystyka produktu / usługi / towaru</a:t>
            </a:r>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2362369649"/>
              </p:ext>
            </p:extLst>
          </p:nvPr>
        </p:nvGraphicFramePr>
        <p:xfrm>
          <a:off x="341198" y="2154489"/>
          <a:ext cx="11300345" cy="3431540"/>
        </p:xfrm>
        <a:graphic>
          <a:graphicData uri="http://schemas.openxmlformats.org/drawingml/2006/table">
            <a:tbl>
              <a:tblPr/>
              <a:tblGrid>
                <a:gridCol w="5759354"/>
                <a:gridCol w="5540991"/>
              </a:tblGrid>
              <a:tr h="0">
                <a:tc>
                  <a:txBody>
                    <a:bodyPr/>
                    <a:lstStyle/>
                    <a:p>
                      <a:pPr marL="0" lvl="0" indent="0" algn="l">
                        <a:spcBef>
                          <a:spcPts val="200"/>
                        </a:spcBef>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5. Należy </a:t>
                      </a:r>
                      <a:r>
                        <a:rPr lang="pl-PL" sz="1800" dirty="0">
                          <a:solidFill>
                            <a:srgbClr val="000000"/>
                          </a:solidFill>
                          <a:effectLst/>
                          <a:latin typeface="Times New Roman" panose="02020603050405020304" pitchFamily="18" charset="0"/>
                          <a:ea typeface="Lucida Sans Unicode" panose="020B0602030504020204" pitchFamily="34" charset="0"/>
                        </a:rPr>
                        <a:t>wskazać, czy popyt na produkt / usługę / towar będzie ulegał sezonowym zmianom </a:t>
                      </a:r>
                      <a:br>
                        <a:rPr lang="pl-PL" sz="1800" dirty="0">
                          <a:solidFill>
                            <a:srgbClr val="000000"/>
                          </a:solidFill>
                          <a:effectLst/>
                          <a:latin typeface="Times New Roman" panose="02020603050405020304" pitchFamily="18" charset="0"/>
                          <a:ea typeface="Lucida Sans Unicode" panose="020B0602030504020204" pitchFamily="34" charset="0"/>
                        </a:rPr>
                      </a:br>
                      <a:r>
                        <a:rPr lang="pl-PL" sz="1800" dirty="0">
                          <a:solidFill>
                            <a:srgbClr val="000000"/>
                          </a:solidFill>
                          <a:effectLst/>
                          <a:latin typeface="Times New Roman" panose="02020603050405020304" pitchFamily="18" charset="0"/>
                          <a:ea typeface="Lucida Sans Unicode" panose="020B0602030504020204" pitchFamily="34" charset="0"/>
                        </a:rPr>
                        <a:t>i jak będą minimalizowane skutki tej sezonowości</a:t>
                      </a:r>
                      <a:endParaRPr lang="pl-PL" sz="1800" dirty="0">
                        <a:effectLst/>
                        <a:latin typeface="Tahoma" panose="020B0604030504040204" pitchFamily="34"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lgn="l">
                        <a:spcAft>
                          <a:spcPts val="0"/>
                        </a:spcAft>
                        <a:buFont typeface="+mj-lt"/>
                        <a:buNone/>
                      </a:pPr>
                      <a:r>
                        <a:rPr lang="pl-PL" sz="1800" dirty="0" smtClean="0">
                          <a:effectLst/>
                          <a:latin typeface="Times New Roman" panose="02020603050405020304" pitchFamily="18" charset="0"/>
                          <a:ea typeface="Times New Roman" panose="02020603050405020304" pitchFamily="18" charset="0"/>
                        </a:rPr>
                        <a:t>6. Należy </a:t>
                      </a:r>
                      <a:r>
                        <a:rPr lang="pl-PL" sz="1800" dirty="0">
                          <a:effectLst/>
                          <a:latin typeface="Times New Roman" panose="02020603050405020304" pitchFamily="18" charset="0"/>
                          <a:ea typeface="Times New Roman" panose="02020603050405020304" pitchFamily="18" charset="0"/>
                        </a:rPr>
                        <a:t>opisać, na czym polega przewaga rynkowa produktu / usługi / towaru oferowanego przez podmiot ubiegający się </a:t>
                      </a:r>
                      <a:r>
                        <a:rPr lang="pl-PL" sz="1800" dirty="0" smtClean="0">
                          <a:effectLst/>
                          <a:latin typeface="Times New Roman" panose="02020603050405020304" pitchFamily="18" charset="0"/>
                          <a:ea typeface="Times New Roman" panose="02020603050405020304" pitchFamily="18" charset="0"/>
                        </a:rPr>
                        <a:t>o </a:t>
                      </a:r>
                      <a:r>
                        <a:rPr lang="pl-PL" sz="1800" dirty="0">
                          <a:effectLst/>
                          <a:latin typeface="Times New Roman" panose="02020603050405020304" pitchFamily="18" charset="0"/>
                          <a:ea typeface="Times New Roman" panose="02020603050405020304" pitchFamily="18" charset="0"/>
                        </a:rPr>
                        <a:t>przyznanie pomocy i wskazać, dlaczego klienci zainteresowani będą tym właśnie produktem / usługą / towarem</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748811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86603" y="426436"/>
            <a:ext cx="11300346" cy="1077218"/>
          </a:xfrm>
          <a:prstGeom prst="rect">
            <a:avLst/>
          </a:prstGeom>
        </p:spPr>
        <p:txBody>
          <a:bodyPr wrap="square">
            <a:spAutoFit/>
          </a:bodyPr>
          <a:lstStyle/>
          <a:p>
            <a:pPr lvl="0"/>
            <a:r>
              <a:rPr lang="pl-PL" sz="3200" b="1" i="1" dirty="0" smtClean="0"/>
              <a:t>4.2</a:t>
            </a:r>
            <a:r>
              <a:rPr lang="pl-PL" sz="3200" b="1" i="1" dirty="0"/>
              <a:t>.	Analiza marketingowa</a:t>
            </a:r>
          </a:p>
          <a:p>
            <a:pPr lvl="0"/>
            <a:endParaRPr lang="pl-PL" sz="3200" b="1" i="1" dirty="0"/>
          </a:p>
        </p:txBody>
      </p:sp>
      <p:sp>
        <p:nvSpPr>
          <p:cNvPr id="4" name="Prostokąt 3"/>
          <p:cNvSpPr/>
          <p:nvPr/>
        </p:nvSpPr>
        <p:spPr>
          <a:xfrm>
            <a:off x="109183" y="1401773"/>
            <a:ext cx="12082817" cy="4401205"/>
          </a:xfrm>
          <a:prstGeom prst="rect">
            <a:avLst/>
          </a:prstGeom>
        </p:spPr>
        <p:txBody>
          <a:bodyPr wrap="square">
            <a:spAutoFit/>
          </a:bodyPr>
          <a:lstStyle/>
          <a:p>
            <a:r>
              <a:rPr lang="pl-PL" sz="2000" dirty="0"/>
              <a:t>Analiza marketingowa operacji powinna potwierdzać możliwość realizacji przyjętych założeń w określonych </a:t>
            </a:r>
            <a:r>
              <a:rPr lang="pl-PL" sz="2000" dirty="0" smtClean="0"/>
              <a:t>warunkach rynkowych</a:t>
            </a:r>
            <a:r>
              <a:rPr lang="pl-PL" sz="2000" dirty="0"/>
              <a:t>. Musi opierać się na diagnozie sytuacji, określeniu i wyborze odpowiedniej oferty, doborze klientów, </a:t>
            </a:r>
            <a:r>
              <a:rPr lang="pl-PL" sz="2000" dirty="0" smtClean="0"/>
              <a:t>rynków, właściwej </a:t>
            </a:r>
            <a:r>
              <a:rPr lang="pl-PL" sz="2000" dirty="0"/>
              <a:t>dystrybucji i promocji oraz trafnej identyfikacji konkurencji na rynku.</a:t>
            </a:r>
          </a:p>
          <a:p>
            <a:r>
              <a:rPr lang="pl-PL" sz="2000" dirty="0"/>
              <a:t>Planując biznes warto znaleźć takie miejsce lub branżę, w której istnieje jeszcze pewna nisza, a tym samym </a:t>
            </a:r>
            <a:r>
              <a:rPr lang="pl-PL" sz="2000" dirty="0" smtClean="0"/>
              <a:t>zaoferować takie </a:t>
            </a:r>
            <a:r>
              <a:rPr lang="pl-PL" sz="2000" dirty="0"/>
              <a:t>produkty lub usługi lub towary, na które będzie zapotrzebowanie. Dostrzeżenie takiej niszy na rynku </a:t>
            </a:r>
            <a:r>
              <a:rPr lang="pl-PL" sz="2000" dirty="0" smtClean="0"/>
              <a:t>może gwarantować </a:t>
            </a:r>
            <a:r>
              <a:rPr lang="pl-PL" sz="2000" dirty="0"/>
              <a:t>sukces przedsięwzięcia</a:t>
            </a:r>
            <a:r>
              <a:rPr lang="pl-PL" sz="2000" dirty="0" smtClean="0"/>
              <a:t>.</a:t>
            </a:r>
          </a:p>
          <a:p>
            <a:r>
              <a:rPr lang="pl-PL" sz="2000" dirty="0"/>
              <a:t>Nisza rynkowa to pewna niewielka grupa odbiorców, oczekujących na zaspokojenie wyraźnie sprecyzowanych </a:t>
            </a:r>
            <a:r>
              <a:rPr lang="pl-PL" sz="2000" dirty="0" smtClean="0"/>
              <a:t>potrzeb. Zapotrzebowanie </a:t>
            </a:r>
            <a:r>
              <a:rPr lang="pl-PL" sz="2000" dirty="0"/>
              <a:t>to dotyczy zarówno nabycia produktów, jak i usług. Czynnikiem wpływającym na decyzje </a:t>
            </a:r>
            <a:r>
              <a:rPr lang="pl-PL" sz="2000" dirty="0" smtClean="0"/>
              <a:t>zakupowe klientów </a:t>
            </a:r>
            <a:r>
              <a:rPr lang="pl-PL" sz="2000" dirty="0"/>
              <a:t>może być zarówno cena, jak i jakość danego produktu czy też usług.</a:t>
            </a:r>
          </a:p>
          <a:p>
            <a:r>
              <a:rPr lang="pl-PL" sz="2000" dirty="0"/>
              <a:t>Fundamentem biznesplanu w zakresie analizy marketingowej jest diagnoza sytuacji, określenie i wybór rynków</a:t>
            </a:r>
          </a:p>
          <a:p>
            <a:r>
              <a:rPr lang="pl-PL" sz="2000" dirty="0"/>
              <a:t>docelowych oraz wybór ogólnych strategii, a także przedstawienie programu realizacji przyjętych celów w biznesplanie.</a:t>
            </a:r>
          </a:p>
          <a:p>
            <a:r>
              <a:rPr lang="pl-PL" sz="2000" dirty="0"/>
              <a:t>Analiza marketingowa powinna obejmować zarówno makro, jak i mikrootoczenie firmy, tj. wszystkie te elementy, </a:t>
            </a:r>
            <a:r>
              <a:rPr lang="pl-PL" sz="2000" dirty="0" smtClean="0"/>
              <a:t>które w </a:t>
            </a:r>
            <a:r>
              <a:rPr lang="pl-PL" sz="2000" dirty="0"/>
              <a:t>sposób istotny oddziałują, bądź też mogą oddziaływać na działalność prowadzoną przez firmę.</a:t>
            </a:r>
          </a:p>
        </p:txBody>
      </p:sp>
    </p:spTree>
    <p:extLst>
      <p:ext uri="{BB962C8B-B14F-4D97-AF65-F5344CB8AC3E}">
        <p14:creationId xmlns:p14="http://schemas.microsoft.com/office/powerpoint/2010/main" val="25610706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04716" y="549266"/>
            <a:ext cx="11300346" cy="1077218"/>
          </a:xfrm>
          <a:prstGeom prst="rect">
            <a:avLst/>
          </a:prstGeom>
        </p:spPr>
        <p:txBody>
          <a:bodyPr wrap="square">
            <a:spAutoFit/>
          </a:bodyPr>
          <a:lstStyle/>
          <a:p>
            <a:pPr lvl="0"/>
            <a:r>
              <a:rPr lang="pl-PL" sz="3200" b="1" i="1" dirty="0" smtClean="0"/>
              <a:t>4.2</a:t>
            </a:r>
            <a:r>
              <a:rPr lang="pl-PL" sz="3200" b="1" i="1" dirty="0"/>
              <a:t>.	Analiza marketingowa</a:t>
            </a:r>
          </a:p>
          <a:p>
            <a:pPr lvl="0"/>
            <a:endParaRPr lang="pl-PL" sz="3200" b="1" i="1" dirty="0"/>
          </a:p>
        </p:txBody>
      </p:sp>
      <p:sp>
        <p:nvSpPr>
          <p:cNvPr id="3" name="Prostokąt 2"/>
          <p:cNvSpPr/>
          <p:nvPr/>
        </p:nvSpPr>
        <p:spPr>
          <a:xfrm>
            <a:off x="386686" y="1523707"/>
            <a:ext cx="11805314" cy="4154984"/>
          </a:xfrm>
          <a:prstGeom prst="rect">
            <a:avLst/>
          </a:prstGeom>
        </p:spPr>
        <p:txBody>
          <a:bodyPr wrap="square">
            <a:spAutoFit/>
          </a:bodyPr>
          <a:lstStyle/>
          <a:p>
            <a:r>
              <a:rPr lang="pl-PL" sz="2400" dirty="0"/>
              <a:t>W analizie można wziąć pod uwagę</a:t>
            </a:r>
            <a:r>
              <a:rPr lang="pl-PL" sz="2400" dirty="0" smtClean="0"/>
              <a:t>:</a:t>
            </a:r>
          </a:p>
          <a:p>
            <a:endParaRPr lang="pl-PL" sz="2400" dirty="0"/>
          </a:p>
          <a:p>
            <a:pPr marL="342900" indent="-342900">
              <a:buFont typeface="Arial" panose="020B0604020202020204" pitchFamily="34" charset="0"/>
              <a:buChar char="•"/>
            </a:pPr>
            <a:r>
              <a:rPr lang="pl-PL" sz="2400" dirty="0" smtClean="0"/>
              <a:t> </a:t>
            </a:r>
            <a:r>
              <a:rPr lang="pl-PL" sz="2400" dirty="0"/>
              <a:t>czynniki ekonomiczne (np. zamożność społeczeństwa, siłę nabywczą pieniądza, poziom bezrobocia, </a:t>
            </a:r>
            <a:r>
              <a:rPr lang="pl-PL" sz="2400" dirty="0" smtClean="0"/>
              <a:t>wzrost ekonomiczny </a:t>
            </a:r>
            <a:r>
              <a:rPr lang="pl-PL" sz="2400" dirty="0"/>
              <a:t>kraju, siłę oraz stabilność waluty, skłonność społeczeństwa do oszczędzania/inwestycji), </a:t>
            </a:r>
            <a:r>
              <a:rPr lang="pl-PL" sz="2400" dirty="0" smtClean="0"/>
              <a:t>lub</a:t>
            </a:r>
          </a:p>
          <a:p>
            <a:pPr marL="342900" indent="-342900">
              <a:buFont typeface="Arial" panose="020B0604020202020204" pitchFamily="34" charset="0"/>
              <a:buChar char="•"/>
            </a:pPr>
            <a:r>
              <a:rPr lang="pl-PL" sz="2400" dirty="0" smtClean="0"/>
              <a:t>uwarunkowania </a:t>
            </a:r>
            <a:r>
              <a:rPr lang="pl-PL" sz="2400" dirty="0"/>
              <a:t>demograficzne (sytuacja demograficzna, tendencje, prognozy), </a:t>
            </a:r>
            <a:r>
              <a:rPr lang="pl-PL" sz="2400" dirty="0" smtClean="0"/>
              <a:t>lub</a:t>
            </a:r>
          </a:p>
          <a:p>
            <a:pPr marL="342900" indent="-342900">
              <a:buFont typeface="Arial" panose="020B0604020202020204" pitchFamily="34" charset="0"/>
              <a:buChar char="•"/>
            </a:pPr>
            <a:r>
              <a:rPr lang="pl-PL" sz="2400" dirty="0" smtClean="0"/>
              <a:t>uwarunkowania </a:t>
            </a:r>
            <a:r>
              <a:rPr lang="pl-PL" sz="2400" dirty="0"/>
              <a:t>społeczno-kulturowe (mody, tradycje, przyzwyczajenia, czy trendy panujące </a:t>
            </a:r>
            <a:r>
              <a:rPr lang="pl-PL" sz="2400" dirty="0" smtClean="0"/>
              <a:t>wśród społeczeństwa</a:t>
            </a:r>
            <a:r>
              <a:rPr lang="pl-PL" sz="2400" dirty="0"/>
              <a:t>), </a:t>
            </a:r>
            <a:r>
              <a:rPr lang="pl-PL" sz="2400" dirty="0" smtClean="0"/>
              <a:t>lub</a:t>
            </a:r>
          </a:p>
          <a:p>
            <a:pPr marL="342900" indent="-342900">
              <a:buFont typeface="Arial" panose="020B0604020202020204" pitchFamily="34" charset="0"/>
              <a:buChar char="•"/>
            </a:pPr>
            <a:r>
              <a:rPr lang="pl-PL" sz="2400" dirty="0" smtClean="0"/>
              <a:t>polityczno-legislacyjne </a:t>
            </a:r>
            <a:r>
              <a:rPr lang="pl-PL" sz="2400" dirty="0"/>
              <a:t>otoczenie firmy (aktualne regulacje prawne w zakresie działalności prowadzonej </a:t>
            </a:r>
            <a:r>
              <a:rPr lang="pl-PL" sz="2400" dirty="0" smtClean="0"/>
              <a:t>przez firmę</a:t>
            </a:r>
            <a:r>
              <a:rPr lang="pl-PL" sz="2400" dirty="0"/>
              <a:t>, planowane zmiany w przepisach prawnych oraz ich wpływ na firmę, stan sektora gospodarki, w którym </a:t>
            </a:r>
            <a:r>
              <a:rPr lang="pl-PL" sz="2400" dirty="0" smtClean="0"/>
              <a:t>działa firma</a:t>
            </a:r>
            <a:r>
              <a:rPr lang="pl-PL" sz="2400" dirty="0"/>
              <a:t>).</a:t>
            </a:r>
          </a:p>
        </p:txBody>
      </p:sp>
    </p:spTree>
    <p:extLst>
      <p:ext uri="{BB962C8B-B14F-4D97-AF65-F5344CB8AC3E}">
        <p14:creationId xmlns:p14="http://schemas.microsoft.com/office/powerpoint/2010/main" val="11846697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36478" y="399141"/>
            <a:ext cx="11300346" cy="1077218"/>
          </a:xfrm>
          <a:prstGeom prst="rect">
            <a:avLst/>
          </a:prstGeom>
        </p:spPr>
        <p:txBody>
          <a:bodyPr wrap="square">
            <a:spAutoFit/>
          </a:bodyPr>
          <a:lstStyle/>
          <a:p>
            <a:pPr lvl="0"/>
            <a:r>
              <a:rPr lang="pl-PL" sz="3200" b="1" i="1" dirty="0" smtClean="0"/>
              <a:t>4.2.1.</a:t>
            </a:r>
            <a:endParaRPr lang="pl-PL" sz="3200" b="1" i="1" dirty="0"/>
          </a:p>
          <a:p>
            <a:pPr lvl="0"/>
            <a:endParaRPr lang="pl-PL" sz="3200" b="1" i="1" dirty="0"/>
          </a:p>
        </p:txBody>
      </p:sp>
      <p:sp>
        <p:nvSpPr>
          <p:cNvPr id="5" name="Prostokąt 4"/>
          <p:cNvSpPr/>
          <p:nvPr/>
        </p:nvSpPr>
        <p:spPr>
          <a:xfrm>
            <a:off x="249097" y="1340881"/>
            <a:ext cx="11573300" cy="4524315"/>
          </a:xfrm>
          <a:prstGeom prst="rect">
            <a:avLst/>
          </a:prstGeom>
        </p:spPr>
        <p:txBody>
          <a:bodyPr wrap="square">
            <a:spAutoFit/>
          </a:bodyPr>
          <a:lstStyle/>
          <a:p>
            <a:r>
              <a:rPr lang="pl-PL" sz="2400" dirty="0"/>
              <a:t>W tej części podmiot ubiegający się o przyznanie pomocy opisuje, jakie produkty/towary/usługi będą oferowane na </a:t>
            </a:r>
            <a:r>
              <a:rPr lang="pl-PL" sz="2400" dirty="0" smtClean="0"/>
              <a:t>rynku, czy </a:t>
            </a:r>
            <a:r>
              <a:rPr lang="pl-PL" sz="2400" dirty="0"/>
              <a:t>są to nowe produkty, czym różnią się od dotychczas dostępnych, dlaczego klienci wybiorą ofertę podmiotu. </a:t>
            </a:r>
            <a:r>
              <a:rPr lang="pl-PL" sz="2400" dirty="0" smtClean="0"/>
              <a:t>Dobrze jest </a:t>
            </a:r>
            <a:r>
              <a:rPr lang="pl-PL" sz="2400" dirty="0"/>
              <a:t>wykazać się unikalnością lub konkurencyjnością pomysłu, usługi czy produktu.</a:t>
            </a:r>
          </a:p>
          <a:p>
            <a:r>
              <a:rPr lang="pl-PL" sz="2400" dirty="0"/>
              <a:t>Opis powinien być precyzyjny i przedstawiać rzeczywistą ofertę firmy. Podmiot ubiegający się o przyznanie </a:t>
            </a:r>
            <a:r>
              <a:rPr lang="pl-PL" sz="2400" dirty="0" smtClean="0"/>
              <a:t>pomocy określa </a:t>
            </a:r>
            <a:r>
              <a:rPr lang="pl-PL" sz="2400" dirty="0"/>
              <a:t>i charakteryzuje działalność główną oraz działalność poboczną, jeśli będzie prowadzona.</a:t>
            </a:r>
          </a:p>
          <a:p>
            <a:r>
              <a:rPr lang="pl-PL" sz="2400" dirty="0"/>
              <a:t>W opisie produktu/usługi/towaru należy zwrócić również uwagę na te elementy, które będą wyróżniały ofertę na </a:t>
            </a:r>
            <a:r>
              <a:rPr lang="pl-PL" sz="2400" dirty="0" smtClean="0"/>
              <a:t>tle konkurencji</a:t>
            </a:r>
            <a:r>
              <a:rPr lang="pl-PL" sz="2400" dirty="0"/>
              <a:t>. Warto wskazać, w czym oferta może być lepsza od już dostępnej na rynku (np. jakość, cena).</a:t>
            </a:r>
          </a:p>
          <a:p>
            <a:r>
              <a:rPr lang="pl-PL" sz="2400" dirty="0"/>
              <a:t>Jeśli np. wprowadzone produkty lub usługi oparte są na innowacyjnych rozwiązaniach, należy wyjaśnić, co </a:t>
            </a:r>
            <a:r>
              <a:rPr lang="pl-PL" sz="2400" dirty="0" smtClean="0"/>
              <a:t>dzięki zastosowanym </a:t>
            </a:r>
            <a:r>
              <a:rPr lang="pl-PL" sz="2400" dirty="0"/>
              <a:t>rozwiązaniom mogą zyskać ich odbiorcy.</a:t>
            </a:r>
          </a:p>
        </p:txBody>
      </p:sp>
    </p:spTree>
    <p:extLst>
      <p:ext uri="{BB962C8B-B14F-4D97-AF65-F5344CB8AC3E}">
        <p14:creationId xmlns:p14="http://schemas.microsoft.com/office/powerpoint/2010/main" val="5455295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18364" y="221719"/>
            <a:ext cx="11300346" cy="1077218"/>
          </a:xfrm>
          <a:prstGeom prst="rect">
            <a:avLst/>
          </a:prstGeom>
        </p:spPr>
        <p:txBody>
          <a:bodyPr wrap="square">
            <a:spAutoFit/>
          </a:bodyPr>
          <a:lstStyle/>
          <a:p>
            <a:pPr lvl="0"/>
            <a:r>
              <a:rPr lang="pl-PL" sz="3200" b="1" i="1" dirty="0" smtClean="0"/>
              <a:t>4.2.1.</a:t>
            </a:r>
            <a:endParaRPr lang="pl-PL" sz="3200" b="1" i="1" dirty="0"/>
          </a:p>
          <a:p>
            <a:pPr lvl="0"/>
            <a:endParaRPr lang="pl-PL" sz="3200" b="1" i="1" dirty="0"/>
          </a:p>
        </p:txBody>
      </p:sp>
      <p:sp>
        <p:nvSpPr>
          <p:cNvPr id="3" name="Prostokąt 2"/>
          <p:cNvSpPr/>
          <p:nvPr/>
        </p:nvSpPr>
        <p:spPr>
          <a:xfrm>
            <a:off x="1112" y="1128818"/>
            <a:ext cx="12190888" cy="4708981"/>
          </a:xfrm>
          <a:prstGeom prst="rect">
            <a:avLst/>
          </a:prstGeom>
        </p:spPr>
        <p:txBody>
          <a:bodyPr wrap="square">
            <a:spAutoFit/>
          </a:bodyPr>
          <a:lstStyle/>
          <a:p>
            <a:r>
              <a:rPr lang="pl-PL" sz="2000" dirty="0"/>
              <a:t>Należy również opisać:</a:t>
            </a:r>
          </a:p>
          <a:p>
            <a:pPr marL="342900" indent="-342900">
              <a:buFont typeface="Arial" panose="020B0604020202020204" pitchFamily="34" charset="0"/>
              <a:buChar char="•"/>
            </a:pPr>
            <a:r>
              <a:rPr lang="pl-PL" sz="2000" dirty="0" smtClean="0"/>
              <a:t>gdzie </a:t>
            </a:r>
            <a:r>
              <a:rPr lang="pl-PL" sz="2000" dirty="0"/>
              <a:t>będą sprzedawane </a:t>
            </a:r>
            <a:r>
              <a:rPr lang="pl-PL" sz="2000" dirty="0" smtClean="0"/>
              <a:t>towary/produkty/usługi;</a:t>
            </a:r>
          </a:p>
          <a:p>
            <a:pPr marL="342900" indent="-342900">
              <a:buFont typeface="Arial" panose="020B0604020202020204" pitchFamily="34" charset="0"/>
              <a:buChar char="•"/>
            </a:pPr>
            <a:r>
              <a:rPr lang="pl-PL" sz="2000" dirty="0" smtClean="0"/>
              <a:t>jakie </a:t>
            </a:r>
            <a:r>
              <a:rPr lang="pl-PL" sz="2000" dirty="0"/>
              <a:t>są oczekiwania i potrzeby klientów oraz w jakim stopniu proponowana oferta odpowiada na te </a:t>
            </a:r>
            <a:r>
              <a:rPr lang="pl-PL" sz="2000" dirty="0" smtClean="0"/>
              <a:t>oczekiwania;</a:t>
            </a:r>
          </a:p>
          <a:p>
            <a:pPr marL="342900" indent="-342900">
              <a:buFont typeface="Arial" panose="020B0604020202020204" pitchFamily="34" charset="0"/>
              <a:buChar char="•"/>
            </a:pPr>
            <a:r>
              <a:rPr lang="pl-PL" sz="2000" dirty="0" smtClean="0"/>
              <a:t>czy </a:t>
            </a:r>
            <a:r>
              <a:rPr lang="pl-PL" sz="2000" dirty="0"/>
              <a:t>popyt na produkt/usługę/towar będzie ulegał sezonowym zmianom i jak będą minimalizowane skutki </a:t>
            </a:r>
            <a:r>
              <a:rPr lang="pl-PL" sz="2000" dirty="0" smtClean="0"/>
              <a:t>tej sezonowości;</a:t>
            </a:r>
          </a:p>
          <a:p>
            <a:pPr marL="342900" indent="-342900">
              <a:buFont typeface="Arial" panose="020B0604020202020204" pitchFamily="34" charset="0"/>
              <a:buChar char="•"/>
            </a:pPr>
            <a:r>
              <a:rPr lang="pl-PL" sz="2000" dirty="0" smtClean="0"/>
              <a:t>skąd </a:t>
            </a:r>
            <a:r>
              <a:rPr lang="pl-PL" sz="2000" dirty="0"/>
              <a:t>wynika przeświadczenie o przyszłym popycie na nowe lub ulepszone lub tańsze produkty/usługi/towaru na </a:t>
            </a:r>
            <a:r>
              <a:rPr lang="pl-PL" sz="2000" dirty="0" smtClean="0"/>
              <a:t>rynku docelowym. </a:t>
            </a:r>
          </a:p>
          <a:p>
            <a:r>
              <a:rPr lang="pl-PL" sz="2000" dirty="0" smtClean="0"/>
              <a:t>Ważne </a:t>
            </a:r>
            <a:r>
              <a:rPr lang="pl-PL" sz="2000" dirty="0"/>
              <a:t>jest również zwrócenie uwagi na elementy wpływające na cykl życia produktu:</a:t>
            </a:r>
          </a:p>
          <a:p>
            <a:pPr marL="342900" indent="-342900">
              <a:buFont typeface="Arial" panose="020B0604020202020204" pitchFamily="34" charset="0"/>
              <a:buChar char="•"/>
            </a:pPr>
            <a:r>
              <a:rPr lang="pl-PL" sz="2000" dirty="0" smtClean="0"/>
              <a:t>możliwość </a:t>
            </a:r>
            <a:r>
              <a:rPr lang="pl-PL" sz="2000" dirty="0"/>
              <a:t>pojawienia się na rynku nowych produktów bądź nowych strategii sprzedaży produktów </a:t>
            </a:r>
            <a:r>
              <a:rPr lang="pl-PL" sz="2000" dirty="0" smtClean="0"/>
              <a:t>pokrewnych, które </a:t>
            </a:r>
            <a:r>
              <a:rPr lang="pl-PL" sz="2000" dirty="0"/>
              <a:t>mogą skrócić czas życia naszego </a:t>
            </a:r>
            <a:r>
              <a:rPr lang="pl-PL" sz="2000" dirty="0" smtClean="0"/>
              <a:t>produktu/usługi/towaru;</a:t>
            </a:r>
          </a:p>
          <a:p>
            <a:pPr marL="342900" indent="-342900">
              <a:buFont typeface="Arial" panose="020B0604020202020204" pitchFamily="34" charset="0"/>
              <a:buChar char="•"/>
            </a:pPr>
            <a:r>
              <a:rPr lang="pl-PL" sz="2000" dirty="0" smtClean="0"/>
              <a:t>długość </a:t>
            </a:r>
            <a:r>
              <a:rPr lang="pl-PL" sz="2000" dirty="0"/>
              <a:t>cyklu życia podobnych lub pokrewnych produktów, które występowały lub występują na </a:t>
            </a:r>
            <a:r>
              <a:rPr lang="pl-PL" sz="2000" dirty="0" smtClean="0"/>
              <a:t>rynku;</a:t>
            </a:r>
          </a:p>
          <a:p>
            <a:pPr marL="342900" indent="-342900">
              <a:buFont typeface="Arial" panose="020B0604020202020204" pitchFamily="34" charset="0"/>
              <a:buChar char="•"/>
            </a:pPr>
            <a:r>
              <a:rPr lang="pl-PL" sz="2000" dirty="0" smtClean="0"/>
              <a:t>kierunki </a:t>
            </a:r>
            <a:r>
              <a:rPr lang="pl-PL" sz="2000" dirty="0"/>
              <a:t>zmian w zakresie potrzeb, preferencji i sposobów postępowania konsumentów przy zakupie produktów </a:t>
            </a:r>
            <a:r>
              <a:rPr lang="pl-PL" sz="2000" dirty="0" smtClean="0"/>
              <a:t>oraz przewidywanych </a:t>
            </a:r>
            <a:r>
              <a:rPr lang="pl-PL" sz="2000" dirty="0"/>
              <a:t>akcji lub reakcji konkurentów.</a:t>
            </a:r>
          </a:p>
          <a:p>
            <a:r>
              <a:rPr lang="pl-PL" sz="2000" dirty="0"/>
              <a:t>Przy wypełnianiu tego punktu można powołać się na przeprowadzone badania, analizy, źródła danych, podać </a:t>
            </a:r>
            <a:r>
              <a:rPr lang="pl-PL" sz="2000" dirty="0" smtClean="0"/>
              <a:t>metodologię badań </a:t>
            </a:r>
            <a:r>
              <a:rPr lang="pl-PL" sz="2000" dirty="0"/>
              <a:t>oraz główne założenia.</a:t>
            </a:r>
          </a:p>
        </p:txBody>
      </p:sp>
    </p:spTree>
    <p:extLst>
      <p:ext uri="{BB962C8B-B14F-4D97-AF65-F5344CB8AC3E}">
        <p14:creationId xmlns:p14="http://schemas.microsoft.com/office/powerpoint/2010/main" val="25511741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32012" y="265079"/>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4.2.2. Klienci – </a:t>
            </a:r>
            <a:r>
              <a:rPr lang="pl-PL" sz="3200" b="1" i="1" dirty="0" smtClean="0">
                <a:solidFill>
                  <a:srgbClr val="FF0000"/>
                </a:solidFill>
              </a:rPr>
              <a:t>komu sprzedajemy, główni klienci</a:t>
            </a:r>
            <a:endParaRPr lang="pl-PL" sz="3200" b="1" i="1" dirty="0">
              <a:solidFill>
                <a:srgbClr val="FF0000"/>
              </a:solidFill>
            </a:endParaRPr>
          </a:p>
          <a:p>
            <a:pPr lvl="0"/>
            <a:endParaRPr lang="pl-PL" sz="3200" b="1" i="1" dirty="0"/>
          </a:p>
        </p:txBody>
      </p:sp>
      <p:graphicFrame>
        <p:nvGraphicFramePr>
          <p:cNvPr id="4" name="Tabela 3"/>
          <p:cNvGraphicFramePr>
            <a:graphicFrameLocks noGrp="1"/>
          </p:cNvGraphicFramePr>
          <p:nvPr>
            <p:extLst>
              <p:ext uri="{D42A27DB-BD31-4B8C-83A1-F6EECF244321}">
                <p14:modId xmlns:p14="http://schemas.microsoft.com/office/powerpoint/2010/main" val="2166083134"/>
              </p:ext>
            </p:extLst>
          </p:nvPr>
        </p:nvGraphicFramePr>
        <p:xfrm>
          <a:off x="477673" y="1834739"/>
          <a:ext cx="11368584" cy="3554730"/>
        </p:xfrm>
        <a:graphic>
          <a:graphicData uri="http://schemas.openxmlformats.org/drawingml/2006/table">
            <a:tbl>
              <a:tblPr/>
              <a:tblGrid>
                <a:gridCol w="2148095"/>
                <a:gridCol w="2083892"/>
                <a:gridCol w="2850462"/>
                <a:gridCol w="2083119"/>
                <a:gridCol w="2203016"/>
              </a:tblGrid>
              <a:tr h="0">
                <a:tc>
                  <a:txBody>
                    <a:bodyPr/>
                    <a:lstStyle/>
                    <a:p>
                      <a:pPr marL="342900" lvl="0" indent="-342900">
                        <a:spcAft>
                          <a:spcPts val="0"/>
                        </a:spcAft>
                        <a:buFont typeface="+mj-lt"/>
                        <a:buAutoNum type="arabicPeriod"/>
                      </a:pPr>
                      <a:r>
                        <a:rPr lang="pl-PL" sz="1600" dirty="0">
                          <a:solidFill>
                            <a:srgbClr val="000000"/>
                          </a:solidFill>
                          <a:effectLst/>
                          <a:latin typeface="Times New Roman" panose="02020603050405020304" pitchFamily="18" charset="0"/>
                          <a:ea typeface="Times New Roman" panose="02020603050405020304" pitchFamily="18" charset="0"/>
                        </a:rPr>
                        <a:t>Grupy klientów</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Times New Roman" panose="02020603050405020304" pitchFamily="18" charset="0"/>
                        </a:rPr>
                        <a:t>2. Cechy</a:t>
                      </a:r>
                      <a:r>
                        <a:rPr lang="pl-PL" sz="1600" dirty="0">
                          <a:solidFill>
                            <a:srgbClr val="000000"/>
                          </a:solidFill>
                          <a:effectLst/>
                          <a:latin typeface="Times New Roman" panose="02020603050405020304" pitchFamily="18" charset="0"/>
                          <a:ea typeface="Times New Roman" panose="02020603050405020304" pitchFamily="18" charset="0"/>
                        </a:rPr>
                        <a:t>, które wyróżniają daną grupę</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Times New Roman" panose="02020603050405020304" pitchFamily="18" charset="0"/>
                        </a:rPr>
                        <a:t>3. Wyrażane </a:t>
                      </a:r>
                      <a:r>
                        <a:rPr lang="pl-PL" sz="1600" dirty="0">
                          <a:solidFill>
                            <a:srgbClr val="000000"/>
                          </a:solidFill>
                          <a:effectLst/>
                          <a:latin typeface="Times New Roman" panose="02020603050405020304" pitchFamily="18" charset="0"/>
                          <a:ea typeface="Times New Roman" panose="02020603050405020304" pitchFamily="18" charset="0"/>
                        </a:rPr>
                        <a:t>potrzeby grupy klientów</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Times New Roman" panose="02020603050405020304" pitchFamily="18" charset="0"/>
                        </a:rPr>
                        <a:t>4. Liczebność </a:t>
                      </a:r>
                      <a:r>
                        <a:rPr lang="pl-PL" sz="1600" dirty="0">
                          <a:solidFill>
                            <a:srgbClr val="000000"/>
                          </a:solidFill>
                          <a:effectLst/>
                          <a:latin typeface="Times New Roman" panose="02020603050405020304" pitchFamily="18" charset="0"/>
                          <a:ea typeface="Times New Roman" panose="02020603050405020304" pitchFamily="18" charset="0"/>
                        </a:rPr>
                        <a:t>grupy odniesiona do obszaru geograficznego</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Times New Roman" panose="02020603050405020304" pitchFamily="18" charset="0"/>
                        </a:rPr>
                        <a:t>5. Liczba </a:t>
                      </a:r>
                      <a:r>
                        <a:rPr lang="pl-PL" sz="1600" dirty="0">
                          <a:solidFill>
                            <a:srgbClr val="000000"/>
                          </a:solidFill>
                          <a:effectLst/>
                          <a:latin typeface="Times New Roman" panose="02020603050405020304" pitchFamily="18" charset="0"/>
                          <a:ea typeface="Times New Roman" panose="02020603050405020304" pitchFamily="18" charset="0"/>
                        </a:rPr>
                        <a:t>klientów przynależnych do danej grupy, którą zamierza się zdobyć</a:t>
                      </a:r>
                      <a:endParaRPr lang="pl-PL" sz="16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0">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600"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609817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475563"/>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4.2.2. Klienci</a:t>
            </a:r>
            <a:endParaRPr lang="pl-PL" sz="3200" b="1" i="1" dirty="0"/>
          </a:p>
          <a:p>
            <a:pPr lvl="0"/>
            <a:endParaRPr lang="pl-PL" sz="3200" b="1" i="1" dirty="0"/>
          </a:p>
        </p:txBody>
      </p:sp>
      <p:sp>
        <p:nvSpPr>
          <p:cNvPr id="3" name="Prostokąt 2"/>
          <p:cNvSpPr/>
          <p:nvPr/>
        </p:nvSpPr>
        <p:spPr>
          <a:xfrm>
            <a:off x="224836" y="2045223"/>
            <a:ext cx="11600597" cy="3046988"/>
          </a:xfrm>
          <a:prstGeom prst="rect">
            <a:avLst/>
          </a:prstGeom>
        </p:spPr>
        <p:txBody>
          <a:bodyPr wrap="square">
            <a:spAutoFit/>
          </a:bodyPr>
          <a:lstStyle/>
          <a:p>
            <a:r>
              <a:rPr lang="pl-PL" sz="2400" dirty="0"/>
              <a:t>Przeprowadzając analizę klientów, dobrze jest zidentyfikować odbiorców strategicznych, ich cechy, potrzeby i </a:t>
            </a:r>
            <a:r>
              <a:rPr lang="pl-PL" sz="2400" dirty="0" smtClean="0"/>
              <a:t>liczebność grupy</a:t>
            </a:r>
            <a:r>
              <a:rPr lang="pl-PL" sz="2400" dirty="0"/>
              <a:t>. W zależności od specyfiki prowadzonej działalności, charakterystyka klientów może być </a:t>
            </a:r>
            <a:r>
              <a:rPr lang="pl-PL" sz="2400" dirty="0" smtClean="0"/>
              <a:t>przedstawiona w </a:t>
            </a:r>
            <a:r>
              <a:rPr lang="pl-PL" sz="2400" dirty="0"/>
              <a:t>biznesplanie w różny sposób.</a:t>
            </a:r>
          </a:p>
          <a:p>
            <a:r>
              <a:rPr lang="pl-PL" sz="2400" dirty="0"/>
              <a:t>W przypadku rozwijania działalności w tej samej branży najczęściej stosowaną metodą wyboru docelowej </a:t>
            </a:r>
            <a:r>
              <a:rPr lang="pl-PL" sz="2400" dirty="0" smtClean="0"/>
              <a:t>grupy odbiorców </a:t>
            </a:r>
            <a:r>
              <a:rPr lang="pl-PL" sz="2400" dirty="0"/>
              <a:t>jest określenie ich udziału w przychodach ze sprzedaży na przestrzeni kilku lat. W ten sposób można </a:t>
            </a:r>
            <a:r>
              <a:rPr lang="pl-PL" sz="2400" dirty="0" smtClean="0"/>
              <a:t>wskazać klientów</a:t>
            </a:r>
            <a:r>
              <a:rPr lang="pl-PL" sz="2400" dirty="0"/>
              <a:t>, którzy mają strategiczne znaczenie dla funkcjonowania firmy - największy udział procentowy w jej przychodach</a:t>
            </a:r>
          </a:p>
          <a:p>
            <a:r>
              <a:rPr lang="pl-PL" sz="2400" dirty="0"/>
              <a:t>- a następnie przeprowadzić kompleksową analizę tej grupy.</a:t>
            </a:r>
          </a:p>
        </p:txBody>
      </p:sp>
    </p:spTree>
    <p:extLst>
      <p:ext uri="{BB962C8B-B14F-4D97-AF65-F5344CB8AC3E}">
        <p14:creationId xmlns:p14="http://schemas.microsoft.com/office/powerpoint/2010/main" val="42665640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00333" y="419003"/>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4.2.2. Klienci</a:t>
            </a:r>
            <a:endParaRPr lang="pl-PL" sz="3200" b="1" i="1" dirty="0"/>
          </a:p>
          <a:p>
            <a:pPr lvl="0"/>
            <a:endParaRPr lang="pl-PL" sz="3200" b="1" i="1" dirty="0"/>
          </a:p>
        </p:txBody>
      </p:sp>
      <p:sp>
        <p:nvSpPr>
          <p:cNvPr id="4" name="Prostokąt 3"/>
          <p:cNvSpPr/>
          <p:nvPr/>
        </p:nvSpPr>
        <p:spPr>
          <a:xfrm>
            <a:off x="287212" y="2095573"/>
            <a:ext cx="11200263" cy="3046988"/>
          </a:xfrm>
          <a:prstGeom prst="rect">
            <a:avLst/>
          </a:prstGeom>
        </p:spPr>
        <p:txBody>
          <a:bodyPr wrap="square">
            <a:spAutoFit/>
          </a:bodyPr>
          <a:lstStyle/>
          <a:p>
            <a:r>
              <a:rPr lang="pl-PL" sz="2400" dirty="0"/>
              <a:t>Jeśli firma posiada / będzie posiadać jedynie kilku głównych odbiorców, dobrze jest scharakteryzować każdego z </a:t>
            </a:r>
            <a:r>
              <a:rPr lang="pl-PL" sz="2400" dirty="0" smtClean="0"/>
              <a:t>nich z </a:t>
            </a:r>
            <a:r>
              <a:rPr lang="pl-PL" sz="2400" dirty="0"/>
              <a:t>osobna. W przypadku, gdy firma ma / będzie miała dużą liczbę odbiorców i trudne byłoby opisanie każdego z </a:t>
            </a:r>
            <a:r>
              <a:rPr lang="pl-PL" sz="2400" dirty="0" smtClean="0"/>
              <a:t>nich z </a:t>
            </a:r>
            <a:r>
              <a:rPr lang="pl-PL" sz="2400" dirty="0"/>
              <a:t>osobna, można pogrupować ich w pewne ogólne kategorie klientów o zbliżonych cechach, przedstawiając w </a:t>
            </a:r>
            <a:r>
              <a:rPr lang="pl-PL" sz="2400" dirty="0" smtClean="0"/>
              <a:t>biznesplanie charakterystykę </a:t>
            </a:r>
            <a:r>
              <a:rPr lang="pl-PL" sz="2400" dirty="0"/>
              <a:t>każdej kategorii.</a:t>
            </a:r>
          </a:p>
          <a:p>
            <a:r>
              <a:rPr lang="pl-PL" sz="2400" dirty="0"/>
              <a:t>Produkty/usługi/towary będą kierowane do konkretnej grupy odbiorców. Należy ocenić, czy dobrze </a:t>
            </a:r>
            <a:r>
              <a:rPr lang="pl-PL" sz="2400" dirty="0" smtClean="0"/>
              <a:t>zidentyfikowano potrzeby </a:t>
            </a:r>
            <a:r>
              <a:rPr lang="pl-PL" sz="2400" dirty="0"/>
              <a:t>przyszłych klientów, biorąc oczywiście pod uwagę również ich możliwości finansowe.</a:t>
            </a:r>
          </a:p>
        </p:txBody>
      </p:sp>
    </p:spTree>
    <p:extLst>
      <p:ext uri="{BB962C8B-B14F-4D97-AF65-F5344CB8AC3E}">
        <p14:creationId xmlns:p14="http://schemas.microsoft.com/office/powerpoint/2010/main" val="19646567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85092" y="522698"/>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4.2.2. Klienci</a:t>
            </a:r>
            <a:endParaRPr lang="pl-PL" sz="3200" b="1" i="1" dirty="0"/>
          </a:p>
          <a:p>
            <a:pPr lvl="0"/>
            <a:endParaRPr lang="pl-PL" sz="3200" b="1" i="1" dirty="0"/>
          </a:p>
        </p:txBody>
      </p:sp>
      <p:sp>
        <p:nvSpPr>
          <p:cNvPr id="3" name="Prostokąt 2"/>
          <p:cNvSpPr/>
          <p:nvPr/>
        </p:nvSpPr>
        <p:spPr>
          <a:xfrm>
            <a:off x="491605" y="1925066"/>
            <a:ext cx="10576730" cy="3108543"/>
          </a:xfrm>
          <a:prstGeom prst="rect">
            <a:avLst/>
          </a:prstGeom>
        </p:spPr>
        <p:txBody>
          <a:bodyPr wrap="square">
            <a:spAutoFit/>
          </a:bodyPr>
          <a:lstStyle/>
          <a:p>
            <a:r>
              <a:rPr lang="pl-PL" sz="2800" dirty="0"/>
              <a:t>Kryterium podziału przy grupowaniu klientów </a:t>
            </a:r>
            <a:r>
              <a:rPr lang="pl-PL" sz="2800" dirty="0" smtClean="0"/>
              <a:t>może </a:t>
            </a:r>
            <a:r>
              <a:rPr lang="pl-PL" sz="2800" dirty="0"/>
              <a:t>być np.:</a:t>
            </a:r>
          </a:p>
          <a:p>
            <a:pPr marL="457200" indent="-457200">
              <a:buFont typeface="Arial" panose="020B0604020202020204" pitchFamily="34" charset="0"/>
              <a:buChar char="•"/>
            </a:pPr>
            <a:r>
              <a:rPr lang="pl-PL" sz="2800" dirty="0" smtClean="0"/>
              <a:t>produkt </a:t>
            </a:r>
            <a:r>
              <a:rPr lang="pl-PL" sz="2800" dirty="0"/>
              <a:t>lub usługa, którą </a:t>
            </a:r>
            <a:r>
              <a:rPr lang="pl-PL" sz="2800" dirty="0" smtClean="0"/>
              <a:t>nabywają,</a:t>
            </a:r>
          </a:p>
          <a:p>
            <a:pPr marL="457200" indent="-457200">
              <a:buFont typeface="Arial" panose="020B0604020202020204" pitchFamily="34" charset="0"/>
              <a:buChar char="•"/>
            </a:pPr>
            <a:r>
              <a:rPr lang="pl-PL" sz="2800" dirty="0" smtClean="0"/>
              <a:t>obszar</a:t>
            </a:r>
            <a:r>
              <a:rPr lang="pl-PL" sz="2800" dirty="0"/>
              <a:t>, na którym </a:t>
            </a:r>
            <a:r>
              <a:rPr lang="pl-PL" sz="2800" dirty="0" smtClean="0"/>
              <a:t>działają,</a:t>
            </a:r>
          </a:p>
          <a:p>
            <a:pPr marL="457200" indent="-457200">
              <a:buFont typeface="Arial" panose="020B0604020202020204" pitchFamily="34" charset="0"/>
              <a:buChar char="•"/>
            </a:pPr>
            <a:r>
              <a:rPr lang="pl-PL" sz="2800" dirty="0" smtClean="0"/>
              <a:t>sektor</a:t>
            </a:r>
            <a:r>
              <a:rPr lang="pl-PL" sz="2800" dirty="0"/>
              <a:t>, w którym prowadzą </a:t>
            </a:r>
            <a:r>
              <a:rPr lang="pl-PL" sz="2800" dirty="0" smtClean="0"/>
              <a:t>działalność,</a:t>
            </a:r>
          </a:p>
          <a:p>
            <a:pPr marL="457200" indent="-457200">
              <a:buFont typeface="Arial" panose="020B0604020202020204" pitchFamily="34" charset="0"/>
              <a:buChar char="•"/>
            </a:pPr>
            <a:r>
              <a:rPr lang="pl-PL" sz="2800" dirty="0" smtClean="0"/>
              <a:t>charakter </a:t>
            </a:r>
            <a:r>
              <a:rPr lang="pl-PL" sz="2800" dirty="0"/>
              <a:t>prowadzonej </a:t>
            </a:r>
            <a:r>
              <a:rPr lang="pl-PL" sz="2800" dirty="0" smtClean="0"/>
              <a:t>działalności,</a:t>
            </a:r>
          </a:p>
          <a:p>
            <a:pPr marL="457200" indent="-457200">
              <a:buFont typeface="Arial" panose="020B0604020202020204" pitchFamily="34" charset="0"/>
              <a:buChar char="•"/>
            </a:pPr>
            <a:r>
              <a:rPr lang="pl-PL" sz="2800" dirty="0" smtClean="0"/>
              <a:t>wiek</a:t>
            </a:r>
            <a:r>
              <a:rPr lang="pl-PL" sz="2800" dirty="0"/>
              <a:t>, </a:t>
            </a:r>
            <a:r>
              <a:rPr lang="pl-PL" sz="2800" dirty="0" smtClean="0"/>
              <a:t>płeć,</a:t>
            </a:r>
          </a:p>
          <a:p>
            <a:pPr marL="457200" indent="-457200">
              <a:buFont typeface="Arial" panose="020B0604020202020204" pitchFamily="34" charset="0"/>
              <a:buChar char="•"/>
            </a:pPr>
            <a:r>
              <a:rPr lang="pl-PL" sz="2800" dirty="0" smtClean="0"/>
              <a:t>zamożność</a:t>
            </a:r>
            <a:r>
              <a:rPr lang="pl-PL" sz="2800" dirty="0"/>
              <a:t>.</a:t>
            </a:r>
          </a:p>
        </p:txBody>
      </p:sp>
    </p:spTree>
    <p:extLst>
      <p:ext uri="{BB962C8B-B14F-4D97-AF65-F5344CB8AC3E}">
        <p14:creationId xmlns:p14="http://schemas.microsoft.com/office/powerpoint/2010/main" val="3198505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663707"/>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4.2.3. Rynek</a:t>
            </a:r>
            <a:endParaRPr lang="pl-PL" sz="3200" b="1" i="1" dirty="0"/>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1889321517"/>
              </p:ext>
            </p:extLst>
          </p:nvPr>
        </p:nvGraphicFramePr>
        <p:xfrm>
          <a:off x="300251" y="2233367"/>
          <a:ext cx="10794557" cy="3742320"/>
        </p:xfrm>
        <a:graphic>
          <a:graphicData uri="http://schemas.openxmlformats.org/drawingml/2006/table">
            <a:tbl>
              <a:tblPr/>
              <a:tblGrid>
                <a:gridCol w="5472752"/>
                <a:gridCol w="5321805"/>
              </a:tblGrid>
              <a:tr h="1517294">
                <a:tc>
                  <a:txBody>
                    <a:bodyPr/>
                    <a:lstStyle/>
                    <a:p>
                      <a:pPr marL="342900" lvl="0" indent="-342900">
                        <a:spcAft>
                          <a:spcPts val="0"/>
                        </a:spcAft>
                        <a:buFont typeface="+mj-lt"/>
                        <a:buAutoNum type="arabicPeriod"/>
                      </a:pPr>
                      <a:r>
                        <a:rPr lang="pl-PL" sz="1800" dirty="0">
                          <a:solidFill>
                            <a:srgbClr val="000000"/>
                          </a:solidFill>
                          <a:effectLst/>
                          <a:latin typeface="Times New Roman" panose="02020603050405020304" pitchFamily="18" charset="0"/>
                          <a:ea typeface="Lucida Sans Unicode" panose="020B0602030504020204" pitchFamily="34" charset="0"/>
                        </a:rPr>
                        <a:t>Należy opisać głównych dostawców</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FF0000"/>
                          </a:solidFill>
                          <a:effectLst/>
                          <a:latin typeface="Times New Roman" panose="02020603050405020304" pitchFamily="18" charset="0"/>
                          <a:ea typeface="Lucida Sans Unicode" panose="020B0602030504020204" pitchFamily="34" charset="0"/>
                        </a:rPr>
                        <a:t>od kogo kupujemy to co nam potrzebne</a:t>
                      </a:r>
                      <a:r>
                        <a:rPr lang="pl-PL" sz="1800" b="1" baseline="0" dirty="0" smtClean="0">
                          <a:solidFill>
                            <a:srgbClr val="FF0000"/>
                          </a:solidFill>
                          <a:effectLst/>
                          <a:latin typeface="Times New Roman" panose="02020603050405020304" pitchFamily="18" charset="0"/>
                          <a:ea typeface="Lucida Sans Unicode" panose="020B0602030504020204" pitchFamily="34" charset="0"/>
                        </a:rPr>
                        <a:t> do działalności</a:t>
                      </a:r>
                      <a:endParaRPr lang="pl-PL" sz="1800" b="1" dirty="0">
                        <a:solidFill>
                          <a:srgbClr val="FF0000"/>
                        </a:solidFill>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52230">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2. Należy </a:t>
                      </a:r>
                      <a:r>
                        <a:rPr lang="pl-PL" sz="1800" dirty="0">
                          <a:solidFill>
                            <a:srgbClr val="000000"/>
                          </a:solidFill>
                          <a:effectLst/>
                          <a:latin typeface="Times New Roman" panose="02020603050405020304" pitchFamily="18" charset="0"/>
                          <a:ea typeface="Lucida Sans Unicode" panose="020B0602030504020204" pitchFamily="34" charset="0"/>
                        </a:rPr>
                        <a:t>wskazać, czy istnieją bariery wejścia na rynek </a:t>
                      </a:r>
                      <a:r>
                        <a:rPr lang="pl-PL" sz="1800" i="1" dirty="0">
                          <a:solidFill>
                            <a:srgbClr val="000000"/>
                          </a:solidFill>
                          <a:effectLst/>
                          <a:latin typeface="Times New Roman" panose="02020603050405020304" pitchFamily="18" charset="0"/>
                          <a:ea typeface="Lucida Sans Unicode" panose="020B0602030504020204" pitchFamily="34" charset="0"/>
                        </a:rPr>
                        <a:t>(np. czy wymaga to dużych nakładów, posiadania technologii, know-how, patentów, koncesji)</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183213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00713" y="185035"/>
            <a:ext cx="11300346" cy="1569660"/>
          </a:xfrm>
          <a:prstGeom prst="rect">
            <a:avLst/>
          </a:prstGeom>
        </p:spPr>
        <p:txBody>
          <a:bodyPr wrap="square">
            <a:spAutoFit/>
          </a:bodyPr>
          <a:lstStyle/>
          <a:p>
            <a:pPr lvl="0"/>
            <a:r>
              <a:rPr lang="pl-PL" sz="3200" b="1" i="1" dirty="0" smtClean="0"/>
              <a:t>4.2</a:t>
            </a:r>
            <a:r>
              <a:rPr lang="pl-PL" sz="3200" b="1" i="1" dirty="0"/>
              <a:t>.	Analiza marketingowa</a:t>
            </a:r>
          </a:p>
          <a:p>
            <a:pPr lvl="0"/>
            <a:r>
              <a:rPr lang="pl-PL" sz="3200" b="1" i="1" dirty="0" smtClean="0"/>
              <a:t>4.2.3. Rynek</a:t>
            </a:r>
            <a:endParaRPr lang="pl-PL" sz="3200" b="1" i="1" dirty="0"/>
          </a:p>
          <a:p>
            <a:pPr lvl="0"/>
            <a:endParaRPr lang="pl-PL" sz="3200" b="1" i="1" dirty="0"/>
          </a:p>
        </p:txBody>
      </p:sp>
      <p:graphicFrame>
        <p:nvGraphicFramePr>
          <p:cNvPr id="4" name="Tabela 3"/>
          <p:cNvGraphicFramePr>
            <a:graphicFrameLocks noGrp="1"/>
          </p:cNvGraphicFramePr>
          <p:nvPr>
            <p:extLst>
              <p:ext uri="{D42A27DB-BD31-4B8C-83A1-F6EECF244321}">
                <p14:modId xmlns:p14="http://schemas.microsoft.com/office/powerpoint/2010/main" val="1756914658"/>
              </p:ext>
            </p:extLst>
          </p:nvPr>
        </p:nvGraphicFramePr>
        <p:xfrm>
          <a:off x="112747" y="1641783"/>
          <a:ext cx="12050973" cy="5147310"/>
        </p:xfrm>
        <a:graphic>
          <a:graphicData uri="http://schemas.openxmlformats.org/drawingml/2006/table">
            <a:tbl>
              <a:tblPr/>
              <a:tblGrid>
                <a:gridCol w="7783669"/>
                <a:gridCol w="4267304"/>
              </a:tblGrid>
              <a:tr h="744688">
                <a:tc>
                  <a:txBody>
                    <a:bodyPr/>
                    <a:lstStyle/>
                    <a:p>
                      <a:pPr marL="0" lvl="0" indent="0">
                        <a:spcBef>
                          <a:spcPts val="200"/>
                        </a:spcBef>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3. Należy </a:t>
                      </a:r>
                      <a:r>
                        <a:rPr lang="pl-PL" sz="1800" dirty="0">
                          <a:solidFill>
                            <a:srgbClr val="000000"/>
                          </a:solidFill>
                          <a:effectLst/>
                          <a:latin typeface="Times New Roman" panose="02020603050405020304" pitchFamily="18" charset="0"/>
                          <a:ea typeface="Lucida Sans Unicode" panose="020B0602030504020204" pitchFamily="34" charset="0"/>
                        </a:rPr>
                        <a:t>wskazać, czy rynek jest rosnący (rozwojowy), stabilny, czy malejący oraz krótko opisać lokalne uwarunkowania</a:t>
                      </a:r>
                      <a:endParaRPr lang="pl-PL" sz="1800" dirty="0">
                        <a:effectLst/>
                        <a:latin typeface="Tahoma" panose="020B0604030504040204" pitchFamily="34"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0826">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Times New Roman" panose="02020603050405020304" pitchFamily="18" charset="0"/>
                        </a:rPr>
                        <a:t>4. Należy </a:t>
                      </a:r>
                      <a:r>
                        <a:rPr lang="pl-PL" sz="1800" dirty="0">
                          <a:solidFill>
                            <a:srgbClr val="000000"/>
                          </a:solidFill>
                          <a:effectLst/>
                          <a:latin typeface="Times New Roman" panose="02020603050405020304" pitchFamily="18" charset="0"/>
                          <a:ea typeface="Times New Roman" panose="02020603050405020304" pitchFamily="18" charset="0"/>
                        </a:rPr>
                        <a:t>wskazać, czy istnieje możliwość pozyskiwania nowych rynków zbytu, a jeśli tak, to w jaki sposób</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80826">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Times New Roman" panose="02020603050405020304" pitchFamily="18" charset="0"/>
                        </a:rPr>
                        <a:t>5. </a:t>
                      </a:r>
                      <a:r>
                        <a:rPr lang="pl-PL" sz="1800" dirty="0" smtClean="0">
                          <a:solidFill>
                            <a:srgbClr val="FF0000"/>
                          </a:solidFill>
                          <a:effectLst/>
                          <a:latin typeface="Times New Roman" panose="02020603050405020304" pitchFamily="18" charset="0"/>
                          <a:ea typeface="Times New Roman" panose="02020603050405020304" pitchFamily="18" charset="0"/>
                        </a:rPr>
                        <a:t>Należy </a:t>
                      </a:r>
                      <a:r>
                        <a:rPr lang="pl-PL" sz="1800" dirty="0">
                          <a:solidFill>
                            <a:srgbClr val="FF0000"/>
                          </a:solidFill>
                          <a:effectLst/>
                          <a:latin typeface="Times New Roman" panose="02020603050405020304" pitchFamily="18" charset="0"/>
                          <a:ea typeface="Times New Roman" panose="02020603050405020304" pitchFamily="18" charset="0"/>
                        </a:rPr>
                        <a:t>opisać działania, jakie zostaną podjęte, aby zagwarantować utrzymanie planowanej działalności gospodarczej na rynku przez okres 2</a:t>
                      </a:r>
                      <a:r>
                        <a:rPr lang="pl-PL" sz="1800" dirty="0">
                          <a:solidFill>
                            <a:srgbClr val="000000"/>
                          </a:solidFill>
                          <a:effectLst/>
                          <a:latin typeface="Times New Roman" panose="02020603050405020304" pitchFamily="18" charset="0"/>
                          <a:ea typeface="Times New Roman" panose="02020603050405020304" pitchFamily="18" charset="0"/>
                        </a:rPr>
                        <a:t> albo 3 lat po dokonaniu płatności końcowej</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212728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38351" y="612907"/>
            <a:ext cx="11300346" cy="1077218"/>
          </a:xfrm>
          <a:prstGeom prst="rect">
            <a:avLst/>
          </a:prstGeom>
        </p:spPr>
        <p:txBody>
          <a:bodyPr wrap="square">
            <a:spAutoFit/>
          </a:bodyPr>
          <a:lstStyle/>
          <a:p>
            <a:pPr lvl="0"/>
            <a:r>
              <a:rPr lang="pl-PL" sz="3200" b="1" i="1" dirty="0" smtClean="0"/>
              <a:t>4.2.3. Rynek</a:t>
            </a:r>
            <a:endParaRPr lang="pl-PL" sz="3200" b="1" i="1" dirty="0"/>
          </a:p>
          <a:p>
            <a:pPr lvl="0"/>
            <a:endParaRPr lang="pl-PL" sz="3200" b="1" i="1" dirty="0"/>
          </a:p>
        </p:txBody>
      </p:sp>
      <p:sp>
        <p:nvSpPr>
          <p:cNvPr id="3" name="Prostokąt 2"/>
          <p:cNvSpPr/>
          <p:nvPr/>
        </p:nvSpPr>
        <p:spPr>
          <a:xfrm>
            <a:off x="199005" y="1715525"/>
            <a:ext cx="11992995" cy="4093428"/>
          </a:xfrm>
          <a:prstGeom prst="rect">
            <a:avLst/>
          </a:prstGeom>
        </p:spPr>
        <p:txBody>
          <a:bodyPr wrap="square">
            <a:spAutoFit/>
          </a:bodyPr>
          <a:lstStyle/>
          <a:p>
            <a:r>
              <a:rPr lang="pl-PL" sz="2000" dirty="0"/>
              <a:t>Należy opisać, jak będzie wyglądała kwestia zaopatrzenia w towary/materiały/półprodukty niezbędne dla realizacji</a:t>
            </a:r>
          </a:p>
          <a:p>
            <a:r>
              <a:rPr lang="pl-PL" sz="2000" dirty="0"/>
              <a:t>planowanych usług lub procesu produkcji.</a:t>
            </a:r>
          </a:p>
          <a:p>
            <a:r>
              <a:rPr lang="pl-PL" sz="2000" dirty="0"/>
              <a:t>Należy np. zweryfikować, czy w najbliższym otoczeniu istnieją hurtownie, punkty odbioru towarów, składy celne </a:t>
            </a:r>
            <a:r>
              <a:rPr lang="pl-PL" sz="2000" dirty="0" smtClean="0"/>
              <a:t>itp. Należy </a:t>
            </a:r>
            <a:r>
              <a:rPr lang="pl-PL" sz="2000" dirty="0"/>
              <a:t>zwrócić m.in. uwagę na identyfikację głównych dostawców, ich charakterystykę pod kątem zalet i wad</a:t>
            </a:r>
          </a:p>
          <a:p>
            <a:r>
              <a:rPr lang="pl-PL" sz="2000" dirty="0"/>
              <a:t>oferowanych przez nich produktów/usług/towarów, a także identyfikację alternatywnych źródeł zaopatrzenia.</a:t>
            </a:r>
          </a:p>
          <a:p>
            <a:r>
              <a:rPr lang="pl-PL" sz="2000" dirty="0"/>
              <a:t>Charakteryzując rynek zaopatrzenia należy zwrócić uwagę na te jego cechy, które w sposób bezpośredni mogą </a:t>
            </a:r>
            <a:r>
              <a:rPr lang="pl-PL" sz="2000" dirty="0" smtClean="0"/>
              <a:t>wpłynąć na </a:t>
            </a:r>
            <a:r>
              <a:rPr lang="pl-PL" sz="2000" dirty="0"/>
              <a:t>pozycję rynkową firmy. O sile oddziaływania dostawców decydują m.in.:</a:t>
            </a:r>
          </a:p>
          <a:p>
            <a:pPr marL="342900" indent="-342900">
              <a:buFont typeface="Arial" panose="020B0604020202020204" pitchFamily="34" charset="0"/>
              <a:buChar char="•"/>
            </a:pPr>
            <a:r>
              <a:rPr lang="pl-PL" sz="2000" dirty="0" smtClean="0"/>
              <a:t>stopień </a:t>
            </a:r>
            <a:r>
              <a:rPr lang="pl-PL" sz="2000" dirty="0"/>
              <a:t>koncentracji sektora dostawców w stosunku do sektora, w którym działa firma (sytuacja, w której firma </a:t>
            </a:r>
            <a:r>
              <a:rPr lang="pl-PL" sz="2000" dirty="0" smtClean="0"/>
              <a:t>jest uzależniona </a:t>
            </a:r>
            <a:r>
              <a:rPr lang="pl-PL" sz="2000" dirty="0"/>
              <a:t>od jednego dostawcy, bez możliwości zastąpienia go ofertą konkurencyjną, stwarza dla </a:t>
            </a:r>
            <a:r>
              <a:rPr lang="pl-PL" sz="2000" dirty="0" smtClean="0"/>
              <a:t>niej szereg </a:t>
            </a:r>
            <a:r>
              <a:rPr lang="pl-PL" sz="2000" dirty="0"/>
              <a:t>zagrożeń</a:t>
            </a:r>
            <a:r>
              <a:rPr lang="pl-PL" sz="2000" dirty="0" smtClean="0"/>
              <a:t>),</a:t>
            </a:r>
          </a:p>
          <a:p>
            <a:pPr marL="342900" indent="-342900">
              <a:buFont typeface="Arial" panose="020B0604020202020204" pitchFamily="34" charset="0"/>
              <a:buChar char="•"/>
            </a:pPr>
            <a:r>
              <a:rPr lang="pl-PL" sz="2000" dirty="0" smtClean="0"/>
              <a:t>pozycja </a:t>
            </a:r>
            <a:r>
              <a:rPr lang="pl-PL" sz="2000" dirty="0"/>
              <a:t>rynkowa dostawcy w stosunku do pozycji firmy (duży wpływ na pozycję rynkową firmy może </a:t>
            </a:r>
            <a:r>
              <a:rPr lang="pl-PL" sz="2000" dirty="0" smtClean="0"/>
              <a:t>wywierać udział </a:t>
            </a:r>
            <a:r>
              <a:rPr lang="pl-PL" sz="2000" dirty="0"/>
              <a:t>jednego źródła zaopatrzenia w tworzeniu kosztów przedsiębiorstwa</a:t>
            </a:r>
            <a:r>
              <a:rPr lang="pl-PL" sz="2000" dirty="0" smtClean="0"/>
              <a:t>),</a:t>
            </a:r>
          </a:p>
          <a:p>
            <a:pPr marL="342900" indent="-342900">
              <a:buFont typeface="Arial" panose="020B0604020202020204" pitchFamily="34" charset="0"/>
              <a:buChar char="•"/>
            </a:pPr>
            <a:r>
              <a:rPr lang="pl-PL" sz="2000" dirty="0" smtClean="0"/>
              <a:t>oferta </a:t>
            </a:r>
            <a:r>
              <a:rPr lang="pl-PL" sz="2000" dirty="0"/>
              <a:t>alternatywnych źródeł zaopatrzenia.</a:t>
            </a:r>
          </a:p>
        </p:txBody>
      </p:sp>
    </p:spTree>
    <p:extLst>
      <p:ext uri="{BB962C8B-B14F-4D97-AF65-F5344CB8AC3E}">
        <p14:creationId xmlns:p14="http://schemas.microsoft.com/office/powerpoint/2010/main" val="163456532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68490" y="524007"/>
            <a:ext cx="11300346" cy="1077218"/>
          </a:xfrm>
          <a:prstGeom prst="rect">
            <a:avLst/>
          </a:prstGeom>
        </p:spPr>
        <p:txBody>
          <a:bodyPr wrap="square">
            <a:spAutoFit/>
          </a:bodyPr>
          <a:lstStyle/>
          <a:p>
            <a:pPr lvl="0"/>
            <a:r>
              <a:rPr lang="pl-PL" sz="3200" b="1" i="1" dirty="0" smtClean="0"/>
              <a:t>4.2.3. Rynek</a:t>
            </a:r>
            <a:endParaRPr lang="pl-PL" sz="3200" b="1" i="1" dirty="0"/>
          </a:p>
          <a:p>
            <a:pPr lvl="0"/>
            <a:endParaRPr lang="pl-PL" sz="3200" b="1" i="1" dirty="0"/>
          </a:p>
        </p:txBody>
      </p:sp>
      <p:sp>
        <p:nvSpPr>
          <p:cNvPr id="4" name="Prostokąt 3"/>
          <p:cNvSpPr/>
          <p:nvPr/>
        </p:nvSpPr>
        <p:spPr>
          <a:xfrm>
            <a:off x="368490" y="1381162"/>
            <a:ext cx="11436824" cy="3785652"/>
          </a:xfrm>
          <a:prstGeom prst="rect">
            <a:avLst/>
          </a:prstGeom>
        </p:spPr>
        <p:txBody>
          <a:bodyPr wrap="square">
            <a:spAutoFit/>
          </a:bodyPr>
          <a:lstStyle/>
          <a:p>
            <a:r>
              <a:rPr lang="pl-PL" sz="2400" dirty="0"/>
              <a:t>Należy wskazać, czy rynek jest rosnący (rozwojowy), stabilny, czy malejący oraz krótko opisać lokalne uwarunkowania.</a:t>
            </a:r>
          </a:p>
          <a:p>
            <a:endParaRPr lang="pl-PL" sz="2400" dirty="0" smtClean="0"/>
          </a:p>
          <a:p>
            <a:r>
              <a:rPr lang="pl-PL" sz="2400" dirty="0" smtClean="0"/>
              <a:t>Należy </a:t>
            </a:r>
            <a:r>
              <a:rPr lang="pl-PL" sz="2400" dirty="0"/>
              <a:t>również wskazać, czy istnieją bariery wejścia na rynek (np. czy wymaga to dużych nakładów, </a:t>
            </a:r>
            <a:r>
              <a:rPr lang="pl-PL" sz="2400" dirty="0" smtClean="0"/>
              <a:t>posiadania technologii</a:t>
            </a:r>
            <a:r>
              <a:rPr lang="pl-PL" sz="2400" dirty="0"/>
              <a:t>, know-how, patentów, koncesji) oraz czy istnieje możliwość pozyskiwania nowych rynków zbytu, a jeśli </a:t>
            </a:r>
            <a:r>
              <a:rPr lang="pl-PL" sz="2400" dirty="0" smtClean="0"/>
              <a:t>tak, to </a:t>
            </a:r>
            <a:r>
              <a:rPr lang="pl-PL" sz="2400" dirty="0"/>
              <a:t>w jaki sposób.</a:t>
            </a:r>
          </a:p>
          <a:p>
            <a:endParaRPr lang="pl-PL" sz="2400" dirty="0" smtClean="0"/>
          </a:p>
          <a:p>
            <a:r>
              <a:rPr lang="pl-PL" sz="2400" dirty="0" smtClean="0"/>
              <a:t>W </a:t>
            </a:r>
            <a:r>
              <a:rPr lang="pl-PL" sz="2400" dirty="0"/>
              <a:t>przypadku, gdy nabywcą usługi jest tylko jeden podmiot należy określić jaki wpływ na prowadzoną działalność </a:t>
            </a:r>
            <a:r>
              <a:rPr lang="pl-PL" sz="2400" dirty="0" smtClean="0"/>
              <a:t>będzie mieć </a:t>
            </a:r>
            <a:r>
              <a:rPr lang="pl-PL" sz="2400" dirty="0"/>
              <a:t>sytuacja, w której firma jest całkowicie uzależniona od jednego odbiorcy, i czy będzie możliwe znalezienie </a:t>
            </a:r>
            <a:r>
              <a:rPr lang="pl-PL" sz="2400" dirty="0" smtClean="0"/>
              <a:t>nowych rynków </a:t>
            </a:r>
            <a:r>
              <a:rPr lang="pl-PL" sz="2400" dirty="0"/>
              <a:t>zbytu.</a:t>
            </a:r>
          </a:p>
        </p:txBody>
      </p:sp>
    </p:spTree>
    <p:extLst>
      <p:ext uri="{BB962C8B-B14F-4D97-AF65-F5344CB8AC3E}">
        <p14:creationId xmlns:p14="http://schemas.microsoft.com/office/powerpoint/2010/main" val="12634420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446656"/>
            <a:ext cx="11300346" cy="2339102"/>
          </a:xfrm>
          <a:prstGeom prst="rect">
            <a:avLst/>
          </a:prstGeom>
        </p:spPr>
        <p:txBody>
          <a:bodyPr wrap="square">
            <a:spAutoFit/>
          </a:bodyPr>
          <a:lstStyle/>
          <a:p>
            <a:pPr lvl="0"/>
            <a:r>
              <a:rPr lang="pl-PL" sz="3200" b="1" i="1" dirty="0" smtClean="0"/>
              <a:t>4.2</a:t>
            </a:r>
            <a:r>
              <a:rPr lang="pl-PL" sz="3200" b="1" i="1" dirty="0"/>
              <a:t>.	Analiza </a:t>
            </a:r>
            <a:r>
              <a:rPr lang="pl-PL" sz="3200" b="1" i="1" dirty="0" smtClean="0"/>
              <a:t>marketingowa</a:t>
            </a:r>
          </a:p>
          <a:p>
            <a:pPr lvl="0"/>
            <a:r>
              <a:rPr lang="pl-PL" sz="3200" b="1" i="1" dirty="0" smtClean="0"/>
              <a:t>4.2.4</a:t>
            </a:r>
            <a:r>
              <a:rPr lang="pl-PL" sz="3200" b="1" i="1" dirty="0" smtClean="0">
                <a:effectLst>
                  <a:outerShdw blurRad="38100" dist="38100" dir="2700000" algn="tl">
                    <a:srgbClr val="000000">
                      <a:alpha val="43137"/>
                    </a:srgbClr>
                  </a:outerShdw>
                </a:effectLst>
              </a:rPr>
              <a:t>. </a:t>
            </a:r>
            <a:r>
              <a:rPr lang="pl-PL" sz="3200" b="1" i="1" dirty="0">
                <a:effectLst>
                  <a:outerShdw blurRad="38100" dist="38100" dir="2700000" algn="tl">
                    <a:srgbClr val="000000">
                      <a:alpha val="43137"/>
                    </a:srgbClr>
                  </a:outerShdw>
                </a:effectLst>
              </a:rPr>
              <a:t>Dystrybucja i promocja</a:t>
            </a:r>
          </a:p>
          <a:p>
            <a:r>
              <a:rPr lang="pl-PL" dirty="0"/>
              <a:t> </a:t>
            </a:r>
            <a:endParaRPr lang="pl-PL" sz="2800" dirty="0"/>
          </a:p>
          <a:p>
            <a:pPr lvl="0"/>
            <a:endParaRPr lang="pl-PL" sz="3200" b="1" i="1" dirty="0"/>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896603601"/>
              </p:ext>
            </p:extLst>
          </p:nvPr>
        </p:nvGraphicFramePr>
        <p:xfrm>
          <a:off x="300251" y="1731658"/>
          <a:ext cx="11764370" cy="5147310"/>
        </p:xfrm>
        <a:graphic>
          <a:graphicData uri="http://schemas.openxmlformats.org/drawingml/2006/table">
            <a:tbl>
              <a:tblPr/>
              <a:tblGrid>
                <a:gridCol w="6531267"/>
                <a:gridCol w="5233103"/>
              </a:tblGrid>
              <a:tr h="0">
                <a:tc>
                  <a:txBody>
                    <a:bodyPr/>
                    <a:lstStyle/>
                    <a:p>
                      <a:pPr marL="342900" lvl="0" indent="-342900">
                        <a:spcAft>
                          <a:spcPts val="0"/>
                        </a:spcAft>
                        <a:buFont typeface="+mj-lt"/>
                        <a:buAutoNum type="arabicPeriod"/>
                      </a:pPr>
                      <a:r>
                        <a:rPr lang="pl-PL" sz="1800" dirty="0">
                          <a:solidFill>
                            <a:srgbClr val="000000"/>
                          </a:solidFill>
                          <a:effectLst/>
                          <a:latin typeface="Times New Roman" panose="02020603050405020304" pitchFamily="18" charset="0"/>
                          <a:ea typeface="Lucida Sans Unicode" panose="020B0602030504020204" pitchFamily="34" charset="0"/>
                        </a:rPr>
                        <a:t>Należy opisać, w jaki sposób odbywać się będzie sprzedaż</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0250">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2. Należy </a:t>
                      </a:r>
                      <a:r>
                        <a:rPr lang="pl-PL" sz="1800" dirty="0">
                          <a:solidFill>
                            <a:srgbClr val="000000"/>
                          </a:solidFill>
                          <a:effectLst/>
                          <a:latin typeface="Times New Roman" panose="02020603050405020304" pitchFamily="18" charset="0"/>
                          <a:ea typeface="Lucida Sans Unicode" panose="020B0602030504020204" pitchFamily="34" charset="0"/>
                        </a:rPr>
                        <a:t>wskazać, w jaki sposób klienci będą informowani o produktach / usługach / towarach. </a:t>
                      </a:r>
                      <a:endParaRPr lang="pl-PL" sz="1800" dirty="0">
                        <a:effectLst/>
                        <a:latin typeface="Times New Roman" panose="02020603050405020304" pitchFamily="18" charset="0"/>
                        <a:ea typeface="Lucida Sans Unicode" panose="020B0602030504020204" pitchFamily="34" charset="0"/>
                      </a:endParaRPr>
                    </a:p>
                    <a:p>
                      <a:pPr marL="145415">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Należy również opisać planowane krótko i długoterminowe działania promocyjne.</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Times New Roman" panose="02020603050405020304" pitchFamily="18" charset="0"/>
                        </a:rPr>
                        <a:t>3. Należy </a:t>
                      </a:r>
                      <a:r>
                        <a:rPr lang="pl-PL" sz="1800" dirty="0">
                          <a:solidFill>
                            <a:srgbClr val="000000"/>
                          </a:solidFill>
                          <a:effectLst/>
                          <a:latin typeface="Times New Roman" panose="02020603050405020304" pitchFamily="18" charset="0"/>
                          <a:ea typeface="Times New Roman" panose="02020603050405020304" pitchFamily="18" charset="0"/>
                        </a:rPr>
                        <a:t>uzasadnić skuteczność wybranych metod promocji</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139180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ziennik Prawny Przerwa w pracy. Kiedy przysługuje i i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4524" y="87267"/>
            <a:ext cx="11755848" cy="6596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3340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52651" y="587404"/>
            <a:ext cx="11300346" cy="1846659"/>
          </a:xfrm>
          <a:prstGeom prst="rect">
            <a:avLst/>
          </a:prstGeom>
        </p:spPr>
        <p:txBody>
          <a:bodyPr wrap="square">
            <a:spAutoFit/>
          </a:bodyPr>
          <a:lstStyle/>
          <a:p>
            <a:pPr lvl="0"/>
            <a:r>
              <a:rPr lang="pl-PL" sz="3200" b="1" i="1" dirty="0" smtClean="0"/>
              <a:t>4.2.4</a:t>
            </a:r>
            <a:r>
              <a:rPr lang="pl-PL" sz="3200" b="1" i="1" dirty="0" smtClean="0">
                <a:effectLst>
                  <a:outerShdw blurRad="38100" dist="38100" dir="2700000" algn="tl">
                    <a:srgbClr val="000000">
                      <a:alpha val="43137"/>
                    </a:srgbClr>
                  </a:outerShdw>
                </a:effectLst>
              </a:rPr>
              <a:t>. </a:t>
            </a:r>
            <a:r>
              <a:rPr lang="pl-PL" sz="3200" b="1" i="1" dirty="0">
                <a:effectLst>
                  <a:outerShdw blurRad="38100" dist="38100" dir="2700000" algn="tl">
                    <a:srgbClr val="000000">
                      <a:alpha val="43137"/>
                    </a:srgbClr>
                  </a:outerShdw>
                </a:effectLst>
              </a:rPr>
              <a:t>Dystrybucja i promocja</a:t>
            </a:r>
          </a:p>
          <a:p>
            <a:r>
              <a:rPr lang="pl-PL" dirty="0"/>
              <a:t> </a:t>
            </a:r>
            <a:endParaRPr lang="pl-PL" sz="2800" dirty="0"/>
          </a:p>
          <a:p>
            <a:pPr lvl="0"/>
            <a:endParaRPr lang="pl-PL" sz="3200" b="1" i="1" dirty="0"/>
          </a:p>
          <a:p>
            <a:pPr lvl="0"/>
            <a:endParaRPr lang="pl-PL" sz="3200" b="1" i="1" dirty="0"/>
          </a:p>
        </p:txBody>
      </p:sp>
      <p:sp>
        <p:nvSpPr>
          <p:cNvPr id="4" name="Prostokąt 3"/>
          <p:cNvSpPr/>
          <p:nvPr/>
        </p:nvSpPr>
        <p:spPr>
          <a:xfrm>
            <a:off x="452651" y="1510733"/>
            <a:ext cx="11891748" cy="4524315"/>
          </a:xfrm>
          <a:prstGeom prst="rect">
            <a:avLst/>
          </a:prstGeom>
        </p:spPr>
        <p:txBody>
          <a:bodyPr wrap="square">
            <a:spAutoFit/>
          </a:bodyPr>
          <a:lstStyle/>
          <a:p>
            <a:r>
              <a:rPr lang="pl-PL" sz="2400" dirty="0"/>
              <a:t>W tabeli powinien znaleźć się m.in. opis:</a:t>
            </a:r>
          </a:p>
          <a:p>
            <a:pPr marL="342900" indent="-342900">
              <a:buFont typeface="Arial" panose="020B0604020202020204" pitchFamily="34" charset="0"/>
              <a:buChar char="•"/>
            </a:pPr>
            <a:r>
              <a:rPr lang="pl-PL" sz="2400" dirty="0" smtClean="0"/>
              <a:t>w </a:t>
            </a:r>
            <a:r>
              <a:rPr lang="pl-PL" sz="2400" dirty="0"/>
              <a:t>jaki sposób będzie prowadzona sprzedaż i promocja po zrealizowaniu </a:t>
            </a:r>
            <a:r>
              <a:rPr lang="pl-PL" sz="2400" dirty="0" smtClean="0"/>
              <a:t>operacji,</a:t>
            </a:r>
          </a:p>
          <a:p>
            <a:pPr marL="342900" indent="-342900">
              <a:buFont typeface="Arial" panose="020B0604020202020204" pitchFamily="34" charset="0"/>
              <a:buChar char="•"/>
            </a:pPr>
            <a:r>
              <a:rPr lang="pl-PL" sz="2400" dirty="0" smtClean="0"/>
              <a:t>w </a:t>
            </a:r>
            <a:r>
              <a:rPr lang="pl-PL" sz="2400" dirty="0"/>
              <a:t>jaki sposób klienci będą informowani o produktach/ </a:t>
            </a:r>
            <a:r>
              <a:rPr lang="pl-PL" sz="2400" dirty="0" smtClean="0"/>
              <a:t>towarach/usługach,</a:t>
            </a:r>
          </a:p>
          <a:p>
            <a:pPr marL="342900" indent="-342900">
              <a:buFont typeface="Arial" panose="020B0604020202020204" pitchFamily="34" charset="0"/>
              <a:buChar char="•"/>
            </a:pPr>
            <a:r>
              <a:rPr lang="pl-PL" sz="2400" dirty="0" smtClean="0"/>
              <a:t>jakie </a:t>
            </a:r>
            <a:r>
              <a:rPr lang="pl-PL" sz="2400" dirty="0"/>
              <a:t>narzędzia promocji oraz reklamy zostaną zastosowane w związku z zrealizowaną </a:t>
            </a:r>
            <a:r>
              <a:rPr lang="pl-PL" sz="2400" dirty="0" smtClean="0"/>
              <a:t>inwestycją,</a:t>
            </a:r>
          </a:p>
          <a:p>
            <a:pPr marL="342900" indent="-342900">
              <a:buFont typeface="Arial" panose="020B0604020202020204" pitchFamily="34" charset="0"/>
              <a:buChar char="•"/>
            </a:pPr>
            <a:r>
              <a:rPr lang="pl-PL" sz="2400" dirty="0" smtClean="0"/>
              <a:t>jakie </a:t>
            </a:r>
            <a:r>
              <a:rPr lang="pl-PL" sz="2400" dirty="0"/>
              <a:t>kanały dystrybucji będą stosowane.</a:t>
            </a:r>
          </a:p>
          <a:p>
            <a:r>
              <a:rPr lang="pl-PL" sz="2400" dirty="0"/>
              <a:t>Należy opisać, w jaki sposób zorganizowana będzie sprzedaż nowych lub ulepszonych produktów/usług/towarów.</a:t>
            </a:r>
          </a:p>
          <a:p>
            <a:r>
              <a:rPr lang="pl-PL" sz="2400" dirty="0"/>
              <a:t>W szczególności należy ująć, czy dystrybucja będzie miała charakter tradycyjny, czy też będzie możliwość </a:t>
            </a:r>
            <a:r>
              <a:rPr lang="pl-PL" sz="2400" dirty="0" smtClean="0"/>
              <a:t>dokonania zakupu </a:t>
            </a:r>
            <a:r>
              <a:rPr lang="pl-PL" sz="2400" dirty="0"/>
              <a:t>za pośrednictwem Internetu. W przypadku tradycyjnych form sprzedaży należy umieścić informację na </a:t>
            </a:r>
            <a:r>
              <a:rPr lang="pl-PL" sz="2400" dirty="0" smtClean="0"/>
              <a:t>temat punktów </a:t>
            </a:r>
            <a:r>
              <a:rPr lang="pl-PL" sz="2400" dirty="0"/>
              <a:t>sprzedaży, np. sklepy detaliczne, hurtownie, supermarkety, sprzedaż w siedzibie producenta, odpowiedź </a:t>
            </a:r>
            <a:r>
              <a:rPr lang="pl-PL" sz="2400" dirty="0" smtClean="0"/>
              <a:t>na zapytanie </a:t>
            </a:r>
            <a:r>
              <a:rPr lang="pl-PL" sz="2400" dirty="0" err="1"/>
              <a:t>itp</a:t>
            </a:r>
            <a:endParaRPr lang="pl-PL" sz="2400" dirty="0"/>
          </a:p>
        </p:txBody>
      </p:sp>
    </p:spTree>
    <p:extLst>
      <p:ext uri="{BB962C8B-B14F-4D97-AF65-F5344CB8AC3E}">
        <p14:creationId xmlns:p14="http://schemas.microsoft.com/office/powerpoint/2010/main" val="4421549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13829" y="244607"/>
            <a:ext cx="11300346" cy="1846659"/>
          </a:xfrm>
          <a:prstGeom prst="rect">
            <a:avLst/>
          </a:prstGeom>
        </p:spPr>
        <p:txBody>
          <a:bodyPr wrap="square">
            <a:spAutoFit/>
          </a:bodyPr>
          <a:lstStyle/>
          <a:p>
            <a:pPr lvl="0"/>
            <a:r>
              <a:rPr lang="pl-PL" sz="3200" b="1" i="1" dirty="0" smtClean="0"/>
              <a:t>4.2.4</a:t>
            </a:r>
            <a:r>
              <a:rPr lang="pl-PL" sz="3200" b="1" i="1" dirty="0" smtClean="0">
                <a:effectLst>
                  <a:outerShdw blurRad="38100" dist="38100" dir="2700000" algn="tl">
                    <a:srgbClr val="000000">
                      <a:alpha val="43137"/>
                    </a:srgbClr>
                  </a:outerShdw>
                </a:effectLst>
              </a:rPr>
              <a:t>. </a:t>
            </a:r>
            <a:r>
              <a:rPr lang="pl-PL" sz="3200" b="1" i="1" dirty="0">
                <a:effectLst>
                  <a:outerShdw blurRad="38100" dist="38100" dir="2700000" algn="tl">
                    <a:srgbClr val="000000">
                      <a:alpha val="43137"/>
                    </a:srgbClr>
                  </a:outerShdw>
                </a:effectLst>
              </a:rPr>
              <a:t>Dystrybucja i promocja</a:t>
            </a:r>
          </a:p>
          <a:p>
            <a:r>
              <a:rPr lang="pl-PL" dirty="0"/>
              <a:t> </a:t>
            </a:r>
            <a:endParaRPr lang="pl-PL" sz="2800" dirty="0"/>
          </a:p>
          <a:p>
            <a:pPr lvl="0"/>
            <a:endParaRPr lang="pl-PL" sz="3200" b="1" i="1" dirty="0"/>
          </a:p>
          <a:p>
            <a:pPr lvl="0"/>
            <a:endParaRPr lang="pl-PL" sz="3200" b="1" i="1" dirty="0"/>
          </a:p>
        </p:txBody>
      </p:sp>
      <p:sp>
        <p:nvSpPr>
          <p:cNvPr id="3" name="Prostokąt 2"/>
          <p:cNvSpPr/>
          <p:nvPr/>
        </p:nvSpPr>
        <p:spPr>
          <a:xfrm>
            <a:off x="513829" y="1167936"/>
            <a:ext cx="10873190" cy="3539430"/>
          </a:xfrm>
          <a:prstGeom prst="rect">
            <a:avLst/>
          </a:prstGeom>
        </p:spPr>
        <p:txBody>
          <a:bodyPr wrap="square">
            <a:spAutoFit/>
          </a:bodyPr>
          <a:lstStyle/>
          <a:p>
            <a:r>
              <a:rPr lang="pl-PL" sz="2800" dirty="0"/>
              <a:t>Należy opisać plan pozycjonowania nowej lub ulepszonej oferty. Należy wskazać, jaki komunikat będzie </a:t>
            </a:r>
            <a:r>
              <a:rPr lang="pl-PL" sz="2800" dirty="0" smtClean="0"/>
              <a:t>wysyłał przedsiębiorca </a:t>
            </a:r>
            <a:r>
              <a:rPr lang="pl-PL" sz="2800" dirty="0"/>
              <a:t>o produkcie/usłudze/towarze do potencjalnego nabywcy oraz w jaki sposób będzie różnicował </a:t>
            </a:r>
            <a:r>
              <a:rPr lang="pl-PL" sz="2800" dirty="0" smtClean="0"/>
              <a:t>swój produkt/usługę/towar </a:t>
            </a:r>
            <a:r>
              <a:rPr lang="pl-PL" sz="2800" dirty="0"/>
              <a:t>względem oferty konkurencji. Dodatkowo należy opisać kanały przesyłania informacji</a:t>
            </a:r>
          </a:p>
          <a:p>
            <a:r>
              <a:rPr lang="pl-PL" sz="2800" dirty="0"/>
              <a:t>o nowej/ulepszonej ofercie do potencjalnego nabywcy (formy promocji, reklamy), np. oferty </a:t>
            </a:r>
            <a:r>
              <a:rPr lang="pl-PL" sz="2800" dirty="0" smtClean="0"/>
              <a:t>zindywidualizowane, reklama </a:t>
            </a:r>
            <a:r>
              <a:rPr lang="pl-PL" sz="2800" dirty="0"/>
              <a:t>w Internecie, telewizji, radiu, itp.</a:t>
            </a:r>
          </a:p>
        </p:txBody>
      </p:sp>
    </p:spTree>
    <p:extLst>
      <p:ext uri="{BB962C8B-B14F-4D97-AF65-F5344CB8AC3E}">
        <p14:creationId xmlns:p14="http://schemas.microsoft.com/office/powerpoint/2010/main" val="35407142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60324" y="-79177"/>
            <a:ext cx="11300346" cy="2339102"/>
          </a:xfrm>
          <a:prstGeom prst="rect">
            <a:avLst/>
          </a:prstGeom>
        </p:spPr>
        <p:txBody>
          <a:bodyPr wrap="square">
            <a:spAutoFit/>
          </a:bodyPr>
          <a:lstStyle/>
          <a:p>
            <a:pPr lvl="0"/>
            <a:r>
              <a:rPr lang="pl-PL" sz="3200" b="1" i="1" dirty="0" smtClean="0"/>
              <a:t>4.2</a:t>
            </a:r>
            <a:r>
              <a:rPr lang="pl-PL" sz="3200" b="1" i="1" dirty="0"/>
              <a:t>.	Analiza </a:t>
            </a:r>
            <a:r>
              <a:rPr lang="pl-PL" sz="3200" b="1" i="1" dirty="0" smtClean="0"/>
              <a:t>marketingowa</a:t>
            </a:r>
          </a:p>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graphicFrame>
        <p:nvGraphicFramePr>
          <p:cNvPr id="4" name="Tabela 3"/>
          <p:cNvGraphicFramePr>
            <a:graphicFrameLocks noGrp="1"/>
          </p:cNvGraphicFramePr>
          <p:nvPr>
            <p:extLst>
              <p:ext uri="{D42A27DB-BD31-4B8C-83A1-F6EECF244321}">
                <p14:modId xmlns:p14="http://schemas.microsoft.com/office/powerpoint/2010/main" val="3523049126"/>
              </p:ext>
            </p:extLst>
          </p:nvPr>
        </p:nvGraphicFramePr>
        <p:xfrm>
          <a:off x="160324" y="926421"/>
          <a:ext cx="10920134" cy="5562991"/>
        </p:xfrm>
        <a:graphic>
          <a:graphicData uri="http://schemas.openxmlformats.org/drawingml/2006/table">
            <a:tbl>
              <a:tblPr/>
              <a:tblGrid>
                <a:gridCol w="1438658"/>
                <a:gridCol w="1923070"/>
                <a:gridCol w="1447691"/>
                <a:gridCol w="1112999"/>
                <a:gridCol w="1620145"/>
                <a:gridCol w="1608800"/>
                <a:gridCol w="1768771"/>
              </a:tblGrid>
              <a:tr h="587488">
                <a:tc gridSpan="7">
                  <a:txBody>
                    <a:bodyPr/>
                    <a:lstStyle/>
                    <a:p>
                      <a:pPr algn="just">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Należy dokonać oceny produktów / usług / towarów w skali od 1 (ocena najniższa) do 5 (ocena najwyższa) w porównaniu do własnego produktu/ usługi / towaru. W pkt. 7 należy podać średnią arytmetyczną.</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373261">
                <a:tc>
                  <a:txBody>
                    <a:bodyPr/>
                    <a:lstStyle/>
                    <a:p>
                      <a:pPr marL="342900" lvl="0" indent="-342900">
                        <a:spcAft>
                          <a:spcPts val="0"/>
                        </a:spcAft>
                        <a:buFont typeface="+mj-lt"/>
                        <a:buAutoNum type="arabicPeriod"/>
                      </a:pPr>
                      <a:r>
                        <a:rPr lang="pl-PL" sz="1800">
                          <a:solidFill>
                            <a:srgbClr val="000000"/>
                          </a:solidFill>
                          <a:effectLst/>
                          <a:latin typeface="Times New Roman" panose="02020603050405020304" pitchFamily="18" charset="0"/>
                          <a:ea typeface="Lucida Sans Unicode" panose="020B0602030504020204" pitchFamily="34" charset="0"/>
                        </a:rPr>
                        <a:t>Nazwa</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2. Potencjał </a:t>
                      </a:r>
                      <a:r>
                        <a:rPr lang="pl-PL" sz="1800" dirty="0">
                          <a:solidFill>
                            <a:srgbClr val="000000"/>
                          </a:solidFill>
                          <a:effectLst/>
                          <a:latin typeface="Times New Roman" panose="02020603050405020304" pitchFamily="18" charset="0"/>
                          <a:ea typeface="Lucida Sans Unicode" panose="020B0602030504020204" pitchFamily="34" charset="0"/>
                        </a:rPr>
                        <a:t>firmy</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3. Pozycja </a:t>
                      </a:r>
                      <a:r>
                        <a:rPr lang="pl-PL" sz="1800" dirty="0">
                          <a:solidFill>
                            <a:srgbClr val="000000"/>
                          </a:solidFill>
                          <a:effectLst/>
                          <a:latin typeface="Times New Roman" panose="02020603050405020304" pitchFamily="18" charset="0"/>
                          <a:ea typeface="Lucida Sans Unicode" panose="020B0602030504020204" pitchFamily="34" charset="0"/>
                        </a:rPr>
                        <a:t>i udział w rynku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4. Cena</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5. Jakość </a:t>
                      </a:r>
                      <a:r>
                        <a:rPr lang="pl-PL" sz="1800" dirty="0">
                          <a:solidFill>
                            <a:srgbClr val="000000"/>
                          </a:solidFill>
                          <a:effectLst/>
                          <a:latin typeface="Times New Roman" panose="02020603050405020304" pitchFamily="18" charset="0"/>
                          <a:ea typeface="Lucida Sans Unicode" panose="020B0602030504020204" pitchFamily="34" charset="0"/>
                        </a:rPr>
                        <a:t>produktu / usługi / towaru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6. Reklama </a:t>
                      </a:r>
                      <a:r>
                        <a:rPr lang="pl-PL" sz="1800" dirty="0">
                          <a:solidFill>
                            <a:srgbClr val="000000"/>
                          </a:solidFill>
                          <a:effectLst/>
                          <a:latin typeface="Times New Roman" panose="02020603050405020304" pitchFamily="18" charset="0"/>
                          <a:ea typeface="Lucida Sans Unicode" panose="020B0602030504020204" pitchFamily="34" charset="0"/>
                        </a:rPr>
                        <a:t>/ promocja / dystrybucja</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lvl="0" indent="0">
                        <a:spcAft>
                          <a:spcPts val="0"/>
                        </a:spcAft>
                        <a:buFont typeface="+mj-lt"/>
                        <a:buNone/>
                      </a:pPr>
                      <a:r>
                        <a:rPr lang="pl-PL" sz="1800" dirty="0" smtClean="0">
                          <a:solidFill>
                            <a:srgbClr val="000000"/>
                          </a:solidFill>
                          <a:effectLst/>
                          <a:latin typeface="Times New Roman" panose="02020603050405020304" pitchFamily="18" charset="0"/>
                          <a:ea typeface="Lucida Sans Unicode" panose="020B0602030504020204" pitchFamily="34" charset="0"/>
                        </a:rPr>
                        <a:t>7. Średni </a:t>
                      </a:r>
                      <a:r>
                        <a:rPr lang="pl-PL" sz="1800" dirty="0">
                          <a:solidFill>
                            <a:srgbClr val="000000"/>
                          </a:solidFill>
                          <a:effectLst/>
                          <a:latin typeface="Times New Roman" panose="02020603050405020304" pitchFamily="18" charset="0"/>
                          <a:ea typeface="Lucida Sans Unicode" panose="020B0602030504020204" pitchFamily="34" charset="0"/>
                        </a:rPr>
                        <a:t>wynik punktowy</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597187">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Oferta podmiotu ubiegającego się o przyznanie pomocy </a:t>
                      </a:r>
                      <a:endParaRPr lang="pl-PL" sz="1800" b="1" dirty="0">
                        <a:solidFill>
                          <a:srgbClr val="FF0000"/>
                        </a:solidFill>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064">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Konkurent 1 </a:t>
                      </a:r>
                      <a:r>
                        <a:rPr lang="pl-PL" sz="1800" dirty="0" smtClean="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FF0000"/>
                          </a:solidFill>
                          <a:effectLst/>
                          <a:latin typeface="Times New Roman" panose="02020603050405020304" pitchFamily="18" charset="0"/>
                          <a:ea typeface="Lucida Sans Unicode" panose="020B0602030504020204" pitchFamily="34" charset="0"/>
                        </a:rPr>
                        <a:t>wpisać konkretną nazwę</a:t>
                      </a:r>
                      <a:endParaRPr lang="pl-PL" sz="1800" b="1" dirty="0">
                        <a:solidFill>
                          <a:srgbClr val="FF0000"/>
                        </a:solidFill>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064">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Konkurent 2</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064">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Konkurent …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536488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49973" y="173278"/>
            <a:ext cx="11300346" cy="2339102"/>
          </a:xfrm>
          <a:prstGeom prst="rect">
            <a:avLst/>
          </a:prstGeom>
        </p:spPr>
        <p:txBody>
          <a:bodyPr wrap="square">
            <a:spAutoFit/>
          </a:bodyPr>
          <a:lstStyle/>
          <a:p>
            <a:pPr lvl="0"/>
            <a:r>
              <a:rPr lang="pl-PL" sz="3200" b="1" i="1" dirty="0" smtClean="0"/>
              <a:t>4.2</a:t>
            </a:r>
            <a:r>
              <a:rPr lang="pl-PL" sz="3200" b="1" i="1" dirty="0"/>
              <a:t>.	Analiza </a:t>
            </a:r>
            <a:r>
              <a:rPr lang="pl-PL" sz="3200" b="1" i="1" dirty="0" smtClean="0"/>
              <a:t>marketingowa</a:t>
            </a:r>
          </a:p>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graphicFrame>
        <p:nvGraphicFramePr>
          <p:cNvPr id="3" name="Tabela 2"/>
          <p:cNvGraphicFramePr>
            <a:graphicFrameLocks noGrp="1"/>
          </p:cNvGraphicFramePr>
          <p:nvPr>
            <p:extLst>
              <p:ext uri="{D42A27DB-BD31-4B8C-83A1-F6EECF244321}">
                <p14:modId xmlns:p14="http://schemas.microsoft.com/office/powerpoint/2010/main" val="4037255233"/>
              </p:ext>
            </p:extLst>
          </p:nvPr>
        </p:nvGraphicFramePr>
        <p:xfrm>
          <a:off x="0" y="1144709"/>
          <a:ext cx="12349113" cy="5713730"/>
        </p:xfrm>
        <a:graphic>
          <a:graphicData uri="http://schemas.openxmlformats.org/drawingml/2006/table">
            <a:tbl>
              <a:tblPr/>
              <a:tblGrid>
                <a:gridCol w="3887754"/>
                <a:gridCol w="8461359"/>
              </a:tblGrid>
              <a:tr h="480695">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8. Należy </a:t>
                      </a:r>
                      <a:r>
                        <a:rPr lang="pl-PL" sz="1600" dirty="0">
                          <a:solidFill>
                            <a:srgbClr val="000000"/>
                          </a:solidFill>
                          <a:effectLst/>
                          <a:latin typeface="Times New Roman" panose="02020603050405020304" pitchFamily="18" charset="0"/>
                          <a:ea typeface="Lucida Sans Unicode" panose="020B0602030504020204" pitchFamily="34" charset="0"/>
                        </a:rPr>
                        <a:t>wskazać, na jakim rynku działają ww. </a:t>
                      </a:r>
                      <a:r>
                        <a:rPr lang="pl-PL" sz="1600" dirty="0" smtClean="0">
                          <a:solidFill>
                            <a:srgbClr val="000000"/>
                          </a:solidFill>
                          <a:effectLst/>
                          <a:latin typeface="Times New Roman" panose="02020603050405020304" pitchFamily="18" charset="0"/>
                          <a:ea typeface="Lucida Sans Unicode" panose="020B0602030504020204" pitchFamily="34" charset="0"/>
                        </a:rPr>
                        <a:t>konkurenci</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9. Należy </a:t>
                      </a:r>
                      <a:r>
                        <a:rPr lang="pl-PL" sz="1600" dirty="0">
                          <a:solidFill>
                            <a:srgbClr val="000000"/>
                          </a:solidFill>
                          <a:effectLst/>
                          <a:latin typeface="Times New Roman" panose="02020603050405020304" pitchFamily="18" charset="0"/>
                          <a:ea typeface="Lucida Sans Unicode" panose="020B0602030504020204" pitchFamily="34" charset="0"/>
                        </a:rPr>
                        <a:t>opisać silne lub słabe strony oferty konkurencyjnej, potencjalne działania swoich konkurentów oraz swoją reakcję na te działania</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p>
                      <a:pPr>
                        <a:spcAft>
                          <a:spcPts val="0"/>
                        </a:spcAft>
                      </a:pPr>
                      <a:r>
                        <a:rPr lang="pl-PL" sz="1600" b="1">
                          <a:solidFill>
                            <a:srgbClr val="000000"/>
                          </a:solidFill>
                          <a:effectLst/>
                          <a:latin typeface="Times New Roman" panose="02020603050405020304" pitchFamily="18" charset="0"/>
                          <a:ea typeface="Lucida Sans Unicode" panose="020B0602030504020204" pitchFamily="34" charset="0"/>
                        </a:rPr>
                        <a:t> </a:t>
                      </a:r>
                      <a:endParaRPr lang="pl-PL" sz="16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10. Należy </a:t>
                      </a:r>
                      <a:r>
                        <a:rPr lang="pl-PL" sz="1600" dirty="0">
                          <a:solidFill>
                            <a:srgbClr val="000000"/>
                          </a:solidFill>
                          <a:effectLst/>
                          <a:latin typeface="Times New Roman" panose="02020603050405020304" pitchFamily="18" charset="0"/>
                          <a:ea typeface="Lucida Sans Unicode" panose="020B0602030504020204" pitchFamily="34" charset="0"/>
                        </a:rPr>
                        <a:t>podać powód, dla którego uznawani są za silną lub słabą konkurencję</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11. Należy </a:t>
                      </a:r>
                      <a:r>
                        <a:rPr lang="pl-PL" sz="1600" dirty="0">
                          <a:solidFill>
                            <a:srgbClr val="000000"/>
                          </a:solidFill>
                          <a:effectLst/>
                          <a:latin typeface="Times New Roman" panose="02020603050405020304" pitchFamily="18" charset="0"/>
                          <a:ea typeface="Lucida Sans Unicode" panose="020B0602030504020204" pitchFamily="34" charset="0"/>
                        </a:rPr>
                        <a:t>wskazać, w jaki sposób konkurenci promują swoje produkty / usługi / towary</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p>
                      <a:pPr>
                        <a:spcAft>
                          <a:spcPts val="0"/>
                        </a:spcAft>
                      </a:pPr>
                      <a:r>
                        <a:rPr lang="pl-PL" sz="1600" b="1" dirty="0">
                          <a:solidFill>
                            <a:srgbClr val="000000"/>
                          </a:solidFill>
                          <a:effectLst/>
                          <a:latin typeface="Times New Roman" panose="02020603050405020304" pitchFamily="18" charset="0"/>
                          <a:ea typeface="Lucida Sans Unicode" panose="020B0602030504020204" pitchFamily="34" charset="0"/>
                        </a:rPr>
                        <a:t> </a:t>
                      </a:r>
                      <a:endParaRPr lang="pl-PL" sz="16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gridSpan="2">
                  <a:txBody>
                    <a:bodyPr/>
                    <a:lstStyle/>
                    <a:p>
                      <a:pPr marL="0" lvl="0" indent="0">
                        <a:spcAft>
                          <a:spcPts val="0"/>
                        </a:spcAft>
                        <a:buFont typeface="+mj-lt"/>
                        <a:buNone/>
                      </a:pPr>
                      <a:r>
                        <a:rPr lang="pl-PL" sz="1600" dirty="0" smtClean="0">
                          <a:solidFill>
                            <a:srgbClr val="000000"/>
                          </a:solidFill>
                          <a:effectLst/>
                          <a:latin typeface="Times New Roman" panose="02020603050405020304" pitchFamily="18" charset="0"/>
                          <a:ea typeface="Lucida Sans Unicode" panose="020B0602030504020204" pitchFamily="34" charset="0"/>
                        </a:rPr>
                        <a:t>12. Strategia</a:t>
                      </a:r>
                      <a:r>
                        <a:rPr lang="pl-PL" sz="1600" b="1" dirty="0" smtClean="0">
                          <a:effectLst/>
                          <a:latin typeface="Times New Roman" panose="02020603050405020304" pitchFamily="18" charset="0"/>
                          <a:ea typeface="Lucida Sans Unicode" panose="020B0602030504020204" pitchFamily="34" charset="0"/>
                        </a:rPr>
                        <a:t> </a:t>
                      </a:r>
                      <a:r>
                        <a:rPr lang="pl-PL" sz="1600" dirty="0">
                          <a:effectLst/>
                          <a:latin typeface="Times New Roman" panose="02020603050405020304" pitchFamily="18" charset="0"/>
                          <a:ea typeface="Lucida Sans Unicode" panose="020B0602030504020204" pitchFamily="34" charset="0"/>
                        </a:rPr>
                        <a:t>konkurowania – jak firma będzie konkurować (np. ceną, jakością lub inaczej), dlaczego strategia będzie skuteczna), należy przewidzieć, jakim potencjałem dysponuje konkurent i czy jego działania odwetowe nie będą dla firmy zbyt groźne na obecnym etapie działalności.</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r>
            </a:tbl>
          </a:graphicData>
        </a:graphic>
      </p:graphicFrame>
    </p:spTree>
    <p:extLst>
      <p:ext uri="{BB962C8B-B14F-4D97-AF65-F5344CB8AC3E}">
        <p14:creationId xmlns:p14="http://schemas.microsoft.com/office/powerpoint/2010/main" val="42422150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333507"/>
            <a:ext cx="11300346" cy="1846659"/>
          </a:xfrm>
          <a:prstGeom prst="rect">
            <a:avLst/>
          </a:prstGeom>
        </p:spPr>
        <p:txBody>
          <a:bodyPr wrap="square">
            <a:spAutoFit/>
          </a:bodyPr>
          <a:lstStyle/>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sp>
        <p:nvSpPr>
          <p:cNvPr id="4" name="Prostokąt 3"/>
          <p:cNvSpPr/>
          <p:nvPr/>
        </p:nvSpPr>
        <p:spPr>
          <a:xfrm>
            <a:off x="346502" y="1453319"/>
            <a:ext cx="11655188" cy="4154984"/>
          </a:xfrm>
          <a:prstGeom prst="rect">
            <a:avLst/>
          </a:prstGeom>
        </p:spPr>
        <p:txBody>
          <a:bodyPr wrap="square">
            <a:spAutoFit/>
          </a:bodyPr>
          <a:lstStyle/>
          <a:p>
            <a:r>
              <a:rPr lang="pl-PL" sz="2400" dirty="0"/>
              <a:t>W tabeli należy wskazać </a:t>
            </a:r>
            <a:r>
              <a:rPr lang="pl-PL" sz="2400" b="1" dirty="0"/>
              <a:t>minimum trzech głównych konkurentów na rynku</a:t>
            </a:r>
            <a:r>
              <a:rPr lang="pl-PL" sz="2400" dirty="0"/>
              <a:t>. Należy również scharakteryzować silne </a:t>
            </a:r>
            <a:r>
              <a:rPr lang="pl-PL" sz="2400" dirty="0" smtClean="0"/>
              <a:t>strony konkurencyjnej </a:t>
            </a:r>
            <a:r>
              <a:rPr lang="pl-PL" sz="2400" dirty="0"/>
              <a:t>oferty oraz powód, dla którego uznawani są za silną lub słabą konkurencję.</a:t>
            </a:r>
          </a:p>
          <a:p>
            <a:r>
              <a:rPr lang="pl-PL" sz="2400" dirty="0"/>
              <a:t>W kolumnach od 2 do 6 należy dokonać oceny produktów / usług / towarów w skali od 1 (ocena najniższa) do 5 (</a:t>
            </a:r>
            <a:r>
              <a:rPr lang="pl-PL" sz="2400" dirty="0" smtClean="0"/>
              <a:t>ocena najwyższa</a:t>
            </a:r>
            <a:r>
              <a:rPr lang="pl-PL" sz="2400" dirty="0"/>
              <a:t>) w porównaniu do własnego produktu/ usługi / towaru. W kolumnie 7 należy wyliczyć średnią arytmetyczną.</a:t>
            </a:r>
          </a:p>
          <a:p>
            <a:r>
              <a:rPr lang="pl-PL" sz="2400" dirty="0"/>
              <a:t>Jeśli to możliwe warto wskazać konkretne podmioty, które będą stanowiły konkurencję (w miejsce Konkurent 1 </a:t>
            </a:r>
            <a:r>
              <a:rPr lang="pl-PL" sz="2400" dirty="0" smtClean="0"/>
              <a:t>wpisując nazwę </a:t>
            </a:r>
            <a:r>
              <a:rPr lang="pl-PL" sz="2400" dirty="0"/>
              <a:t>firmy).</a:t>
            </a:r>
          </a:p>
          <a:p>
            <a:r>
              <a:rPr lang="pl-PL" sz="2400" dirty="0"/>
              <a:t>Należy pamiętać, że brak konkurentów, jak i ich nadmiar nie jest korzystny. Zbytnia dysproporcja może sugerować, </a:t>
            </a:r>
            <a:r>
              <a:rPr lang="pl-PL" sz="2400" dirty="0" smtClean="0"/>
              <a:t>że podmiot </a:t>
            </a:r>
            <a:r>
              <a:rPr lang="pl-PL" sz="2400" dirty="0"/>
              <a:t>ubiegający się o przyznanie pomocy nie przeprowadził badania rynku, bądź przedsięwzięcie nie ma </a:t>
            </a:r>
            <a:r>
              <a:rPr lang="pl-PL" sz="2400" dirty="0" smtClean="0"/>
              <a:t>szansy realizacji</a:t>
            </a:r>
            <a:r>
              <a:rPr lang="pl-PL" sz="2400" dirty="0"/>
              <a:t>.</a:t>
            </a:r>
          </a:p>
        </p:txBody>
      </p:sp>
    </p:spTree>
    <p:extLst>
      <p:ext uri="{BB962C8B-B14F-4D97-AF65-F5344CB8AC3E}">
        <p14:creationId xmlns:p14="http://schemas.microsoft.com/office/powerpoint/2010/main" val="25451583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52651" y="181107"/>
            <a:ext cx="11300346" cy="1846659"/>
          </a:xfrm>
          <a:prstGeom prst="rect">
            <a:avLst/>
          </a:prstGeom>
        </p:spPr>
        <p:txBody>
          <a:bodyPr wrap="square">
            <a:spAutoFit/>
          </a:bodyPr>
          <a:lstStyle/>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sp>
        <p:nvSpPr>
          <p:cNvPr id="3" name="Prostokąt 2"/>
          <p:cNvSpPr/>
          <p:nvPr/>
        </p:nvSpPr>
        <p:spPr>
          <a:xfrm>
            <a:off x="291152" y="927458"/>
            <a:ext cx="11900848" cy="4893647"/>
          </a:xfrm>
          <a:prstGeom prst="rect">
            <a:avLst/>
          </a:prstGeom>
        </p:spPr>
        <p:txBody>
          <a:bodyPr wrap="square">
            <a:spAutoFit/>
          </a:bodyPr>
          <a:lstStyle/>
          <a:p>
            <a:r>
              <a:rPr lang="pl-PL" sz="2400" dirty="0"/>
              <a:t>W przypadku, gdy na rynku nie ma bezpośredniej konkurencji dla podmiotu, należy </a:t>
            </a:r>
            <a:r>
              <a:rPr lang="pl-PL" sz="2400" dirty="0" smtClean="0"/>
              <a:t>zidentyfikować produkty/usługi/towary</a:t>
            </a:r>
            <a:r>
              <a:rPr lang="pl-PL" sz="2400" dirty="0"/>
              <a:t>, które mogą stanowić dobra substytucyjne wobec oferty podmiotu (zaspokajające te same </a:t>
            </a:r>
            <a:r>
              <a:rPr lang="pl-PL" sz="2400" dirty="0" smtClean="0"/>
              <a:t>lub podobne </a:t>
            </a:r>
            <a:r>
              <a:rPr lang="pl-PL" sz="2400" dirty="0"/>
              <a:t>potrzeby klienta). </a:t>
            </a:r>
            <a:endParaRPr lang="pl-PL" sz="2400" dirty="0" smtClean="0"/>
          </a:p>
          <a:p>
            <a:r>
              <a:rPr lang="pl-PL" sz="2400" dirty="0" smtClean="0"/>
              <a:t>Należy </a:t>
            </a:r>
            <a:r>
              <a:rPr lang="pl-PL" sz="2400" dirty="0"/>
              <a:t>również uwzględnić chłonność rynku, tj. odpowiedzieć na pytanie, dlaczego </a:t>
            </a:r>
            <a:r>
              <a:rPr lang="pl-PL" sz="2400" dirty="0" smtClean="0"/>
              <a:t>oferta konkurencji </a:t>
            </a:r>
            <a:r>
              <a:rPr lang="pl-PL" sz="2400" dirty="0"/>
              <a:t>nie zabezpiecza w całości popytu generowanego przez rynek.</a:t>
            </a:r>
          </a:p>
          <a:p>
            <a:r>
              <a:rPr lang="pl-PL" sz="2400" dirty="0"/>
              <a:t>Do zbadania potencjału rynku można wykorzystać różne metody i wskazać je w biznesplanie - to uwiarygadnia projekt.</a:t>
            </a:r>
          </a:p>
          <a:p>
            <a:r>
              <a:rPr lang="pl-PL" sz="2400" dirty="0"/>
              <a:t>Narzędzia do badania: ankiety, wywiady, bezpośrednia obserwacja klientów i konkurencji oraz analiza </a:t>
            </a:r>
            <a:r>
              <a:rPr lang="pl-PL" sz="2400" dirty="0" smtClean="0"/>
              <a:t>danych statystycznych</a:t>
            </a:r>
            <a:r>
              <a:rPr lang="pl-PL" sz="2400" dirty="0"/>
              <a:t>.</a:t>
            </a:r>
          </a:p>
          <a:p>
            <a:r>
              <a:rPr lang="pl-PL" sz="2400" dirty="0"/>
              <a:t>Dobrze przygotowana analiza rynku pozwala wyciągnąć wnioski, czy planowana działalność będzie dobrze </a:t>
            </a:r>
            <a:r>
              <a:rPr lang="pl-PL" sz="2400" dirty="0" smtClean="0"/>
              <a:t>ulokowana oraz </a:t>
            </a:r>
            <a:r>
              <a:rPr lang="pl-PL" sz="2400" dirty="0"/>
              <a:t>czy produkty lub usługi znajdą potencjalnych odbiorców.</a:t>
            </a:r>
          </a:p>
          <a:p>
            <a:r>
              <a:rPr lang="pl-PL" sz="2400" dirty="0"/>
              <a:t>Podane informacje powinny potwierdzać, czy warto rozpoczynać działalność w danym miejscu i czasie.</a:t>
            </a:r>
          </a:p>
        </p:txBody>
      </p:sp>
    </p:spTree>
    <p:extLst>
      <p:ext uri="{BB962C8B-B14F-4D97-AF65-F5344CB8AC3E}">
        <p14:creationId xmlns:p14="http://schemas.microsoft.com/office/powerpoint/2010/main" val="227892816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25438" y="308107"/>
            <a:ext cx="11300346" cy="1846659"/>
          </a:xfrm>
          <a:prstGeom prst="rect">
            <a:avLst/>
          </a:prstGeom>
        </p:spPr>
        <p:txBody>
          <a:bodyPr wrap="square">
            <a:spAutoFit/>
          </a:bodyPr>
          <a:lstStyle/>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sp>
        <p:nvSpPr>
          <p:cNvPr id="4" name="Prostokąt 3"/>
          <p:cNvSpPr/>
          <p:nvPr/>
        </p:nvSpPr>
        <p:spPr>
          <a:xfrm>
            <a:off x="441279" y="1231436"/>
            <a:ext cx="11750721" cy="4524315"/>
          </a:xfrm>
          <a:prstGeom prst="rect">
            <a:avLst/>
          </a:prstGeom>
        </p:spPr>
        <p:txBody>
          <a:bodyPr wrap="square">
            <a:spAutoFit/>
          </a:bodyPr>
          <a:lstStyle/>
          <a:p>
            <a:r>
              <a:rPr lang="pl-PL" sz="2400" dirty="0"/>
              <a:t>Im więcej informacji zostanie pozyskanych na etapie planowania biznesu, tym mniej pułapek może pojawić się w </a:t>
            </a:r>
            <a:r>
              <a:rPr lang="pl-PL" sz="2400" dirty="0" smtClean="0"/>
              <a:t>trakcie prowadzenia </a:t>
            </a:r>
            <a:r>
              <a:rPr lang="pl-PL" sz="2400" dirty="0"/>
              <a:t>działalności.</a:t>
            </a:r>
          </a:p>
          <a:p>
            <a:r>
              <a:rPr lang="pl-PL" sz="2400" dirty="0"/>
              <a:t>Opisują strategię konkurowania należy uwzględnić, że:</a:t>
            </a:r>
          </a:p>
          <a:p>
            <a:pPr marL="342900" indent="-342900">
              <a:buFont typeface="Arial" panose="020B0604020202020204" pitchFamily="34" charset="0"/>
              <a:buChar char="•"/>
            </a:pPr>
            <a:r>
              <a:rPr lang="pl-PL" sz="2400" dirty="0" smtClean="0"/>
              <a:t>zakres </a:t>
            </a:r>
            <a:r>
              <a:rPr lang="pl-PL" sz="2400" dirty="0"/>
              <a:t>działań związanych z promocją oraz reklamą powinien być dopasowany do możliwości finansowych </a:t>
            </a:r>
            <a:r>
              <a:rPr lang="pl-PL" sz="2400" dirty="0" smtClean="0"/>
              <a:t>oraz oceny </a:t>
            </a:r>
            <a:r>
              <a:rPr lang="pl-PL" sz="2400" dirty="0"/>
              <a:t>bieżącej sytuacji na </a:t>
            </a:r>
            <a:r>
              <a:rPr lang="pl-PL" sz="2400" dirty="0" smtClean="0"/>
              <a:t>rynku;</a:t>
            </a:r>
          </a:p>
          <a:p>
            <a:pPr marL="342900" indent="-342900">
              <a:buFont typeface="Arial" panose="020B0604020202020204" pitchFamily="34" charset="0"/>
              <a:buChar char="•"/>
            </a:pPr>
            <a:r>
              <a:rPr lang="pl-PL" sz="2400" dirty="0" smtClean="0"/>
              <a:t>zwłaszcza </a:t>
            </a:r>
            <a:r>
              <a:rPr lang="pl-PL" sz="2400" dirty="0"/>
              <a:t>w pierwszym okresie prowadzenia działalności gospodarczej, tego rodzaju działania mogą </a:t>
            </a:r>
            <a:r>
              <a:rPr lang="pl-PL" sz="2400" dirty="0" smtClean="0"/>
              <a:t>odegrać kluczową </a:t>
            </a:r>
            <a:r>
              <a:rPr lang="pl-PL" sz="2400" dirty="0"/>
              <a:t>rolę w powodzeniu całego </a:t>
            </a:r>
            <a:r>
              <a:rPr lang="pl-PL" sz="2400" dirty="0" smtClean="0"/>
              <a:t>przedsięwzięcia;</a:t>
            </a:r>
          </a:p>
          <a:p>
            <a:pPr marL="342900" indent="-342900">
              <a:buFont typeface="Arial" panose="020B0604020202020204" pitchFamily="34" charset="0"/>
              <a:buChar char="•"/>
            </a:pPr>
            <a:r>
              <a:rPr lang="pl-PL" sz="2400" dirty="0" smtClean="0"/>
              <a:t>wybór </a:t>
            </a:r>
            <a:r>
              <a:rPr lang="pl-PL" sz="2400" dirty="0"/>
              <a:t>strategii, które będą realizowane w przyszłości jest wynikiem wielu czynników: decyzja o wyborze </a:t>
            </a:r>
            <a:r>
              <a:rPr lang="pl-PL" sz="2400" dirty="0" smtClean="0"/>
              <a:t>strategii ofensywnej </a:t>
            </a:r>
            <a:r>
              <a:rPr lang="pl-PL" sz="2400" dirty="0"/>
              <a:t>czy defensywnej, musi, m.in. uwzględniać specyfikę rynku oraz rodzaj </a:t>
            </a:r>
            <a:r>
              <a:rPr lang="pl-PL" sz="2400" dirty="0" smtClean="0"/>
              <a:t>oferowanego produktu/towaru/usługi;</a:t>
            </a:r>
          </a:p>
          <a:p>
            <a:pPr marL="342900" indent="-342900">
              <a:buFont typeface="Arial" panose="020B0604020202020204" pitchFamily="34" charset="0"/>
              <a:buChar char="•"/>
            </a:pPr>
            <a:r>
              <a:rPr lang="pl-PL" sz="2400" dirty="0" smtClean="0"/>
              <a:t>w </a:t>
            </a:r>
            <a:r>
              <a:rPr lang="pl-PL" sz="2400" dirty="0"/>
              <a:t>praktyce firma może wykorzystywać jednocześnie różne formy strategii, stosując ich najbardziej </a:t>
            </a:r>
            <a:r>
              <a:rPr lang="pl-PL" sz="2400" dirty="0" smtClean="0"/>
              <a:t>odpowiednią kombinację</a:t>
            </a:r>
            <a:r>
              <a:rPr lang="pl-PL" sz="2400" dirty="0"/>
              <a:t>.</a:t>
            </a:r>
          </a:p>
        </p:txBody>
      </p:sp>
    </p:spTree>
    <p:extLst>
      <p:ext uri="{BB962C8B-B14F-4D97-AF65-F5344CB8AC3E}">
        <p14:creationId xmlns:p14="http://schemas.microsoft.com/office/powerpoint/2010/main" val="28125660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12951" y="270007"/>
            <a:ext cx="11300346" cy="1846659"/>
          </a:xfrm>
          <a:prstGeom prst="rect">
            <a:avLst/>
          </a:prstGeom>
        </p:spPr>
        <p:txBody>
          <a:bodyPr wrap="square">
            <a:spAutoFit/>
          </a:bodyPr>
          <a:lstStyle/>
          <a:p>
            <a:pPr lvl="0"/>
            <a:r>
              <a:rPr lang="pl-PL" sz="3200" b="1" i="1" dirty="0" smtClean="0"/>
              <a:t>4.2.5. Konkurencja na rynku</a:t>
            </a:r>
            <a:endParaRPr lang="pl-PL" sz="3200" b="1" i="1" dirty="0">
              <a:effectLst>
                <a:outerShdw blurRad="38100" dist="38100" dir="2700000" algn="tl">
                  <a:srgbClr val="000000">
                    <a:alpha val="43137"/>
                  </a:srgbClr>
                </a:outerShdw>
              </a:effectLst>
            </a:endParaRPr>
          </a:p>
          <a:p>
            <a:r>
              <a:rPr lang="pl-PL" dirty="0"/>
              <a:t> </a:t>
            </a:r>
            <a:endParaRPr lang="pl-PL" sz="2800" dirty="0"/>
          </a:p>
          <a:p>
            <a:pPr lvl="0"/>
            <a:endParaRPr lang="pl-PL" sz="3200" b="1" i="1" dirty="0"/>
          </a:p>
          <a:p>
            <a:pPr lvl="0"/>
            <a:endParaRPr lang="pl-PL" sz="3200" b="1" i="1" dirty="0"/>
          </a:p>
        </p:txBody>
      </p:sp>
      <p:sp>
        <p:nvSpPr>
          <p:cNvPr id="3" name="Prostokąt 2"/>
          <p:cNvSpPr/>
          <p:nvPr/>
        </p:nvSpPr>
        <p:spPr>
          <a:xfrm>
            <a:off x="312951" y="1005850"/>
            <a:ext cx="12069169" cy="4401205"/>
          </a:xfrm>
          <a:prstGeom prst="rect">
            <a:avLst/>
          </a:prstGeom>
        </p:spPr>
        <p:txBody>
          <a:bodyPr wrap="square">
            <a:spAutoFit/>
          </a:bodyPr>
          <a:lstStyle/>
          <a:p>
            <a:r>
              <a:rPr lang="pl-PL" sz="2000" dirty="0"/>
              <a:t>Należy opisać działania, które będą podejmowane, żeby osiągnąć sprzedaż na prognozowanym poziomie.</a:t>
            </a:r>
          </a:p>
          <a:p>
            <a:r>
              <a:rPr lang="pl-PL" sz="2000" dirty="0"/>
              <a:t>Przygotowując strategię należy określić, co, kiedy i jak trzeba zrobić, aby produkt osiągnął sukces na rynku.</a:t>
            </a:r>
          </a:p>
          <a:p>
            <a:r>
              <a:rPr lang="pl-PL" sz="2000" dirty="0"/>
              <a:t>Jedną z najskuteczniejszych metod tworzenia strategii marketingowej jest marketing mix.</a:t>
            </a:r>
          </a:p>
          <a:p>
            <a:r>
              <a:rPr lang="pl-PL" sz="2000" dirty="0"/>
              <a:t>Najbardziej popularna koncepcja mieszanki marketingowej to tzw. "4P", czyli </a:t>
            </a:r>
            <a:r>
              <a:rPr lang="pl-PL" sz="2000" dirty="0" err="1"/>
              <a:t>product</a:t>
            </a:r>
            <a:r>
              <a:rPr lang="pl-PL" sz="2000" dirty="0"/>
              <a:t> (produkt), </a:t>
            </a:r>
            <a:r>
              <a:rPr lang="pl-PL" sz="2000" dirty="0" err="1"/>
              <a:t>price</a:t>
            </a:r>
            <a:r>
              <a:rPr lang="pl-PL" sz="2000" dirty="0"/>
              <a:t> (cena), </a:t>
            </a:r>
            <a:r>
              <a:rPr lang="pl-PL" sz="2000" dirty="0" err="1" smtClean="0"/>
              <a:t>promotion</a:t>
            </a:r>
            <a:r>
              <a:rPr lang="pl-PL" sz="2000" dirty="0" smtClean="0"/>
              <a:t> (promocja</a:t>
            </a:r>
            <a:r>
              <a:rPr lang="pl-PL" sz="2000" dirty="0"/>
              <a:t>) oraz plance (dystrybucja).</a:t>
            </a:r>
          </a:p>
          <a:p>
            <a:r>
              <a:rPr lang="pl-PL" sz="2000" dirty="0"/>
              <a:t>Jednocześnie wybór odpowiedniej polityki cenowej powinien być uzależniony od analizy docelowej grupy klientów </a:t>
            </a:r>
            <a:r>
              <a:rPr lang="pl-PL" sz="2000" dirty="0" smtClean="0"/>
              <a:t>oraz cen </a:t>
            </a:r>
            <a:r>
              <a:rPr lang="pl-PL" sz="2000" dirty="0"/>
              <a:t>produktów oferowanych przez konkurencję. W zależności od relatywnego poziomu cen, można mówić o </a:t>
            </a:r>
            <a:r>
              <a:rPr lang="pl-PL" sz="2000" dirty="0" smtClean="0"/>
              <a:t>trzech podstawowych </a:t>
            </a:r>
            <a:r>
              <a:rPr lang="pl-PL" sz="2000" dirty="0"/>
              <a:t>opcjach strategicznych. Są to:</a:t>
            </a:r>
          </a:p>
          <a:p>
            <a:pPr marL="342900" indent="-342900">
              <a:buFont typeface="Arial" panose="020B0604020202020204" pitchFamily="34" charset="0"/>
              <a:buChar char="•"/>
            </a:pPr>
            <a:r>
              <a:rPr lang="pl-PL" sz="2000" dirty="0" smtClean="0"/>
              <a:t>strategia </a:t>
            </a:r>
            <a:r>
              <a:rPr lang="pl-PL" sz="2000" dirty="0"/>
              <a:t>cen niskich (duży, masowy rynek / firma ma przewagę kosztową w stosunku do konkurencji / </a:t>
            </a:r>
            <a:r>
              <a:rPr lang="pl-PL" sz="2000" dirty="0" smtClean="0"/>
              <a:t>relatywnie wysokie </a:t>
            </a:r>
            <a:r>
              <a:rPr lang="pl-PL" sz="2000" dirty="0"/>
              <a:t>koszty stałe</a:t>
            </a:r>
            <a:r>
              <a:rPr lang="pl-PL" sz="2000" dirty="0" smtClean="0"/>
              <a:t>);</a:t>
            </a:r>
          </a:p>
          <a:p>
            <a:pPr marL="342900" indent="-342900">
              <a:buFont typeface="Arial" panose="020B0604020202020204" pitchFamily="34" charset="0"/>
              <a:buChar char="•"/>
            </a:pPr>
            <a:r>
              <a:rPr lang="pl-PL" sz="2000" dirty="0" smtClean="0"/>
              <a:t>strategia </a:t>
            </a:r>
            <a:r>
              <a:rPr lang="pl-PL" sz="2000" dirty="0"/>
              <a:t>cen wysokich (popyt na towary lub usługi jest nieelastyczny / na rynku występuje niewielka konkurencja </a:t>
            </a:r>
            <a:r>
              <a:rPr lang="pl-PL" sz="2000" dirty="0" smtClean="0"/>
              <a:t>/ wysoka </a:t>
            </a:r>
            <a:r>
              <a:rPr lang="pl-PL" sz="2000" dirty="0"/>
              <a:t>cena jest oznaką jakości / marka firmy jest znana na rynku</a:t>
            </a:r>
            <a:r>
              <a:rPr lang="pl-PL" sz="2000" dirty="0" smtClean="0"/>
              <a:t>);</a:t>
            </a:r>
          </a:p>
          <a:p>
            <a:pPr marL="342900" indent="-342900">
              <a:buFont typeface="Arial" panose="020B0604020202020204" pitchFamily="34" charset="0"/>
              <a:buChar char="•"/>
            </a:pPr>
            <a:r>
              <a:rPr lang="pl-PL" sz="2000" dirty="0" smtClean="0"/>
              <a:t>strategia </a:t>
            </a:r>
            <a:r>
              <a:rPr lang="pl-PL" sz="2000" dirty="0"/>
              <a:t>cen neutralnych (relatywnie stabilne koszty / brak przewagi kosztowej / rynek o elastycznym </a:t>
            </a:r>
            <a:r>
              <a:rPr lang="pl-PL" sz="2000" dirty="0" smtClean="0"/>
              <a:t>popycie selektywnym </a:t>
            </a:r>
            <a:r>
              <a:rPr lang="pl-PL" sz="2000" dirty="0"/>
              <a:t>i nieelastycznym popycie pierwotnym.</a:t>
            </a:r>
          </a:p>
        </p:txBody>
      </p:sp>
    </p:spTree>
    <p:extLst>
      <p:ext uri="{BB962C8B-B14F-4D97-AF65-F5344CB8AC3E}">
        <p14:creationId xmlns:p14="http://schemas.microsoft.com/office/powerpoint/2010/main" val="422136478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4" name="Prostokąt 3"/>
          <p:cNvSpPr/>
          <p:nvPr/>
        </p:nvSpPr>
        <p:spPr>
          <a:xfrm>
            <a:off x="536812" y="399820"/>
            <a:ext cx="11473218" cy="1384995"/>
          </a:xfrm>
          <a:prstGeom prst="rect">
            <a:avLst/>
          </a:prstGeom>
        </p:spPr>
        <p:txBody>
          <a:bodyPr wrap="square">
            <a:spAutoFit/>
          </a:bodyPr>
          <a:lstStyle/>
          <a:p>
            <a:r>
              <a:rPr lang="pl-PL" sz="2800" b="1" dirty="0" smtClean="0"/>
              <a:t>V. Analiza </a:t>
            </a:r>
            <a:r>
              <a:rPr lang="pl-PL" sz="2800" b="1" dirty="0"/>
              <a:t>silnych i słabych stron działalności, jej zagrożeń i możliwości (SWOT)</a:t>
            </a:r>
          </a:p>
          <a:p>
            <a:r>
              <a:rPr lang="pl-PL" sz="2800" b="1" dirty="0" smtClean="0"/>
              <a:t>5.1. Analiza </a:t>
            </a:r>
            <a:r>
              <a:rPr lang="pl-PL" sz="2800" b="1" dirty="0"/>
              <a:t>SWOT</a:t>
            </a:r>
          </a:p>
        </p:txBody>
      </p:sp>
      <p:sp>
        <p:nvSpPr>
          <p:cNvPr id="6" name="Prostokąt 5"/>
          <p:cNvSpPr/>
          <p:nvPr/>
        </p:nvSpPr>
        <p:spPr>
          <a:xfrm>
            <a:off x="300251" y="1970014"/>
            <a:ext cx="11709779" cy="3970318"/>
          </a:xfrm>
          <a:prstGeom prst="rect">
            <a:avLst/>
          </a:prstGeom>
        </p:spPr>
        <p:txBody>
          <a:bodyPr wrap="square">
            <a:spAutoFit/>
          </a:bodyPr>
          <a:lstStyle/>
          <a:p>
            <a:r>
              <a:rPr lang="pl-PL" sz="2800" dirty="0"/>
              <a:t>Analiza ma na celu ustalenie mocnych stron i obszarów o słabszej pozycji wyjściowej np. w stosunku do już istniejącej konkurencji. Analiza obejmuje również potencjalne szanse oraz zagrożenia, które mogą wpłynąć na prawidłowe funkcjonowanie firmy. </a:t>
            </a:r>
            <a:endParaRPr lang="pl-PL" sz="2800" dirty="0" smtClean="0"/>
          </a:p>
          <a:p>
            <a:endParaRPr lang="pl-PL" sz="2800" dirty="0"/>
          </a:p>
          <a:p>
            <a:r>
              <a:rPr lang="pl-PL" sz="2800" b="1" dirty="0"/>
              <a:t>Mocne i słabe </a:t>
            </a:r>
            <a:r>
              <a:rPr lang="pl-PL" sz="2800" dirty="0"/>
              <a:t>strony zależą głównie od czynników, </a:t>
            </a:r>
            <a:r>
              <a:rPr lang="pl-PL" sz="2800" b="1" dirty="0"/>
              <a:t>na które mamy realny wpływ. </a:t>
            </a:r>
          </a:p>
          <a:p>
            <a:r>
              <a:rPr lang="pl-PL" sz="2800" b="1" dirty="0"/>
              <a:t>Szanse i zagrożenia </a:t>
            </a:r>
            <a:r>
              <a:rPr lang="pl-PL" sz="2800" dirty="0"/>
              <a:t>w dużej mierze zależą od procesów zachodzących </a:t>
            </a:r>
            <a:r>
              <a:rPr lang="pl-PL" sz="2800" b="1" dirty="0"/>
              <a:t>na zewnątrz firmy.</a:t>
            </a:r>
          </a:p>
        </p:txBody>
      </p:sp>
    </p:spTree>
    <p:extLst>
      <p:ext uri="{BB962C8B-B14F-4D97-AF65-F5344CB8AC3E}">
        <p14:creationId xmlns:p14="http://schemas.microsoft.com/office/powerpoint/2010/main" val="8619484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graphicFrame>
        <p:nvGraphicFramePr>
          <p:cNvPr id="7" name="Tabela 6"/>
          <p:cNvGraphicFramePr>
            <a:graphicFrameLocks noGrp="1"/>
          </p:cNvGraphicFramePr>
          <p:nvPr>
            <p:extLst>
              <p:ext uri="{D42A27DB-BD31-4B8C-83A1-F6EECF244321}">
                <p14:modId xmlns:p14="http://schemas.microsoft.com/office/powerpoint/2010/main" val="2016751809"/>
              </p:ext>
            </p:extLst>
          </p:nvPr>
        </p:nvGraphicFramePr>
        <p:xfrm>
          <a:off x="1432257" y="856090"/>
          <a:ext cx="9578250" cy="5129930"/>
        </p:xfrm>
        <a:graphic>
          <a:graphicData uri="http://schemas.openxmlformats.org/drawingml/2006/table">
            <a:tbl>
              <a:tblPr firstRow="1" bandRow="1">
                <a:tableStyleId>{5C22544A-7EE6-4342-B048-85BDC9FD1C3A}</a:tableStyleId>
              </a:tblPr>
              <a:tblGrid>
                <a:gridCol w="4789125"/>
                <a:gridCol w="4789125"/>
              </a:tblGrid>
              <a:tr h="816618">
                <a:tc>
                  <a:txBody>
                    <a:bodyPr/>
                    <a:lstStyle/>
                    <a:p>
                      <a:r>
                        <a:rPr lang="pl-PL" b="1" dirty="0" smtClean="0"/>
                        <a:t>MOCNE STRONY</a:t>
                      </a:r>
                      <a:endParaRPr lang="pl-PL" b="1" dirty="0"/>
                    </a:p>
                  </a:txBody>
                  <a:tcPr/>
                </a:tc>
                <a:tc>
                  <a:txBody>
                    <a:bodyPr/>
                    <a:lstStyle/>
                    <a:p>
                      <a:r>
                        <a:rPr lang="pl-PL" b="1" dirty="0" smtClean="0"/>
                        <a:t>SŁABE STRONY</a:t>
                      </a:r>
                      <a:endParaRPr lang="pl-PL" b="1" dirty="0"/>
                    </a:p>
                  </a:txBody>
                  <a:tcPr/>
                </a:tc>
              </a:tr>
              <a:tr h="8166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smtClean="0">
                          <a:solidFill>
                            <a:srgbClr val="FF0000"/>
                          </a:solidFill>
                        </a:rPr>
                        <a:t>To co jest obecnie mocne, fakty,</a:t>
                      </a:r>
                      <a:r>
                        <a:rPr lang="pl-PL" b="1" baseline="0" dirty="0" smtClean="0">
                          <a:solidFill>
                            <a:srgbClr val="FF0000"/>
                          </a:solidFill>
                        </a:rPr>
                        <a:t> dotyczy WAS</a:t>
                      </a:r>
                      <a:endParaRPr lang="pl-PL" b="1" dirty="0" smtClean="0">
                        <a:solidFill>
                          <a:srgbClr val="FF0000"/>
                        </a:solidFill>
                      </a:endParaRPr>
                    </a:p>
                    <a:p>
                      <a:endParaRPr lang="pl-PL"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smtClean="0">
                          <a:solidFill>
                            <a:srgbClr val="FF0000"/>
                          </a:solidFill>
                        </a:rPr>
                        <a:t>To co jest obecnie słabe, fakty,</a:t>
                      </a:r>
                      <a:r>
                        <a:rPr lang="pl-PL" b="1" baseline="0" dirty="0" smtClean="0">
                          <a:solidFill>
                            <a:srgbClr val="FF0000"/>
                          </a:solidFill>
                        </a:rPr>
                        <a:t> dotyczy WAS</a:t>
                      </a:r>
                      <a:endParaRPr lang="pl-PL" b="1" dirty="0" smtClean="0">
                        <a:solidFill>
                          <a:srgbClr val="FF0000"/>
                        </a:solidFill>
                      </a:endParaRPr>
                    </a:p>
                    <a:p>
                      <a:endParaRPr lang="pl-PL" b="1" dirty="0">
                        <a:solidFill>
                          <a:srgbClr val="FF0000"/>
                        </a:solidFill>
                      </a:endParaRPr>
                    </a:p>
                  </a:txBody>
                  <a:tcPr/>
                </a:tc>
              </a:tr>
              <a:tr h="816618">
                <a:tc>
                  <a:txBody>
                    <a:bodyPr/>
                    <a:lstStyle/>
                    <a:p>
                      <a:r>
                        <a:rPr lang="pl-PL" b="1" dirty="0" smtClean="0"/>
                        <a:t>SZANSE</a:t>
                      </a:r>
                      <a:endParaRPr lang="pl-PL" b="1" dirty="0"/>
                    </a:p>
                  </a:txBody>
                  <a:tcPr/>
                </a:tc>
                <a:tc>
                  <a:txBody>
                    <a:bodyPr/>
                    <a:lstStyle/>
                    <a:p>
                      <a:r>
                        <a:rPr lang="pl-PL" b="1" dirty="0" smtClean="0"/>
                        <a:t>ZAGROŻENIA</a:t>
                      </a:r>
                      <a:endParaRPr lang="pl-PL" b="1" dirty="0"/>
                    </a:p>
                  </a:txBody>
                  <a:tcPr/>
                </a:tc>
              </a:tr>
              <a:tr h="1046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smtClean="0">
                          <a:solidFill>
                            <a:srgbClr val="FF0000"/>
                          </a:solidFill>
                        </a:rPr>
                        <a:t>To co potencjalnie sprzyja, </a:t>
                      </a:r>
                      <a:r>
                        <a:rPr lang="pl-PL" b="1" baseline="0" dirty="0" smtClean="0">
                          <a:solidFill>
                            <a:srgbClr val="FF0000"/>
                          </a:solidFill>
                        </a:rPr>
                        <a:t>dotyczy warunków zewnętrznych</a:t>
                      </a:r>
                      <a:endParaRPr lang="pl-PL" b="1" dirty="0" smtClean="0">
                        <a:solidFill>
                          <a:srgbClr val="FF0000"/>
                        </a:solidFill>
                      </a:endParaRPr>
                    </a:p>
                    <a:p>
                      <a:endParaRPr lang="pl-PL"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b="1" dirty="0" smtClean="0">
                          <a:solidFill>
                            <a:srgbClr val="FF0000"/>
                          </a:solidFill>
                        </a:rPr>
                        <a:t>To co potencjalnie zagraża, </a:t>
                      </a:r>
                      <a:r>
                        <a:rPr lang="pl-PL" b="1" baseline="0" dirty="0" smtClean="0">
                          <a:solidFill>
                            <a:srgbClr val="FF0000"/>
                          </a:solidFill>
                        </a:rPr>
                        <a:t>dotyczy warunków zewnętrznych</a:t>
                      </a:r>
                      <a:endParaRPr lang="pl-PL" b="1" dirty="0" smtClean="0">
                        <a:solidFill>
                          <a:srgbClr val="FF0000"/>
                        </a:solidFill>
                      </a:endParaRPr>
                    </a:p>
                    <a:p>
                      <a:endParaRPr lang="pl-PL" b="1" dirty="0">
                        <a:solidFill>
                          <a:srgbClr val="FF0000"/>
                        </a:solidFill>
                      </a:endParaRPr>
                    </a:p>
                  </a:txBody>
                  <a:tcPr/>
                </a:tc>
              </a:tr>
              <a:tr h="816618">
                <a:tc>
                  <a:txBody>
                    <a:bodyPr/>
                    <a:lstStyle/>
                    <a:p>
                      <a:r>
                        <a:rPr lang="pl-PL" b="1" dirty="0" smtClean="0"/>
                        <a:t>WNIOSKI Z ANALIZY</a:t>
                      </a:r>
                      <a:r>
                        <a:rPr lang="pl-PL" b="1" baseline="0" dirty="0" smtClean="0"/>
                        <a:t> SWOT</a:t>
                      </a:r>
                      <a:endParaRPr lang="pl-PL" b="1" dirty="0"/>
                    </a:p>
                  </a:txBody>
                  <a:tcPr/>
                </a:tc>
                <a:tc>
                  <a:txBody>
                    <a:bodyPr/>
                    <a:lstStyle/>
                    <a:p>
                      <a:endParaRPr lang="pl-PL" b="1" dirty="0"/>
                    </a:p>
                  </a:txBody>
                  <a:tcPr/>
                </a:tc>
              </a:tr>
              <a:tr h="816618">
                <a:tc gridSpan="2">
                  <a:txBody>
                    <a:bodyPr/>
                    <a:lstStyle/>
                    <a:p>
                      <a:r>
                        <a:rPr lang="pl-PL" sz="2000" b="1" dirty="0" smtClean="0">
                          <a:solidFill>
                            <a:srgbClr val="FF0000"/>
                          </a:solidFill>
                        </a:rPr>
                        <a:t>Nie zapominamy o podsumowaniu – musi wynikać z niego sens podjęcia</a:t>
                      </a:r>
                      <a:r>
                        <a:rPr lang="pl-PL" sz="2000" b="1" baseline="0" dirty="0" smtClean="0">
                          <a:solidFill>
                            <a:srgbClr val="FF0000"/>
                          </a:solidFill>
                        </a:rPr>
                        <a:t> tej działalności!</a:t>
                      </a:r>
                      <a:endParaRPr lang="pl-PL" sz="2000" b="1" dirty="0">
                        <a:solidFill>
                          <a:srgbClr val="FF0000"/>
                        </a:solidFill>
                      </a:endParaRPr>
                    </a:p>
                  </a:txBody>
                  <a:tcPr/>
                </a:tc>
                <a:tc hMerge="1">
                  <a:txBody>
                    <a:bodyPr/>
                    <a:lstStyle/>
                    <a:p>
                      <a:endParaRPr lang="pl-PL" dirty="0"/>
                    </a:p>
                  </a:txBody>
                  <a:tcPr/>
                </a:tc>
              </a:tr>
            </a:tbl>
          </a:graphicData>
        </a:graphic>
      </p:graphicFrame>
    </p:spTree>
    <p:extLst>
      <p:ext uri="{BB962C8B-B14F-4D97-AF65-F5344CB8AC3E}">
        <p14:creationId xmlns:p14="http://schemas.microsoft.com/office/powerpoint/2010/main" val="24852212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414551" y="506330"/>
            <a:ext cx="11327499" cy="4893647"/>
          </a:xfrm>
          <a:prstGeom prst="rect">
            <a:avLst/>
          </a:prstGeom>
        </p:spPr>
        <p:txBody>
          <a:bodyPr wrap="square">
            <a:spAutoFit/>
          </a:bodyPr>
          <a:lstStyle/>
          <a:p>
            <a:r>
              <a:rPr lang="pl-PL" sz="2400" b="1" dirty="0"/>
              <a:t>Skrót pochodzi od pierwszych liter angielskich słów: </a:t>
            </a:r>
            <a:r>
              <a:rPr lang="pl-PL" sz="2400" b="1" dirty="0" err="1"/>
              <a:t>strengths</a:t>
            </a:r>
            <a:r>
              <a:rPr lang="pl-PL" sz="2400" b="1" dirty="0"/>
              <a:t> (mocne), </a:t>
            </a:r>
            <a:r>
              <a:rPr lang="pl-PL" sz="2400" b="1" dirty="0" err="1"/>
              <a:t>weaknesses</a:t>
            </a:r>
            <a:r>
              <a:rPr lang="pl-PL" sz="2400" b="1" dirty="0"/>
              <a:t> (słabe), </a:t>
            </a:r>
            <a:r>
              <a:rPr lang="pl-PL" sz="2400" b="1" dirty="0" err="1"/>
              <a:t>opportunities</a:t>
            </a:r>
            <a:r>
              <a:rPr lang="pl-PL" sz="2400" b="1" dirty="0"/>
              <a:t> (</a:t>
            </a:r>
            <a:r>
              <a:rPr lang="pl-PL" sz="2400" b="1" dirty="0" smtClean="0"/>
              <a:t>szanse, możliwości</a:t>
            </a:r>
            <a:r>
              <a:rPr lang="pl-PL" sz="2400" b="1" dirty="0"/>
              <a:t>), </a:t>
            </a:r>
            <a:r>
              <a:rPr lang="pl-PL" sz="2400" b="1" dirty="0" err="1"/>
              <a:t>threats</a:t>
            </a:r>
            <a:r>
              <a:rPr lang="pl-PL" sz="2400" b="1" dirty="0"/>
              <a:t> (zagrożenia).</a:t>
            </a:r>
          </a:p>
          <a:p>
            <a:r>
              <a:rPr lang="pl-PL" sz="2400" dirty="0"/>
              <a:t>Analiza SWOT jest narzędziem, które pozwoli w przejrzysty sposób zaprezentować wszystkie te obszary, które mogą </a:t>
            </a:r>
            <a:r>
              <a:rPr lang="pl-PL" sz="2400" dirty="0" smtClean="0"/>
              <a:t>mieć realny </a:t>
            </a:r>
            <a:r>
              <a:rPr lang="pl-PL" sz="2400" dirty="0"/>
              <a:t>wpływ na funkcjonowanie planowanej działalności gospodarczej.</a:t>
            </a:r>
          </a:p>
          <a:p>
            <a:r>
              <a:rPr lang="pl-PL" sz="2400" dirty="0"/>
              <a:t>Analiza ma na celu ustalenie mocnych stron i obszarów o słabszej pozycji wyjściowej np. w stosunku do już </a:t>
            </a:r>
            <a:r>
              <a:rPr lang="pl-PL" sz="2400" dirty="0" smtClean="0"/>
              <a:t>istniejącej konkurencji</a:t>
            </a:r>
            <a:r>
              <a:rPr lang="pl-PL" sz="2400" dirty="0"/>
              <a:t>. Analiza obejmuje również potencjalne szanse oraz zagrożenia, które mogą wpłynąć na </a:t>
            </a:r>
            <a:r>
              <a:rPr lang="pl-PL" sz="2400" dirty="0" smtClean="0"/>
              <a:t>prawidłowe funkcjonowanie </a:t>
            </a:r>
            <a:r>
              <a:rPr lang="pl-PL" sz="2400" dirty="0"/>
              <a:t>firmy.</a:t>
            </a:r>
          </a:p>
          <a:p>
            <a:r>
              <a:rPr lang="pl-PL" sz="2400" dirty="0"/>
              <a:t>Mocne i słabe strony zależą głównie od czynników wewnętrznych, na które mamy realny wpływ.</a:t>
            </a:r>
          </a:p>
          <a:p>
            <a:r>
              <a:rPr lang="pl-PL" sz="2400" dirty="0"/>
              <a:t>Szanse i zagrożenia w dużej mierze zależą od procesów zachodzących na zewnątrz firmy.</a:t>
            </a:r>
          </a:p>
          <a:p>
            <a:r>
              <a:rPr lang="pl-PL" sz="2400" dirty="0"/>
              <a:t>Wyniki analizy SWOT powinny uzasadniać, dlaczego dana operacja powinna być finansowana.</a:t>
            </a:r>
          </a:p>
        </p:txBody>
      </p:sp>
    </p:spTree>
    <p:extLst>
      <p:ext uri="{BB962C8B-B14F-4D97-AF65-F5344CB8AC3E}">
        <p14:creationId xmlns:p14="http://schemas.microsoft.com/office/powerpoint/2010/main" val="13995706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541172" y="1271538"/>
            <a:ext cx="11300346" cy="3970318"/>
          </a:xfrm>
          <a:prstGeom prst="rect">
            <a:avLst/>
          </a:prstGeom>
        </p:spPr>
        <p:txBody>
          <a:bodyPr wrap="square">
            <a:spAutoFit/>
          </a:bodyPr>
          <a:lstStyle/>
          <a:p>
            <a:r>
              <a:rPr lang="pl-PL" sz="2800" b="1" dirty="0">
                <a:solidFill>
                  <a:srgbClr val="FF0000"/>
                </a:solidFill>
              </a:rPr>
              <a:t>Analiza czterech obszarów, czyli mocnych i słabych stron oraz szans i zagrożeń pozwala zobaczyć, jakie elementy </a:t>
            </a:r>
            <a:r>
              <a:rPr lang="pl-PL" sz="2800" b="1" dirty="0" smtClean="0">
                <a:solidFill>
                  <a:srgbClr val="FF0000"/>
                </a:solidFill>
              </a:rPr>
              <a:t>będą decydowały </a:t>
            </a:r>
            <a:r>
              <a:rPr lang="pl-PL" sz="2800" b="1" dirty="0">
                <a:solidFill>
                  <a:srgbClr val="FF0000"/>
                </a:solidFill>
              </a:rPr>
              <a:t>o przewadze podmiotu na rynku, a nad którymi podmiot będzie musiał popracować, żeby nie stanowiły </a:t>
            </a:r>
            <a:r>
              <a:rPr lang="pl-PL" sz="2800" b="1" dirty="0" smtClean="0">
                <a:solidFill>
                  <a:srgbClr val="FF0000"/>
                </a:solidFill>
              </a:rPr>
              <a:t>bariery rozwoju </a:t>
            </a:r>
            <a:r>
              <a:rPr lang="pl-PL" sz="2800" b="1" dirty="0">
                <a:solidFill>
                  <a:srgbClr val="FF0000"/>
                </a:solidFill>
              </a:rPr>
              <a:t>planowanego przedsięwzięcia</a:t>
            </a:r>
            <a:r>
              <a:rPr lang="pl-PL" sz="2800" b="1" dirty="0" smtClean="0">
                <a:solidFill>
                  <a:srgbClr val="FF0000"/>
                </a:solidFill>
              </a:rPr>
              <a:t>.</a:t>
            </a:r>
          </a:p>
          <a:p>
            <a:endParaRPr lang="pl-PL" sz="2800" b="1" dirty="0" smtClean="0">
              <a:solidFill>
                <a:srgbClr val="FF0000"/>
              </a:solidFill>
            </a:endParaRPr>
          </a:p>
          <a:p>
            <a:r>
              <a:rPr lang="pl-PL" sz="2800" b="1" dirty="0" smtClean="0">
                <a:solidFill>
                  <a:srgbClr val="FF0000"/>
                </a:solidFill>
              </a:rPr>
              <a:t>Zapisy tutaj muszą korespondować z tabelami 4.2.1 – 4.2.5.</a:t>
            </a:r>
          </a:p>
          <a:p>
            <a:endParaRPr lang="pl-PL" sz="2800" dirty="0"/>
          </a:p>
          <a:p>
            <a:r>
              <a:rPr lang="pl-PL" sz="2800" dirty="0"/>
              <a:t>Dobrze przygotowana analiza SWOT powinna być: obiektywna oraz przeprowadzona niezależnie dla każdego </a:t>
            </a:r>
            <a:r>
              <a:rPr lang="pl-PL" sz="2800" dirty="0" smtClean="0"/>
              <a:t>obszaru planowanej </a:t>
            </a:r>
            <a:r>
              <a:rPr lang="pl-PL" sz="2800" dirty="0"/>
              <a:t>działalności.</a:t>
            </a:r>
          </a:p>
        </p:txBody>
      </p:sp>
    </p:spTree>
    <p:extLst>
      <p:ext uri="{BB962C8B-B14F-4D97-AF65-F5344CB8AC3E}">
        <p14:creationId xmlns:p14="http://schemas.microsoft.com/office/powerpoint/2010/main" val="288318540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51051" y="4478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4" name="Prostokąt 3"/>
          <p:cNvSpPr/>
          <p:nvPr/>
        </p:nvSpPr>
        <p:spPr>
          <a:xfrm>
            <a:off x="544772" y="1036999"/>
            <a:ext cx="11309445" cy="4154984"/>
          </a:xfrm>
          <a:prstGeom prst="rect">
            <a:avLst/>
          </a:prstGeom>
        </p:spPr>
        <p:txBody>
          <a:bodyPr wrap="square">
            <a:spAutoFit/>
          </a:bodyPr>
          <a:lstStyle/>
          <a:p>
            <a:r>
              <a:rPr lang="pl-PL" sz="2400" b="1" dirty="0"/>
              <a:t>Mocne strony</a:t>
            </a:r>
            <a:r>
              <a:rPr lang="pl-PL" sz="2400" dirty="0"/>
              <a:t> przedsiębiorstwa to czynniki wewnętrzne, które wpływają na poprawę jego sytuacji i zdobycie </a:t>
            </a:r>
            <a:r>
              <a:rPr lang="pl-PL" sz="2400" dirty="0" smtClean="0"/>
              <a:t>przewagi konkurencyjnej</a:t>
            </a:r>
            <a:r>
              <a:rPr lang="pl-PL" sz="2400" dirty="0"/>
              <a:t>. Przykłady:</a:t>
            </a:r>
          </a:p>
          <a:p>
            <a:pPr marL="342900" indent="-342900">
              <a:buFont typeface="Arial" panose="020B0604020202020204" pitchFamily="34" charset="0"/>
              <a:buChar char="•"/>
            </a:pPr>
            <a:r>
              <a:rPr lang="pl-PL" sz="2400" dirty="0" smtClean="0"/>
              <a:t>dobra </a:t>
            </a:r>
            <a:r>
              <a:rPr lang="pl-PL" sz="2400" dirty="0"/>
              <a:t>sytuacja </a:t>
            </a:r>
            <a:r>
              <a:rPr lang="pl-PL" sz="2400" dirty="0" smtClean="0"/>
              <a:t>finansowa,</a:t>
            </a:r>
          </a:p>
          <a:p>
            <a:pPr marL="342900" indent="-342900">
              <a:buFont typeface="Arial" panose="020B0604020202020204" pitchFamily="34" charset="0"/>
              <a:buChar char="•"/>
            </a:pPr>
            <a:r>
              <a:rPr lang="pl-PL" sz="2400" dirty="0" smtClean="0"/>
              <a:t>duży </a:t>
            </a:r>
            <a:r>
              <a:rPr lang="pl-PL" sz="2400" dirty="0"/>
              <a:t>potencjał </a:t>
            </a:r>
            <a:r>
              <a:rPr lang="pl-PL" sz="2400" dirty="0" smtClean="0"/>
              <a:t>produkcyjny,</a:t>
            </a:r>
          </a:p>
          <a:p>
            <a:pPr marL="342900" indent="-342900">
              <a:buFont typeface="Arial" panose="020B0604020202020204" pitchFamily="34" charset="0"/>
              <a:buChar char="•"/>
            </a:pPr>
            <a:r>
              <a:rPr lang="pl-PL" sz="2400" dirty="0" smtClean="0"/>
              <a:t>dobrze </a:t>
            </a:r>
            <a:r>
              <a:rPr lang="pl-PL" sz="2400" dirty="0"/>
              <a:t>wyszkolona kadra </a:t>
            </a:r>
            <a:r>
              <a:rPr lang="pl-PL" sz="2400" dirty="0" smtClean="0"/>
              <a:t>pracownicza,</a:t>
            </a:r>
          </a:p>
          <a:p>
            <a:pPr marL="342900" indent="-342900">
              <a:buFont typeface="Arial" panose="020B0604020202020204" pitchFamily="34" charset="0"/>
              <a:buChar char="•"/>
            </a:pPr>
            <a:r>
              <a:rPr lang="pl-PL" sz="2400" dirty="0" smtClean="0"/>
              <a:t>dobra </a:t>
            </a:r>
            <a:r>
              <a:rPr lang="pl-PL" sz="2400" dirty="0"/>
              <a:t>lokalizacja </a:t>
            </a:r>
            <a:r>
              <a:rPr lang="pl-PL" sz="2400" dirty="0" smtClean="0"/>
              <a:t>firmy,</a:t>
            </a:r>
          </a:p>
          <a:p>
            <a:pPr marL="342900" indent="-342900">
              <a:buFont typeface="Arial" panose="020B0604020202020204" pitchFamily="34" charset="0"/>
              <a:buChar char="•"/>
            </a:pPr>
            <a:r>
              <a:rPr lang="pl-PL" sz="2400" dirty="0" smtClean="0"/>
              <a:t>mała </a:t>
            </a:r>
            <a:r>
              <a:rPr lang="pl-PL" sz="2400" dirty="0"/>
              <a:t>konkurencja na </a:t>
            </a:r>
            <a:r>
              <a:rPr lang="pl-PL" sz="2400" dirty="0" smtClean="0"/>
              <a:t>rynku,</a:t>
            </a:r>
          </a:p>
          <a:p>
            <a:pPr marL="342900" indent="-342900">
              <a:buFont typeface="Arial" panose="020B0604020202020204" pitchFamily="34" charset="0"/>
              <a:buChar char="•"/>
            </a:pPr>
            <a:r>
              <a:rPr lang="pl-PL" sz="2400" dirty="0" smtClean="0"/>
              <a:t>posiadane </a:t>
            </a:r>
            <a:r>
              <a:rPr lang="pl-PL" sz="2400" dirty="0"/>
              <a:t>zasoby własne (finansowe, kadrowe</a:t>
            </a:r>
            <a:r>
              <a:rPr lang="pl-PL" sz="2400" dirty="0" smtClean="0"/>
              <a:t>),</a:t>
            </a:r>
          </a:p>
          <a:p>
            <a:pPr marL="342900" indent="-342900">
              <a:buFont typeface="Arial" panose="020B0604020202020204" pitchFamily="34" charset="0"/>
              <a:buChar char="•"/>
            </a:pPr>
            <a:r>
              <a:rPr lang="pl-PL" sz="2400" dirty="0" smtClean="0"/>
              <a:t>zapewnienie </a:t>
            </a:r>
            <a:r>
              <a:rPr lang="pl-PL" sz="2400" dirty="0"/>
              <a:t>konkurencyjnej </a:t>
            </a:r>
            <a:r>
              <a:rPr lang="pl-PL" sz="2400" dirty="0" smtClean="0"/>
              <a:t>oferty,</a:t>
            </a:r>
          </a:p>
          <a:p>
            <a:pPr marL="342900" indent="-342900">
              <a:buFont typeface="Arial" panose="020B0604020202020204" pitchFamily="34" charset="0"/>
              <a:buChar char="•"/>
            </a:pPr>
            <a:r>
              <a:rPr lang="pl-PL" sz="2400" dirty="0" smtClean="0"/>
              <a:t>innowacyjność </a:t>
            </a:r>
            <a:r>
              <a:rPr lang="pl-PL" sz="2400" dirty="0"/>
              <a:t>oferowanych </a:t>
            </a:r>
            <a:r>
              <a:rPr lang="pl-PL" sz="2400" dirty="0" smtClean="0"/>
              <a:t>produktów/usług,</a:t>
            </a:r>
          </a:p>
          <a:p>
            <a:pPr marL="342900" indent="-342900">
              <a:buFont typeface="Arial" panose="020B0604020202020204" pitchFamily="34" charset="0"/>
              <a:buChar char="•"/>
            </a:pPr>
            <a:r>
              <a:rPr lang="pl-PL" sz="2400" dirty="0" smtClean="0"/>
              <a:t>zapewnienie </a:t>
            </a:r>
            <a:r>
              <a:rPr lang="pl-PL" sz="2400" dirty="0"/>
              <a:t>odpowiednich nakładów finansowych na promocję, reklamę firmy</a:t>
            </a:r>
          </a:p>
        </p:txBody>
      </p:sp>
    </p:spTree>
    <p:extLst>
      <p:ext uri="{BB962C8B-B14F-4D97-AF65-F5344CB8AC3E}">
        <p14:creationId xmlns:p14="http://schemas.microsoft.com/office/powerpoint/2010/main" val="355558198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Przerwa techniczna w banku. Jak zabezpieczyć się przed taką sytuacj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2618" y="131976"/>
            <a:ext cx="8729221" cy="6546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3448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346502" y="492822"/>
            <a:ext cx="11682483" cy="5262979"/>
          </a:xfrm>
          <a:prstGeom prst="rect">
            <a:avLst/>
          </a:prstGeom>
        </p:spPr>
        <p:txBody>
          <a:bodyPr wrap="square">
            <a:spAutoFit/>
          </a:bodyPr>
          <a:lstStyle/>
          <a:p>
            <a:r>
              <a:rPr lang="pl-PL" sz="2400" b="1" dirty="0"/>
              <a:t>Słabe strony </a:t>
            </a:r>
            <a:r>
              <a:rPr lang="pl-PL" sz="2400" dirty="0"/>
              <a:t>przedsiębiorstwa to czynniki, które uniemożliwiają firmie swobodny rozwój i pomniejszają dystans </a:t>
            </a:r>
            <a:r>
              <a:rPr lang="pl-PL" sz="2400" dirty="0" smtClean="0"/>
              <a:t>między nią </a:t>
            </a:r>
            <a:r>
              <a:rPr lang="pl-PL" sz="2400" dirty="0"/>
              <a:t>a konkurencją. Przykłady:</a:t>
            </a:r>
          </a:p>
          <a:p>
            <a:pPr marL="342900" indent="-342900">
              <a:buFont typeface="Arial" panose="020B0604020202020204" pitchFamily="34" charset="0"/>
              <a:buChar char="•"/>
            </a:pPr>
            <a:r>
              <a:rPr lang="pl-PL" sz="2400" dirty="0" smtClean="0"/>
              <a:t>słaba technologia,</a:t>
            </a:r>
          </a:p>
          <a:p>
            <a:pPr marL="342900" indent="-342900">
              <a:buFont typeface="Arial" panose="020B0604020202020204" pitchFamily="34" charset="0"/>
              <a:buChar char="•"/>
            </a:pPr>
            <a:r>
              <a:rPr lang="pl-PL" sz="2400" dirty="0" smtClean="0"/>
              <a:t>niewykwalifikowana kadra,</a:t>
            </a:r>
          </a:p>
          <a:p>
            <a:pPr marL="342900" indent="-342900">
              <a:buFont typeface="Arial" panose="020B0604020202020204" pitchFamily="34" charset="0"/>
              <a:buChar char="•"/>
            </a:pPr>
            <a:r>
              <a:rPr lang="pl-PL" sz="2400" dirty="0" smtClean="0"/>
              <a:t>zła </a:t>
            </a:r>
            <a:r>
              <a:rPr lang="pl-PL" sz="2400" dirty="0"/>
              <a:t>kondycja </a:t>
            </a:r>
            <a:r>
              <a:rPr lang="pl-PL" sz="2400" dirty="0" smtClean="0"/>
              <a:t>finansowa,</a:t>
            </a:r>
          </a:p>
          <a:p>
            <a:pPr marL="342900" indent="-342900">
              <a:buFont typeface="Arial" panose="020B0604020202020204" pitchFamily="34" charset="0"/>
              <a:buChar char="•"/>
            </a:pPr>
            <a:r>
              <a:rPr lang="pl-PL" sz="2400" dirty="0" smtClean="0"/>
              <a:t>słaba </a:t>
            </a:r>
            <a:r>
              <a:rPr lang="pl-PL" sz="2400" dirty="0"/>
              <a:t>lokalizacja </a:t>
            </a:r>
            <a:r>
              <a:rPr lang="pl-PL" sz="2400" dirty="0" smtClean="0"/>
              <a:t>firmy,</a:t>
            </a:r>
          </a:p>
          <a:p>
            <a:pPr marL="342900" indent="-342900">
              <a:buFont typeface="Arial" panose="020B0604020202020204" pitchFamily="34" charset="0"/>
              <a:buChar char="•"/>
            </a:pPr>
            <a:r>
              <a:rPr lang="pl-PL" sz="2400" dirty="0" smtClean="0"/>
              <a:t>duża </a:t>
            </a:r>
            <a:r>
              <a:rPr lang="pl-PL" sz="2400" dirty="0"/>
              <a:t>konkurencja na </a:t>
            </a:r>
            <a:r>
              <a:rPr lang="pl-PL" sz="2400" dirty="0" smtClean="0"/>
              <a:t>rynku,</a:t>
            </a:r>
          </a:p>
          <a:p>
            <a:pPr marL="342900" indent="-342900">
              <a:buFont typeface="Arial" panose="020B0604020202020204" pitchFamily="34" charset="0"/>
              <a:buChar char="•"/>
            </a:pPr>
            <a:r>
              <a:rPr lang="pl-PL" sz="2400" dirty="0" smtClean="0"/>
              <a:t>brak </a:t>
            </a:r>
            <a:r>
              <a:rPr lang="pl-PL" sz="2400" dirty="0"/>
              <a:t>doświadczenia </a:t>
            </a:r>
            <a:r>
              <a:rPr lang="pl-PL" sz="2400" dirty="0" smtClean="0"/>
              <a:t>biznesowego,</a:t>
            </a:r>
          </a:p>
          <a:p>
            <a:pPr marL="342900" indent="-342900">
              <a:buFont typeface="Arial" panose="020B0604020202020204" pitchFamily="34" charset="0"/>
              <a:buChar char="•"/>
            </a:pPr>
            <a:r>
              <a:rPr lang="pl-PL" sz="2400" dirty="0" smtClean="0"/>
              <a:t>brak </a:t>
            </a:r>
            <a:r>
              <a:rPr lang="pl-PL" sz="2400" dirty="0"/>
              <a:t>własnych środków </a:t>
            </a:r>
            <a:r>
              <a:rPr lang="pl-PL" sz="2400" dirty="0" smtClean="0"/>
              <a:t>finansowych,</a:t>
            </a:r>
          </a:p>
          <a:p>
            <a:pPr marL="342900" indent="-342900">
              <a:buFont typeface="Arial" panose="020B0604020202020204" pitchFamily="34" charset="0"/>
              <a:buChar char="•"/>
            </a:pPr>
            <a:r>
              <a:rPr lang="pl-PL" sz="2400" dirty="0" smtClean="0"/>
              <a:t>wysokie </a:t>
            </a:r>
            <a:r>
              <a:rPr lang="pl-PL" sz="2400" dirty="0"/>
              <a:t>koszty zakupu urządzeń / </a:t>
            </a:r>
            <a:r>
              <a:rPr lang="pl-PL" sz="2400" dirty="0" smtClean="0"/>
              <a:t>maszyn,</a:t>
            </a:r>
          </a:p>
          <a:p>
            <a:pPr marL="342900" indent="-342900">
              <a:buFont typeface="Arial" panose="020B0604020202020204" pitchFamily="34" charset="0"/>
              <a:buChar char="•"/>
            </a:pPr>
            <a:r>
              <a:rPr lang="pl-PL" sz="2400" dirty="0" smtClean="0"/>
              <a:t>niska </a:t>
            </a:r>
            <a:r>
              <a:rPr lang="pl-PL" sz="2400" dirty="0"/>
              <a:t>jakość oferowanych produktów / </a:t>
            </a:r>
            <a:r>
              <a:rPr lang="pl-PL" sz="2400" dirty="0" smtClean="0"/>
              <a:t>usług,</a:t>
            </a:r>
          </a:p>
          <a:p>
            <a:pPr marL="342900" indent="-342900">
              <a:buFont typeface="Arial" panose="020B0604020202020204" pitchFamily="34" charset="0"/>
              <a:buChar char="•"/>
            </a:pPr>
            <a:r>
              <a:rPr lang="pl-PL" sz="2400" dirty="0" smtClean="0"/>
              <a:t>wysokie </a:t>
            </a:r>
            <a:r>
              <a:rPr lang="pl-PL" sz="2400" dirty="0"/>
              <a:t>koszty bieżące prowadzenia </a:t>
            </a:r>
            <a:r>
              <a:rPr lang="pl-PL" sz="2400" dirty="0" smtClean="0"/>
              <a:t>firmy,</a:t>
            </a:r>
          </a:p>
          <a:p>
            <a:pPr marL="342900" indent="-342900">
              <a:buFont typeface="Arial" panose="020B0604020202020204" pitchFamily="34" charset="0"/>
              <a:buChar char="•"/>
            </a:pPr>
            <a:r>
              <a:rPr lang="pl-PL" sz="2400" dirty="0" smtClean="0"/>
              <a:t>niskie </a:t>
            </a:r>
            <a:r>
              <a:rPr lang="pl-PL" sz="2400" dirty="0"/>
              <a:t>nakłady na promocję, reklamę </a:t>
            </a:r>
            <a:r>
              <a:rPr lang="pl-PL" sz="2400" dirty="0" smtClean="0"/>
              <a:t>firmy,</a:t>
            </a:r>
          </a:p>
          <a:p>
            <a:pPr marL="342900" indent="-342900">
              <a:buFont typeface="Arial" panose="020B0604020202020204" pitchFamily="34" charset="0"/>
              <a:buChar char="•"/>
            </a:pPr>
            <a:r>
              <a:rPr lang="pl-PL" sz="2400" dirty="0" smtClean="0"/>
              <a:t>brak </a:t>
            </a:r>
            <a:r>
              <a:rPr lang="pl-PL" sz="2400" dirty="0"/>
              <a:t>środków finansowych na nowe inwestycje w firmie.</a:t>
            </a:r>
          </a:p>
        </p:txBody>
      </p:sp>
    </p:spTree>
    <p:extLst>
      <p:ext uri="{BB962C8B-B14F-4D97-AF65-F5344CB8AC3E}">
        <p14:creationId xmlns:p14="http://schemas.microsoft.com/office/powerpoint/2010/main" val="120308936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414551" y="352915"/>
            <a:ext cx="11586949" cy="5262979"/>
          </a:xfrm>
          <a:prstGeom prst="rect">
            <a:avLst/>
          </a:prstGeom>
        </p:spPr>
        <p:txBody>
          <a:bodyPr wrap="square">
            <a:spAutoFit/>
          </a:bodyPr>
          <a:lstStyle/>
          <a:p>
            <a:r>
              <a:rPr lang="pl-PL" sz="2400" b="1" dirty="0"/>
              <a:t>Szanse (okazje, możliwości) </a:t>
            </a:r>
            <a:r>
              <a:rPr lang="pl-PL" sz="2400" dirty="0"/>
              <a:t>są to te atrakcyjne sytuacje stwarzane firmie przez mikro- i makro otoczenie, dzięki którym</a:t>
            </a:r>
          </a:p>
          <a:p>
            <a:r>
              <a:rPr lang="pl-PL" sz="2400" dirty="0"/>
              <a:t>może ona osiągnąć przewagę konkurencyjną. </a:t>
            </a:r>
            <a:r>
              <a:rPr lang="pl-PL" sz="2400" dirty="0" smtClean="0"/>
              <a:t>Przykłady:</a:t>
            </a:r>
          </a:p>
          <a:p>
            <a:pPr marL="342900" indent="-342900">
              <a:buFont typeface="Arial" panose="020B0604020202020204" pitchFamily="34" charset="0"/>
              <a:buChar char="•"/>
            </a:pPr>
            <a:r>
              <a:rPr lang="pl-PL" sz="2400" dirty="0" smtClean="0"/>
              <a:t>pojawienie </a:t>
            </a:r>
            <a:r>
              <a:rPr lang="pl-PL" sz="2400" dirty="0"/>
              <a:t>się nowych grup </a:t>
            </a:r>
            <a:r>
              <a:rPr lang="pl-PL" sz="2400" dirty="0" smtClean="0"/>
              <a:t>klientów/odbiorców……………..,</a:t>
            </a:r>
          </a:p>
          <a:p>
            <a:pPr marL="342900" indent="-342900">
              <a:buFont typeface="Arial" panose="020B0604020202020204" pitchFamily="34" charset="0"/>
              <a:buChar char="•"/>
            </a:pPr>
            <a:r>
              <a:rPr lang="pl-PL" sz="2400" dirty="0" smtClean="0"/>
              <a:t>wejście </a:t>
            </a:r>
            <a:r>
              <a:rPr lang="pl-PL" sz="2400" dirty="0"/>
              <a:t>na nowe </a:t>
            </a:r>
            <a:r>
              <a:rPr lang="pl-PL" sz="2400" dirty="0" smtClean="0"/>
              <a:t>rynki,</a:t>
            </a:r>
          </a:p>
          <a:p>
            <a:pPr marL="342900" indent="-342900">
              <a:buFont typeface="Arial" panose="020B0604020202020204" pitchFamily="34" charset="0"/>
              <a:buChar char="•"/>
            </a:pPr>
            <a:r>
              <a:rPr lang="pl-PL" sz="2400" dirty="0" smtClean="0"/>
              <a:t>możliwość </a:t>
            </a:r>
            <a:r>
              <a:rPr lang="pl-PL" sz="2400" dirty="0"/>
              <a:t>poszerzenia asortymentu / produktów / </a:t>
            </a:r>
            <a:r>
              <a:rPr lang="pl-PL" sz="2400" dirty="0" smtClean="0"/>
              <a:t>usług,</a:t>
            </a:r>
          </a:p>
          <a:p>
            <a:pPr marL="342900" indent="-342900">
              <a:buFont typeface="Arial" panose="020B0604020202020204" pitchFamily="34" charset="0"/>
              <a:buChar char="•"/>
            </a:pPr>
            <a:r>
              <a:rPr lang="pl-PL" sz="2400" dirty="0" smtClean="0"/>
              <a:t>możliwość </a:t>
            </a:r>
            <a:r>
              <a:rPr lang="pl-PL" sz="2400" dirty="0"/>
              <a:t>dywersyfikacji wyborów / </a:t>
            </a:r>
            <a:r>
              <a:rPr lang="pl-PL" sz="2400" dirty="0" smtClean="0"/>
              <a:t>usług,</a:t>
            </a:r>
          </a:p>
          <a:p>
            <a:pPr marL="342900" indent="-342900">
              <a:buFont typeface="Arial" panose="020B0604020202020204" pitchFamily="34" charset="0"/>
              <a:buChar char="•"/>
            </a:pPr>
            <a:r>
              <a:rPr lang="pl-PL" sz="2400" dirty="0" smtClean="0"/>
              <a:t>możliwość </a:t>
            </a:r>
            <a:r>
              <a:rPr lang="pl-PL" sz="2400" dirty="0"/>
              <a:t>podjęcia produktów </a:t>
            </a:r>
            <a:r>
              <a:rPr lang="pl-PL" sz="2400" dirty="0" smtClean="0"/>
              <a:t>komplementarnych,</a:t>
            </a:r>
          </a:p>
          <a:p>
            <a:pPr marL="342900" indent="-342900">
              <a:buFont typeface="Arial" panose="020B0604020202020204" pitchFamily="34" charset="0"/>
              <a:buChar char="•"/>
            </a:pPr>
            <a:r>
              <a:rPr lang="pl-PL" sz="2400" dirty="0" smtClean="0"/>
              <a:t>integracja </a:t>
            </a:r>
            <a:r>
              <a:rPr lang="pl-PL" sz="2400" dirty="0"/>
              <a:t>pozioma połączenie lub współpraca dwóch współpracujących firm o tym samym profilu </a:t>
            </a:r>
            <a:r>
              <a:rPr lang="pl-PL" sz="2400" dirty="0" smtClean="0"/>
              <a:t>działalności,</a:t>
            </a:r>
          </a:p>
          <a:p>
            <a:pPr marL="342900" indent="-342900">
              <a:buFont typeface="Arial" panose="020B0604020202020204" pitchFamily="34" charset="0"/>
              <a:buChar char="•"/>
            </a:pPr>
            <a:r>
              <a:rPr lang="pl-PL" sz="2400" dirty="0" smtClean="0"/>
              <a:t>możliwość </a:t>
            </a:r>
            <a:r>
              <a:rPr lang="pl-PL" sz="2400" dirty="0"/>
              <a:t>przejścia do lepszej grupy </a:t>
            </a:r>
            <a:r>
              <a:rPr lang="pl-PL" sz="2400" dirty="0" smtClean="0"/>
              <a:t>strategicznej,</a:t>
            </a:r>
          </a:p>
          <a:p>
            <a:pPr marL="342900" indent="-342900">
              <a:buFont typeface="Arial" panose="020B0604020202020204" pitchFamily="34" charset="0"/>
              <a:buChar char="•"/>
            </a:pPr>
            <a:r>
              <a:rPr lang="pl-PL" sz="2400" dirty="0" smtClean="0"/>
              <a:t>ograniczona </a:t>
            </a:r>
            <a:r>
              <a:rPr lang="pl-PL" sz="2400" dirty="0"/>
              <a:t>rywalizacja w </a:t>
            </a:r>
            <a:r>
              <a:rPr lang="pl-PL" sz="2400" dirty="0" smtClean="0"/>
              <a:t>sektorze,</a:t>
            </a:r>
          </a:p>
          <a:p>
            <a:pPr marL="342900" indent="-342900">
              <a:buFont typeface="Arial" panose="020B0604020202020204" pitchFamily="34" charset="0"/>
              <a:buChar char="•"/>
            </a:pPr>
            <a:r>
              <a:rPr lang="pl-PL" sz="2400" dirty="0" smtClean="0"/>
              <a:t>szybszy </a:t>
            </a:r>
            <a:r>
              <a:rPr lang="pl-PL" sz="2400" dirty="0"/>
              <a:t>wzrost </a:t>
            </a:r>
            <a:r>
              <a:rPr lang="pl-PL" sz="2400" dirty="0" smtClean="0"/>
              <a:t>rynku,</a:t>
            </a:r>
          </a:p>
          <a:p>
            <a:pPr marL="342900" indent="-342900">
              <a:buFont typeface="Arial" panose="020B0604020202020204" pitchFamily="34" charset="0"/>
              <a:buChar char="•"/>
            </a:pPr>
            <a:r>
              <a:rPr lang="pl-PL" sz="2400" dirty="0" smtClean="0"/>
              <a:t>możliwość </a:t>
            </a:r>
            <a:r>
              <a:rPr lang="pl-PL" sz="2400" dirty="0"/>
              <a:t>zastosowania nowszych technologii.</a:t>
            </a:r>
          </a:p>
        </p:txBody>
      </p:sp>
    </p:spTree>
    <p:extLst>
      <p:ext uri="{BB962C8B-B14F-4D97-AF65-F5344CB8AC3E}">
        <p14:creationId xmlns:p14="http://schemas.microsoft.com/office/powerpoint/2010/main" val="420132397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4" name="Prostokąt 3"/>
          <p:cNvSpPr/>
          <p:nvPr/>
        </p:nvSpPr>
        <p:spPr>
          <a:xfrm>
            <a:off x="333802" y="536707"/>
            <a:ext cx="10996020" cy="4893647"/>
          </a:xfrm>
          <a:prstGeom prst="rect">
            <a:avLst/>
          </a:prstGeom>
        </p:spPr>
        <p:txBody>
          <a:bodyPr wrap="square">
            <a:spAutoFit/>
          </a:bodyPr>
          <a:lstStyle/>
          <a:p>
            <a:r>
              <a:rPr lang="pl-PL" sz="2400" b="1" dirty="0"/>
              <a:t>Zagrożenia </a:t>
            </a:r>
            <a:r>
              <a:rPr lang="pl-PL" sz="2400" dirty="0"/>
              <a:t>- są to te sytuacje w firmie, w wyniku których prawdopodobne jest pogorszenie się sytuacji firmy. Przykłady:</a:t>
            </a:r>
          </a:p>
          <a:p>
            <a:pPr marL="342900" indent="-342900">
              <a:buFont typeface="Arial" panose="020B0604020202020204" pitchFamily="34" charset="0"/>
              <a:buChar char="•"/>
            </a:pPr>
            <a:r>
              <a:rPr lang="pl-PL" sz="2400" dirty="0" smtClean="0"/>
              <a:t>zmiana </a:t>
            </a:r>
            <a:r>
              <a:rPr lang="pl-PL" sz="2400" dirty="0"/>
              <a:t>potrzeb lub gustów </a:t>
            </a:r>
            <a:r>
              <a:rPr lang="pl-PL" sz="2400" dirty="0" smtClean="0"/>
              <a:t>nabywców,</a:t>
            </a:r>
          </a:p>
          <a:p>
            <a:pPr marL="342900" indent="-342900">
              <a:buFont typeface="Arial" panose="020B0604020202020204" pitchFamily="34" charset="0"/>
              <a:buChar char="•"/>
            </a:pPr>
            <a:r>
              <a:rPr lang="pl-PL" sz="2400" dirty="0" smtClean="0"/>
              <a:t>realna </a:t>
            </a:r>
            <a:r>
              <a:rPr lang="pl-PL" sz="2400" dirty="0"/>
              <a:t>możliwość pojawienia się nowych konkurentów oferujących podobne </a:t>
            </a:r>
            <a:r>
              <a:rPr lang="pl-PL" sz="2400" dirty="0" smtClean="0"/>
              <a:t>produkty/usługi,</a:t>
            </a:r>
          </a:p>
          <a:p>
            <a:pPr marL="342900" indent="-342900">
              <a:buFont typeface="Arial" panose="020B0604020202020204" pitchFamily="34" charset="0"/>
              <a:buChar char="•"/>
            </a:pPr>
            <a:r>
              <a:rPr lang="pl-PL" sz="2400" dirty="0" smtClean="0"/>
              <a:t>wzrost </a:t>
            </a:r>
            <a:r>
              <a:rPr lang="pl-PL" sz="2400" dirty="0"/>
              <a:t>sprzedaży </a:t>
            </a:r>
            <a:r>
              <a:rPr lang="pl-PL" sz="2400" dirty="0" smtClean="0"/>
              <a:t>substytutów,</a:t>
            </a:r>
          </a:p>
          <a:p>
            <a:pPr marL="342900" indent="-342900">
              <a:buFont typeface="Arial" panose="020B0604020202020204" pitchFamily="34" charset="0"/>
              <a:buChar char="•"/>
            </a:pPr>
            <a:r>
              <a:rPr lang="pl-PL" sz="2400" dirty="0" smtClean="0"/>
              <a:t>wolniejszy </a:t>
            </a:r>
            <a:r>
              <a:rPr lang="pl-PL" sz="2400" dirty="0"/>
              <a:t>wzrost </a:t>
            </a:r>
            <a:r>
              <a:rPr lang="pl-PL" sz="2400" dirty="0" smtClean="0"/>
              <a:t>rynku,</a:t>
            </a:r>
          </a:p>
          <a:p>
            <a:pPr marL="342900" indent="-342900">
              <a:buFont typeface="Arial" panose="020B0604020202020204" pitchFamily="34" charset="0"/>
              <a:buChar char="•"/>
            </a:pPr>
            <a:r>
              <a:rPr lang="pl-PL" sz="2400" dirty="0" smtClean="0"/>
              <a:t>niekorzystne </a:t>
            </a:r>
            <a:r>
              <a:rPr lang="pl-PL" sz="2400" dirty="0"/>
              <a:t>rozwiązania </a:t>
            </a:r>
            <a:r>
              <a:rPr lang="pl-PL" sz="2400" dirty="0" smtClean="0"/>
              <a:t>systemowe,</a:t>
            </a:r>
          </a:p>
          <a:p>
            <a:pPr marL="342900" indent="-342900">
              <a:buFont typeface="Arial" panose="020B0604020202020204" pitchFamily="34" charset="0"/>
              <a:buChar char="•"/>
            </a:pPr>
            <a:r>
              <a:rPr lang="pl-PL" sz="2400" dirty="0" smtClean="0"/>
              <a:t>podatność </a:t>
            </a:r>
            <a:r>
              <a:rPr lang="pl-PL" sz="2400" dirty="0"/>
              <a:t>firmy na recesję i wahania </a:t>
            </a:r>
            <a:r>
              <a:rPr lang="pl-PL" sz="2400" dirty="0" smtClean="0"/>
              <a:t>koniunktury,</a:t>
            </a:r>
          </a:p>
          <a:p>
            <a:pPr marL="342900" indent="-342900">
              <a:buFont typeface="Arial" panose="020B0604020202020204" pitchFamily="34" charset="0"/>
              <a:buChar char="•"/>
            </a:pPr>
            <a:r>
              <a:rPr lang="pl-PL" sz="2400" dirty="0" smtClean="0"/>
              <a:t>wzrost </a:t>
            </a:r>
            <a:r>
              <a:rPr lang="pl-PL" sz="2400" dirty="0"/>
              <a:t>siły przetargowej nabywców i </a:t>
            </a:r>
            <a:r>
              <a:rPr lang="pl-PL" sz="2400" dirty="0" smtClean="0"/>
              <a:t>dostawców,</a:t>
            </a:r>
          </a:p>
          <a:p>
            <a:pPr marL="342900" indent="-342900">
              <a:buFont typeface="Arial" panose="020B0604020202020204" pitchFamily="34" charset="0"/>
              <a:buChar char="•"/>
            </a:pPr>
            <a:r>
              <a:rPr lang="pl-PL" sz="2400" dirty="0" smtClean="0"/>
              <a:t>niekorzystne </a:t>
            </a:r>
            <a:r>
              <a:rPr lang="pl-PL" sz="2400" dirty="0"/>
              <a:t>zmiany </a:t>
            </a:r>
            <a:r>
              <a:rPr lang="pl-PL" sz="2400" dirty="0" smtClean="0"/>
              <a:t>demograficzne,</a:t>
            </a:r>
          </a:p>
          <a:p>
            <a:pPr marL="342900" indent="-342900">
              <a:buFont typeface="Arial" panose="020B0604020202020204" pitchFamily="34" charset="0"/>
              <a:buChar char="•"/>
            </a:pPr>
            <a:r>
              <a:rPr lang="pl-PL" sz="2400" dirty="0" smtClean="0"/>
              <a:t>wzrost </a:t>
            </a:r>
            <a:r>
              <a:rPr lang="pl-PL" sz="2400" dirty="0"/>
              <a:t>podatków opłat za media itp</a:t>
            </a:r>
            <a:r>
              <a:rPr lang="pl-PL" sz="2400" dirty="0" smtClean="0"/>
              <a:t>.,</a:t>
            </a:r>
          </a:p>
          <a:p>
            <a:pPr marL="342900" indent="-342900">
              <a:buFont typeface="Arial" panose="020B0604020202020204" pitchFamily="34" charset="0"/>
              <a:buChar char="•"/>
            </a:pPr>
            <a:r>
              <a:rPr lang="pl-PL" sz="2400" dirty="0" smtClean="0"/>
              <a:t>sezonowość </a:t>
            </a:r>
            <a:r>
              <a:rPr lang="pl-PL" sz="2400" dirty="0"/>
              <a:t>działalności</a:t>
            </a:r>
          </a:p>
        </p:txBody>
      </p:sp>
    </p:spTree>
    <p:extLst>
      <p:ext uri="{BB962C8B-B14F-4D97-AF65-F5344CB8AC3E}">
        <p14:creationId xmlns:p14="http://schemas.microsoft.com/office/powerpoint/2010/main" val="244688789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706225" y="930079"/>
            <a:ext cx="10515600" cy="4351338"/>
          </a:xfrm>
        </p:spPr>
        <p:txBody>
          <a:bodyPr/>
          <a:lstStyle/>
          <a:p>
            <a:pPr marL="0" indent="0">
              <a:buNone/>
            </a:pPr>
            <a:r>
              <a:rPr lang="pl-PL" dirty="0" smtClean="0"/>
              <a:t>Proszę korzystać z tych podpowiedzi</a:t>
            </a:r>
          </a:p>
          <a:p>
            <a:pPr marL="0" indent="0">
              <a:buNone/>
            </a:pPr>
            <a:r>
              <a:rPr lang="pl-PL" dirty="0" smtClean="0"/>
              <a:t>ALE</a:t>
            </a:r>
          </a:p>
          <a:p>
            <a:pPr marL="0" indent="0">
              <a:buNone/>
            </a:pPr>
            <a:r>
              <a:rPr lang="pl-PL" b="1" dirty="0" smtClean="0"/>
              <a:t>Wpisywać swoje konkrety</a:t>
            </a:r>
          </a:p>
          <a:p>
            <a:pPr marL="0" indent="0">
              <a:buNone/>
            </a:pPr>
            <a:r>
              <a:rPr lang="pl-PL" dirty="0"/>
              <a:t>innowacyjność </a:t>
            </a:r>
            <a:r>
              <a:rPr lang="pl-PL" dirty="0" smtClean="0"/>
              <a:t>oferowanych produktów/usług – co to oznacza? </a:t>
            </a:r>
            <a:r>
              <a:rPr lang="pl-PL" dirty="0" smtClean="0">
                <a:solidFill>
                  <a:srgbClr val="FF0000"/>
                </a:solidFill>
              </a:rPr>
              <a:t>U was konkretnie?</a:t>
            </a:r>
          </a:p>
          <a:p>
            <a:pPr marL="0" indent="0">
              <a:buNone/>
            </a:pPr>
            <a:endParaRPr lang="pl-PL" dirty="0"/>
          </a:p>
          <a:p>
            <a:pPr marL="0" indent="0">
              <a:buNone/>
            </a:pPr>
            <a:r>
              <a:rPr lang="pl-PL" dirty="0" smtClean="0"/>
              <a:t>Dobra lokalizacja – konkretnie jaka? Przy szlaku, drodze? </a:t>
            </a:r>
            <a:r>
              <a:rPr lang="pl-PL" dirty="0"/>
              <a:t>d</a:t>
            </a:r>
            <a:r>
              <a:rPr lang="pl-PL" dirty="0" smtClean="0"/>
              <a:t>laczego? </a:t>
            </a:r>
            <a:r>
              <a:rPr lang="pl-PL" dirty="0" smtClean="0">
                <a:solidFill>
                  <a:srgbClr val="FF0000"/>
                </a:solidFill>
              </a:rPr>
              <a:t>W zależności od rodzaju działalności!</a:t>
            </a:r>
            <a:endParaRPr lang="pl-PL" dirty="0">
              <a:solidFill>
                <a:srgbClr val="FF0000"/>
              </a:solidFill>
            </a:endParaRPr>
          </a:p>
          <a:p>
            <a:pPr marL="0" indent="0">
              <a:buNone/>
            </a:pPr>
            <a:endParaRPr lang="pl-PL" b="1" dirty="0" smtClean="0"/>
          </a:p>
          <a:p>
            <a:pPr marL="0" indent="0">
              <a:buNone/>
            </a:pPr>
            <a:endParaRPr lang="pl-PL" b="1" dirty="0"/>
          </a:p>
        </p:txBody>
      </p:sp>
    </p:spTree>
    <p:extLst>
      <p:ext uri="{BB962C8B-B14F-4D97-AF65-F5344CB8AC3E}">
        <p14:creationId xmlns:p14="http://schemas.microsoft.com/office/powerpoint/2010/main" val="28973934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539466" y="390633"/>
            <a:ext cx="11395880" cy="1384995"/>
          </a:xfrm>
          <a:prstGeom prst="rect">
            <a:avLst/>
          </a:prstGeom>
        </p:spPr>
        <p:txBody>
          <a:bodyPr wrap="square">
            <a:spAutoFit/>
          </a:bodyPr>
          <a:lstStyle/>
          <a:p>
            <a:r>
              <a:rPr lang="pl-PL" sz="2800" b="1" dirty="0"/>
              <a:t>5.2.	Analiza </a:t>
            </a:r>
            <a:r>
              <a:rPr lang="pl-PL" sz="2800" b="1" dirty="0" err="1"/>
              <a:t>ryzyk</a:t>
            </a:r>
            <a:r>
              <a:rPr lang="pl-PL" sz="2800" b="1" dirty="0"/>
              <a:t> związanych z działalnością i rozwiązań </a:t>
            </a:r>
            <a:r>
              <a:rPr lang="pl-PL" sz="2800" b="1" dirty="0" smtClean="0"/>
              <a:t>alternatywnych – </a:t>
            </a:r>
            <a:r>
              <a:rPr lang="pl-PL" sz="2800" b="1" dirty="0" smtClean="0">
                <a:solidFill>
                  <a:srgbClr val="FF0000"/>
                </a:solidFill>
              </a:rPr>
              <a:t>wypełnić na końcu</a:t>
            </a:r>
            <a:endParaRPr lang="pl-PL" sz="2800" b="1" dirty="0">
              <a:solidFill>
                <a:srgbClr val="FF0000"/>
              </a:solidFill>
            </a:endParaRPr>
          </a:p>
          <a:p>
            <a:endParaRPr lang="pl-PL" sz="2800" b="1" dirty="0"/>
          </a:p>
        </p:txBody>
      </p:sp>
      <p:graphicFrame>
        <p:nvGraphicFramePr>
          <p:cNvPr id="4" name="Tabela 3"/>
          <p:cNvGraphicFramePr>
            <a:graphicFrameLocks noGrp="1"/>
          </p:cNvGraphicFramePr>
          <p:nvPr>
            <p:extLst>
              <p:ext uri="{D42A27DB-BD31-4B8C-83A1-F6EECF244321}">
                <p14:modId xmlns:p14="http://schemas.microsoft.com/office/powerpoint/2010/main" val="2143223618"/>
              </p:ext>
            </p:extLst>
          </p:nvPr>
        </p:nvGraphicFramePr>
        <p:xfrm>
          <a:off x="596332" y="1443159"/>
          <a:ext cx="9512489" cy="4414591"/>
        </p:xfrm>
        <a:graphic>
          <a:graphicData uri="http://schemas.openxmlformats.org/drawingml/2006/table">
            <a:tbl>
              <a:tblPr firstRow="1" firstCol="1" lastRow="1" lastCol="1" bandRow="1" bandCol="1"/>
              <a:tblGrid>
                <a:gridCol w="2252436"/>
                <a:gridCol w="3260021"/>
                <a:gridCol w="4000032"/>
              </a:tblGrid>
              <a:tr h="686844">
                <a:tc gridSpan="2">
                  <a:txBody>
                    <a:bodyPr/>
                    <a:lstStyle/>
                    <a:p>
                      <a:pPr algn="ctr" hangingPunct="0">
                        <a:spcAft>
                          <a:spcPts val="0"/>
                        </a:spcAft>
                        <a:tabLst>
                          <a:tab pos="457200" algn="l"/>
                        </a:tabLst>
                      </a:pPr>
                      <a:r>
                        <a:rPr lang="pl-PL" sz="1600" dirty="0">
                          <a:solidFill>
                            <a:srgbClr val="000000"/>
                          </a:solidFill>
                          <a:effectLst/>
                          <a:latin typeface="Times New Roman" panose="02020603050405020304" pitchFamily="18" charset="0"/>
                          <a:ea typeface="Times New Roman" panose="02020603050405020304" pitchFamily="18" charset="0"/>
                        </a:rPr>
                        <a:t>Należy zidentyfikować czynniki ryzyka mogące ograniczać działalność firmy.</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ctr" hangingPunct="0">
                        <a:spcAft>
                          <a:spcPts val="0"/>
                        </a:spcAft>
                        <a:tabLst>
                          <a:tab pos="457200" algn="l"/>
                        </a:tabLst>
                      </a:pPr>
                      <a:r>
                        <a:rPr lang="pl-PL" sz="1600">
                          <a:solidFill>
                            <a:srgbClr val="000000"/>
                          </a:solidFill>
                          <a:effectLst/>
                          <a:latin typeface="Times New Roman" panose="02020603050405020304" pitchFamily="18" charset="0"/>
                          <a:ea typeface="Times New Roman" panose="02020603050405020304" pitchFamily="18" charset="0"/>
                        </a:rPr>
                        <a:t>Należy opisać rozwiązania będące odpowiedzią na zidentyfikowane i zdiagnozowane ograniczenia związane z wykonalnością operacji.</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62740">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Organizacyjne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fontAlgn="auto" hangingPunct="1">
                        <a:spcAft>
                          <a:spcPts val="0"/>
                        </a:spcAft>
                        <a:tabLst>
                          <a:tab pos="457200" algn="l"/>
                          <a:tab pos="449580" algn="l"/>
                        </a:tabLst>
                      </a:pPr>
                      <a:r>
                        <a:rPr lang="pl-PL" sz="1600" b="1" u="none" strike="noStrike"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901">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Techniczne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auto" hangingPunct="1">
                        <a:spcAft>
                          <a:spcPts val="0"/>
                        </a:spcAft>
                        <a:tabLst>
                          <a:tab pos="457200" algn="l"/>
                          <a:tab pos="449580" algn="l"/>
                        </a:tabLst>
                      </a:pPr>
                      <a:r>
                        <a:rPr lang="pl-PL" sz="1600" b="1"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210">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Czasowe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u="none" strike="noStrike"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tabLst>
                          <a:tab pos="457200" algn="l"/>
                        </a:tabLst>
                      </a:pPr>
                      <a:r>
                        <a:rPr lang="pl-PL" sz="1600" b="1"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7082">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Finansowe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u="none" strike="noStrike"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tabLst>
                          <a:tab pos="457200" algn="l"/>
                        </a:tabLst>
                      </a:pPr>
                      <a:r>
                        <a:rPr lang="pl-PL" sz="1600" b="1"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789">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Prawne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u="none" strike="noStrike">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tabLst>
                          <a:tab pos="457200" algn="l"/>
                        </a:tabLst>
                      </a:pPr>
                      <a:r>
                        <a:rPr lang="pl-PL" sz="1600" b="1" dirty="0">
                          <a:solidFill>
                            <a:srgbClr val="000000"/>
                          </a:solidFill>
                          <a:effectLst/>
                          <a:latin typeface="Times New Roman" panose="02020603050405020304" pitchFamily="18" charset="0"/>
                          <a:ea typeface="Times New Roman" panose="02020603050405020304" pitchFamily="18" charset="0"/>
                        </a:rPr>
                        <a:t> </a:t>
                      </a: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529">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Inne</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u="none" strike="noStrike">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spcAft>
                          <a:spcPts val="0"/>
                        </a:spcAf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92624">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u="none" strike="noStrike">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633">
                <a:tc>
                  <a:txBody>
                    <a:bodyPr/>
                    <a:lstStyle/>
                    <a:p>
                      <a:pPr algn="l" fontAlgn="auto" hangingPunct="1">
                        <a:spcAft>
                          <a:spcPts val="0"/>
                        </a:spcAft>
                        <a:tabLst>
                          <a:tab pos="457200" algn="l"/>
                          <a:tab pos="449580" algn="l"/>
                        </a:tabLs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u="none" strike="noStrike">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600" b="1">
                          <a:solidFill>
                            <a:srgbClr val="000000"/>
                          </a:solidFill>
                          <a:effectLst/>
                          <a:latin typeface="Times New Roman" panose="02020603050405020304" pitchFamily="18" charset="0"/>
                          <a:ea typeface="Times New Roman" panose="02020603050405020304" pitchFamily="18" charset="0"/>
                        </a:rPr>
                        <a:t> </a:t>
                      </a: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2806">
                <a:tc>
                  <a:txBody>
                    <a:bodyPr/>
                    <a:lstStyle/>
                    <a:p>
                      <a:pPr algn="l" fontAlgn="auto" hangingPunct="1">
                        <a:spcAft>
                          <a:spcPts val="0"/>
                        </a:spcAft>
                        <a:tabLst>
                          <a:tab pos="457200" algn="l"/>
                          <a:tab pos="449580" algn="l"/>
                        </a:tabLst>
                      </a:pPr>
                      <a:endParaRPr lang="pl-PL"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pl-PL" sz="16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6917">
                <a:tc>
                  <a:txBody>
                    <a:bodyPr/>
                    <a:lstStyle/>
                    <a:p>
                      <a:pPr algn="l" fontAlgn="auto" hangingPunct="1">
                        <a:spcAft>
                          <a:spcPts val="0"/>
                        </a:spcAft>
                        <a:tabLst>
                          <a:tab pos="457200" algn="l"/>
                          <a:tab pos="449580" algn="l"/>
                        </a:tabLst>
                      </a:pPr>
                      <a:endParaRPr lang="pl-PL"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pl-PL"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1167822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300251" y="301733"/>
            <a:ext cx="11395880" cy="954107"/>
          </a:xfrm>
          <a:prstGeom prst="rect">
            <a:avLst/>
          </a:prstGeom>
        </p:spPr>
        <p:txBody>
          <a:bodyPr wrap="square">
            <a:spAutoFit/>
          </a:bodyPr>
          <a:lstStyle/>
          <a:p>
            <a:r>
              <a:rPr lang="pl-PL" sz="2800" b="1" dirty="0"/>
              <a:t>5.2.	Analiza </a:t>
            </a:r>
            <a:r>
              <a:rPr lang="pl-PL" sz="2800" b="1" dirty="0" err="1"/>
              <a:t>ryzyk</a:t>
            </a:r>
            <a:r>
              <a:rPr lang="pl-PL" sz="2800" b="1" dirty="0"/>
              <a:t> związanych z działalnością i rozwiązań alternatywnych</a:t>
            </a:r>
          </a:p>
          <a:p>
            <a:endParaRPr lang="pl-PL" sz="2800" b="1" dirty="0"/>
          </a:p>
        </p:txBody>
      </p:sp>
      <p:graphicFrame>
        <p:nvGraphicFramePr>
          <p:cNvPr id="5" name="Tabela 4"/>
          <p:cNvGraphicFramePr>
            <a:graphicFrameLocks noGrp="1"/>
          </p:cNvGraphicFramePr>
          <p:nvPr>
            <p:extLst>
              <p:ext uri="{D42A27DB-BD31-4B8C-83A1-F6EECF244321}">
                <p14:modId xmlns:p14="http://schemas.microsoft.com/office/powerpoint/2010/main" val="1654578807"/>
              </p:ext>
            </p:extLst>
          </p:nvPr>
        </p:nvGraphicFramePr>
        <p:xfrm>
          <a:off x="680940" y="1443467"/>
          <a:ext cx="9292045" cy="3361690"/>
        </p:xfrm>
        <a:graphic>
          <a:graphicData uri="http://schemas.openxmlformats.org/drawingml/2006/table">
            <a:tbl>
              <a:tblPr/>
              <a:tblGrid>
                <a:gridCol w="60325"/>
                <a:gridCol w="9231720"/>
              </a:tblGrid>
              <a:tr h="0">
                <a:tc gridSpan="2">
                  <a:txBody>
                    <a:bodyPr/>
                    <a:lstStyle/>
                    <a:p>
                      <a:pP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Należy opisać możliwość rozszerzenia działalności lub zmiany jej profilu.</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r>
              <a:tr h="209550">
                <a:tc>
                  <a:txBody>
                    <a:bodyPr/>
                    <a:lstStyle/>
                    <a:p>
                      <a:pPr>
                        <a:spcAft>
                          <a:spcPts val="0"/>
                        </a:spcAft>
                      </a:pPr>
                      <a:r>
                        <a:rPr lang="pl-PL" sz="1800">
                          <a:effectLst/>
                          <a:latin typeface="Times New Roman" panose="02020603050405020304" pitchFamily="18" charset="0"/>
                          <a:ea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6169431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331935"/>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3" name="Prostokąt 2"/>
          <p:cNvSpPr/>
          <p:nvPr/>
        </p:nvSpPr>
        <p:spPr>
          <a:xfrm>
            <a:off x="300251" y="131880"/>
            <a:ext cx="11395880" cy="954107"/>
          </a:xfrm>
          <a:prstGeom prst="rect">
            <a:avLst/>
          </a:prstGeom>
        </p:spPr>
        <p:txBody>
          <a:bodyPr wrap="square">
            <a:spAutoFit/>
          </a:bodyPr>
          <a:lstStyle/>
          <a:p>
            <a:r>
              <a:rPr lang="pl-PL" sz="2800" b="1" dirty="0"/>
              <a:t>5.2.	Analiza </a:t>
            </a:r>
            <a:r>
              <a:rPr lang="pl-PL" sz="2800" b="1" dirty="0" err="1"/>
              <a:t>ryzyk</a:t>
            </a:r>
            <a:r>
              <a:rPr lang="pl-PL" sz="2800" b="1" dirty="0"/>
              <a:t> związanych z działalnością i rozwiązań alternatywnych</a:t>
            </a:r>
          </a:p>
          <a:p>
            <a:endParaRPr lang="pl-PL" sz="2800" b="1" dirty="0"/>
          </a:p>
        </p:txBody>
      </p:sp>
      <p:sp>
        <p:nvSpPr>
          <p:cNvPr id="4" name="Prostokąt 3"/>
          <p:cNvSpPr/>
          <p:nvPr/>
        </p:nvSpPr>
        <p:spPr>
          <a:xfrm>
            <a:off x="95794" y="726069"/>
            <a:ext cx="12096206" cy="5940088"/>
          </a:xfrm>
          <a:prstGeom prst="rect">
            <a:avLst/>
          </a:prstGeom>
        </p:spPr>
        <p:txBody>
          <a:bodyPr wrap="square">
            <a:spAutoFit/>
          </a:bodyPr>
          <a:lstStyle/>
          <a:p>
            <a:r>
              <a:rPr lang="pl-PL" sz="2000" dirty="0"/>
              <a:t>W tej części podmiot ubiegający się o przyznanie pomocy identyfikuje czynniki ryzyka mogące ograniczać </a:t>
            </a:r>
            <a:r>
              <a:rPr lang="pl-PL" sz="2000" dirty="0" smtClean="0"/>
              <a:t>działalność firmy </a:t>
            </a:r>
            <a:r>
              <a:rPr lang="pl-PL" sz="2000" dirty="0"/>
              <a:t>(będą one powiązane z analizą SWOT). W tej części należy m.in.:</a:t>
            </a:r>
          </a:p>
          <a:p>
            <a:pPr marL="342900" indent="-342900">
              <a:buFont typeface="Arial" panose="020B0604020202020204" pitchFamily="34" charset="0"/>
              <a:buChar char="•"/>
            </a:pPr>
            <a:r>
              <a:rPr lang="pl-PL" sz="2000" dirty="0" smtClean="0"/>
              <a:t>wskazać </a:t>
            </a:r>
            <a:r>
              <a:rPr lang="pl-PL" sz="2000" dirty="0"/>
              <a:t>rozwiązania będące odpowiedzią na zidentyfikowane i zdiagnozowane ograniczenia </a:t>
            </a:r>
            <a:r>
              <a:rPr lang="pl-PL" sz="2000" dirty="0" smtClean="0"/>
              <a:t>związane z </a:t>
            </a:r>
            <a:r>
              <a:rPr lang="pl-PL" sz="2000" dirty="0"/>
              <a:t>wykonalnością operacji: organizacyjne lub techniczne, lub czasowe, lub finansowe, lub prawne i </a:t>
            </a:r>
            <a:r>
              <a:rPr lang="pl-PL" sz="2000" dirty="0" smtClean="0"/>
              <a:t>inne;</a:t>
            </a:r>
          </a:p>
          <a:p>
            <a:pPr marL="342900" indent="-342900">
              <a:buFont typeface="Arial" panose="020B0604020202020204" pitchFamily="34" charset="0"/>
              <a:buChar char="•"/>
            </a:pPr>
            <a:r>
              <a:rPr lang="pl-PL" sz="2000" dirty="0" smtClean="0"/>
              <a:t>wskazać</a:t>
            </a:r>
            <a:r>
              <a:rPr lang="pl-PL" sz="2000" dirty="0"/>
              <a:t>, czy będzie możliwe rozszerzenie działalności lub zmiana jej </a:t>
            </a:r>
            <a:r>
              <a:rPr lang="pl-PL" sz="2000" dirty="0" smtClean="0"/>
              <a:t>profilu;</a:t>
            </a:r>
          </a:p>
          <a:p>
            <a:pPr marL="342900" indent="-342900">
              <a:buFont typeface="Arial" panose="020B0604020202020204" pitchFamily="34" charset="0"/>
              <a:buChar char="•"/>
            </a:pPr>
            <a:r>
              <a:rPr lang="pl-PL" sz="2000" dirty="0" smtClean="0"/>
              <a:t>przedstawić </a:t>
            </a:r>
            <a:r>
              <a:rPr lang="pl-PL" sz="2000" dirty="0"/>
              <a:t>analizę szans i zagrożeń dla proponowanego przedsięwzięcia.</a:t>
            </a:r>
          </a:p>
          <a:p>
            <a:endParaRPr lang="pl-PL" sz="2000" dirty="0" smtClean="0"/>
          </a:p>
          <a:p>
            <a:r>
              <a:rPr lang="pl-PL" sz="2000" dirty="0" smtClean="0"/>
              <a:t>Należy </a:t>
            </a:r>
            <a:r>
              <a:rPr lang="pl-PL" sz="2000" dirty="0"/>
              <a:t>również zamieścić informacje dotyczące możliwości wykonywania działalności przy wykorzystaniu </a:t>
            </a:r>
            <a:r>
              <a:rPr lang="pl-PL" sz="2000" dirty="0" smtClean="0"/>
              <a:t>posiadanych i </a:t>
            </a:r>
            <a:r>
              <a:rPr lang="pl-PL" sz="2000" dirty="0"/>
              <a:t>planowanych do nabycia zasobów.</a:t>
            </a:r>
          </a:p>
          <a:p>
            <a:r>
              <a:rPr lang="pl-PL" sz="2000" dirty="0"/>
              <a:t>Podmiot ubiegający się o przyznanie pomocy powinien określić, czy posiadane i przyszłe zaplecze (w tym </a:t>
            </a:r>
            <a:r>
              <a:rPr lang="pl-PL" sz="2000" dirty="0" smtClean="0"/>
              <a:t>nieruchomości) będzie </a:t>
            </a:r>
            <a:r>
              <a:rPr lang="pl-PL" sz="2000" dirty="0"/>
              <a:t>wystarczające i niezbędne do realizacji operacji oraz wykonywania działalności. </a:t>
            </a:r>
            <a:endParaRPr lang="pl-PL" sz="2000" dirty="0" smtClean="0"/>
          </a:p>
          <a:p>
            <a:endParaRPr lang="pl-PL" sz="2000" dirty="0"/>
          </a:p>
          <a:p>
            <a:r>
              <a:rPr lang="pl-PL" sz="2000" dirty="0" smtClean="0"/>
              <a:t>Powinny </a:t>
            </a:r>
            <a:r>
              <a:rPr lang="pl-PL" sz="2000" dirty="0"/>
              <a:t>zostać wskazane </a:t>
            </a:r>
            <a:r>
              <a:rPr lang="pl-PL" sz="2000" dirty="0" smtClean="0"/>
              <a:t>braki w </a:t>
            </a:r>
            <a:r>
              <a:rPr lang="pl-PL" sz="2000" dirty="0"/>
              <a:t>zasobach oraz sposób ich uzupełnienia. W opisie powinien zostać opisany sposób jego wykorzystania:</a:t>
            </a:r>
          </a:p>
          <a:p>
            <a:pPr marL="285750" indent="-285750">
              <a:buFont typeface="Arial" panose="020B0604020202020204" pitchFamily="34" charset="0"/>
              <a:buChar char="•"/>
            </a:pPr>
            <a:r>
              <a:rPr lang="pl-PL" sz="2000" dirty="0" smtClean="0"/>
              <a:t>posiadanych </a:t>
            </a:r>
            <a:r>
              <a:rPr lang="pl-PL" sz="2000" dirty="0"/>
              <a:t>zasobów materialnych i </a:t>
            </a:r>
            <a:r>
              <a:rPr lang="pl-PL" sz="2000" dirty="0" smtClean="0"/>
              <a:t>niematerialnych,</a:t>
            </a:r>
          </a:p>
          <a:p>
            <a:pPr marL="285750" indent="-285750">
              <a:buFont typeface="Arial" panose="020B0604020202020204" pitchFamily="34" charset="0"/>
              <a:buChar char="•"/>
            </a:pPr>
            <a:r>
              <a:rPr lang="pl-PL" sz="2000" dirty="0" smtClean="0"/>
              <a:t>zakresu </a:t>
            </a:r>
            <a:r>
              <a:rPr lang="pl-PL" sz="2000" dirty="0"/>
              <a:t>rzeczowego operacji (kwalifikowalny, niekwalifikowany) i jego wpływu na wykonywanie </a:t>
            </a:r>
            <a:r>
              <a:rPr lang="pl-PL" sz="2000" dirty="0" smtClean="0"/>
              <a:t>działalności,</a:t>
            </a:r>
          </a:p>
          <a:p>
            <a:pPr marL="285750" indent="-285750">
              <a:buFont typeface="Arial" panose="020B0604020202020204" pitchFamily="34" charset="0"/>
              <a:buChar char="•"/>
            </a:pPr>
            <a:r>
              <a:rPr lang="pl-PL" sz="2000" dirty="0" smtClean="0"/>
              <a:t>przyszłych </a:t>
            </a:r>
            <a:r>
              <a:rPr lang="pl-PL" sz="2000" dirty="0"/>
              <a:t>zasobów niefinansowych lub nierzeczowych, np. ludzkich</a:t>
            </a:r>
            <a:r>
              <a:rPr lang="pl-PL" sz="2000" dirty="0" smtClean="0"/>
              <a:t>.</a:t>
            </a:r>
          </a:p>
          <a:p>
            <a:endParaRPr lang="pl-PL" sz="2000" b="1" dirty="0" smtClean="0">
              <a:solidFill>
                <a:srgbClr val="FF0000"/>
              </a:solidFill>
            </a:endParaRPr>
          </a:p>
          <a:p>
            <a:r>
              <a:rPr lang="pl-PL" sz="2000" b="1" dirty="0" smtClean="0">
                <a:solidFill>
                  <a:srgbClr val="FF0000"/>
                </a:solidFill>
              </a:rPr>
              <a:t>Zapisy powinny korespondować z tab. 2.2 i 7.1.</a:t>
            </a:r>
            <a:endParaRPr lang="pl-PL" sz="2000" b="1" dirty="0">
              <a:solidFill>
                <a:srgbClr val="FF0000"/>
              </a:solidFill>
            </a:endParaRPr>
          </a:p>
        </p:txBody>
      </p:sp>
    </p:spTree>
    <p:extLst>
      <p:ext uri="{BB962C8B-B14F-4D97-AF65-F5344CB8AC3E}">
        <p14:creationId xmlns:p14="http://schemas.microsoft.com/office/powerpoint/2010/main" val="96522696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0251" y="1616207"/>
            <a:ext cx="11300346" cy="1508105"/>
          </a:xfrm>
          <a:prstGeom prst="rect">
            <a:avLst/>
          </a:prstGeom>
        </p:spPr>
        <p:txBody>
          <a:bodyPr wrap="square">
            <a:spAutoFit/>
          </a:bodyPr>
          <a:lstStyle/>
          <a:p>
            <a:endParaRPr lang="pl-PL" sz="2800" dirty="0"/>
          </a:p>
          <a:p>
            <a:pPr lvl="0"/>
            <a:endParaRPr lang="pl-PL" sz="3200" b="1" i="1" dirty="0"/>
          </a:p>
          <a:p>
            <a:pPr lvl="0"/>
            <a:endParaRPr lang="pl-PL" sz="3200" b="1" i="1" dirty="0"/>
          </a:p>
        </p:txBody>
      </p:sp>
      <p:sp>
        <p:nvSpPr>
          <p:cNvPr id="4" name="Prostokąt 3"/>
          <p:cNvSpPr/>
          <p:nvPr/>
        </p:nvSpPr>
        <p:spPr>
          <a:xfrm>
            <a:off x="395785" y="554377"/>
            <a:ext cx="11778018" cy="1815882"/>
          </a:xfrm>
          <a:prstGeom prst="rect">
            <a:avLst/>
          </a:prstGeom>
        </p:spPr>
        <p:txBody>
          <a:bodyPr wrap="square">
            <a:spAutoFit/>
          </a:bodyPr>
          <a:lstStyle/>
          <a:p>
            <a:r>
              <a:rPr lang="pl-PL" sz="2800" b="1" dirty="0"/>
              <a:t>VI.	Planowany zakres działań niezbędnych do osiągnięcia celów pośrednich i końcowych</a:t>
            </a:r>
          </a:p>
          <a:p>
            <a:r>
              <a:rPr lang="pl-PL" sz="2800" b="1" dirty="0" smtClean="0"/>
              <a:t>6.1</a:t>
            </a:r>
            <a:r>
              <a:rPr lang="pl-PL" sz="2800" b="1" dirty="0"/>
              <a:t>.	Etapy realizacji operacji</a:t>
            </a:r>
          </a:p>
          <a:p>
            <a:endParaRPr lang="pl-PL" sz="2800" b="1" dirty="0"/>
          </a:p>
        </p:txBody>
      </p:sp>
      <p:graphicFrame>
        <p:nvGraphicFramePr>
          <p:cNvPr id="6" name="Tabela 5"/>
          <p:cNvGraphicFramePr>
            <a:graphicFrameLocks noGrp="1"/>
          </p:cNvGraphicFramePr>
          <p:nvPr>
            <p:extLst>
              <p:ext uri="{D42A27DB-BD31-4B8C-83A1-F6EECF244321}">
                <p14:modId xmlns:p14="http://schemas.microsoft.com/office/powerpoint/2010/main" val="501016001"/>
              </p:ext>
            </p:extLst>
          </p:nvPr>
        </p:nvGraphicFramePr>
        <p:xfrm>
          <a:off x="522786" y="2370258"/>
          <a:ext cx="10845800" cy="3260080"/>
        </p:xfrm>
        <a:graphic>
          <a:graphicData uri="http://schemas.openxmlformats.org/drawingml/2006/table">
            <a:tbl>
              <a:tblPr firstRow="1" firstCol="1" bandRow="1"/>
              <a:tblGrid>
                <a:gridCol w="10845800"/>
              </a:tblGrid>
              <a:tr h="1065520">
                <a:tc>
                  <a:txBody>
                    <a:bodyPr/>
                    <a:lstStyle/>
                    <a:p>
                      <a:pPr algn="just">
                        <a:spcAft>
                          <a:spcPts val="0"/>
                        </a:spcAft>
                      </a:pPr>
                      <a:r>
                        <a:rPr lang="pl-PL" sz="1800" dirty="0">
                          <a:effectLst/>
                          <a:latin typeface="Times New Roman" panose="02020603050405020304" pitchFamily="18" charset="0"/>
                          <a:ea typeface="Times New Roman" panose="02020603050405020304" pitchFamily="18" charset="0"/>
                        </a:rPr>
                        <a:t>Należy przedstawić </a:t>
                      </a:r>
                      <a:r>
                        <a:rPr lang="pl-PL" sz="1800" b="1" dirty="0">
                          <a:solidFill>
                            <a:srgbClr val="FF0000"/>
                          </a:solidFill>
                          <a:effectLst/>
                          <a:latin typeface="Times New Roman" panose="02020603050405020304" pitchFamily="18" charset="0"/>
                          <a:ea typeface="Times New Roman" panose="02020603050405020304" pitchFamily="18" charset="0"/>
                        </a:rPr>
                        <a:t>kolejność zdarzeń, które następując po sobie powinny doprowadzić do zrealizowania zakresu rzeczowego operacji oraz wykonywania, przy jego wykorzystaniu, działalności </a:t>
                      </a:r>
                      <a:r>
                        <a:rPr lang="pl-PL" sz="1800" dirty="0">
                          <a:effectLst/>
                          <a:latin typeface="Times New Roman" panose="02020603050405020304" pitchFamily="18" charset="0"/>
                          <a:ea typeface="Times New Roman" panose="02020603050405020304" pitchFamily="18" charset="0"/>
                        </a:rPr>
                        <a:t>w celu doprowadzenia do osiągnięcia zakładanych rezultatów.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53833">
                <a:tc>
                  <a:txBody>
                    <a:bodyPr/>
                    <a:lstStyle/>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smtClean="0">
                        <a:effectLst/>
                        <a:latin typeface="Times New Roman" panose="02020603050405020304" pitchFamily="18" charset="0"/>
                        <a:ea typeface="Times New Roman" panose="02020603050405020304" pitchFamily="18" charset="0"/>
                      </a:endParaRPr>
                    </a:p>
                    <a:p>
                      <a:pPr algn="just">
                        <a:spcAft>
                          <a:spcPts val="0"/>
                        </a:spcAft>
                      </a:pPr>
                      <a:endParaRPr lang="pl-PL"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3518447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36812" y="826722"/>
            <a:ext cx="11655188" cy="2554545"/>
          </a:xfrm>
          <a:prstGeom prst="rect">
            <a:avLst/>
          </a:prstGeom>
        </p:spPr>
        <p:txBody>
          <a:bodyPr wrap="square">
            <a:spAutoFit/>
          </a:bodyPr>
          <a:lstStyle/>
          <a:p>
            <a:r>
              <a:rPr lang="pl-PL" sz="3200" b="1" dirty="0"/>
              <a:t>6.2.	Źródła finansowania </a:t>
            </a:r>
            <a:r>
              <a:rPr lang="pl-PL" sz="3200" b="1" dirty="0" smtClean="0"/>
              <a:t>operacji – </a:t>
            </a:r>
            <a:r>
              <a:rPr lang="pl-PL" sz="3200" b="1" dirty="0" smtClean="0">
                <a:solidFill>
                  <a:srgbClr val="FF0000"/>
                </a:solidFill>
              </a:rPr>
              <a:t>WYPEŁNIĆ NA KOŃCU</a:t>
            </a:r>
            <a:endParaRPr lang="pl-PL" sz="3200" b="1" dirty="0">
              <a:solidFill>
                <a:srgbClr val="FF0000"/>
              </a:solidFill>
            </a:endParaRPr>
          </a:p>
          <a:p>
            <a:endParaRPr lang="pl-PL" sz="3200" b="1" dirty="0" smtClean="0"/>
          </a:p>
          <a:p>
            <a:r>
              <a:rPr lang="pl-PL" sz="3200" b="1" dirty="0" smtClean="0"/>
              <a:t>Należy </a:t>
            </a:r>
            <a:r>
              <a:rPr lang="pl-PL" sz="3200" b="1" dirty="0"/>
              <a:t>przedstawić źródła finansowania operacji oraz finansowanie działalności dla okresu bieżącego oraz wymaganego okresu prowadzenia działalności gospodarczej.</a:t>
            </a:r>
          </a:p>
        </p:txBody>
      </p:sp>
    </p:spTree>
    <p:extLst>
      <p:ext uri="{BB962C8B-B14F-4D97-AF65-F5344CB8AC3E}">
        <p14:creationId xmlns:p14="http://schemas.microsoft.com/office/powerpoint/2010/main" val="80202425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a 6"/>
          <p:cNvGraphicFramePr>
            <a:graphicFrameLocks noGrp="1"/>
          </p:cNvGraphicFramePr>
          <p:nvPr>
            <p:extLst>
              <p:ext uri="{D42A27DB-BD31-4B8C-83A1-F6EECF244321}">
                <p14:modId xmlns:p14="http://schemas.microsoft.com/office/powerpoint/2010/main" val="285784764"/>
              </p:ext>
            </p:extLst>
          </p:nvPr>
        </p:nvGraphicFramePr>
        <p:xfrm>
          <a:off x="653634" y="861705"/>
          <a:ext cx="10759119" cy="4264660"/>
        </p:xfrm>
        <a:graphic>
          <a:graphicData uri="http://schemas.openxmlformats.org/drawingml/2006/table">
            <a:tbl>
              <a:tblPr/>
              <a:tblGrid>
                <a:gridCol w="2749761"/>
                <a:gridCol w="1189199"/>
                <a:gridCol w="1189199"/>
                <a:gridCol w="1189199"/>
                <a:gridCol w="1305742"/>
                <a:gridCol w="1509738"/>
                <a:gridCol w="1626281"/>
              </a:tblGrid>
              <a:tr h="212090">
                <a:tc rowSpan="2">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Źródło pozyskania środków</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gridSpan="6">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Wartość pozyskanych środków (PLN)</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0">
                <a:tc vMerge="1">
                  <a:txBody>
                    <a:bodyPr/>
                    <a:lstStyle/>
                    <a:p>
                      <a:endParaRPr lang="pl-PL"/>
                    </a:p>
                  </a:txBody>
                  <a:tcPr/>
                </a:tc>
                <a:tc>
                  <a:txBody>
                    <a:bodyPr/>
                    <a:lstStyle/>
                    <a:p>
                      <a:pPr algn="ctr">
                        <a:spcAft>
                          <a:spcPts val="0"/>
                        </a:spcAft>
                      </a:pPr>
                      <a:r>
                        <a:rPr lang="pl-PL" sz="1800" strike="noStrike" dirty="0">
                          <a:effectLst/>
                          <a:latin typeface="Times New Roman" panose="02020603050405020304" pitchFamily="18" charset="0"/>
                          <a:ea typeface="Times New Roman" panose="02020603050405020304" pitchFamily="18" charset="0"/>
                        </a:rPr>
                        <a:t>Rok n-2</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strike="noStrike" dirty="0">
                          <a:effectLst/>
                          <a:latin typeface="Times New Roman" panose="02020603050405020304" pitchFamily="18" charset="0"/>
                          <a:ea typeface="Times New Roman" panose="02020603050405020304" pitchFamily="18" charset="0"/>
                        </a:rPr>
                        <a:t>Rok n-1</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dirty="0">
                          <a:effectLst/>
                          <a:latin typeface="Times New Roman" panose="02020603050405020304" pitchFamily="18" charset="0"/>
                          <a:ea typeface="Times New Roman" panose="02020603050405020304" pitchFamily="18" charset="0"/>
                        </a:rPr>
                        <a:t>Rok </a:t>
                      </a:r>
                      <a:r>
                        <a:rPr lang="pl-PL" sz="1800" dirty="0" smtClean="0">
                          <a:effectLst/>
                          <a:latin typeface="Times New Roman" panose="02020603050405020304" pitchFamily="18" charset="0"/>
                          <a:ea typeface="Times New Roman" panose="02020603050405020304" pitchFamily="18" charset="0"/>
                        </a:rPr>
                        <a:t>n</a:t>
                      </a:r>
                      <a:endParaRPr lang="pl-PL" sz="1800" dirty="0">
                        <a:effectLst/>
                        <a:latin typeface="Times New Roman" panose="02020603050405020304" pitchFamily="18" charset="0"/>
                        <a:ea typeface="Times New Roman" panose="02020603050405020304" pitchFamily="18"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n+1</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n+2</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dirty="0">
                          <a:effectLst/>
                          <a:latin typeface="Times New Roman" panose="02020603050405020304" pitchFamily="18" charset="0"/>
                          <a:ea typeface="Times New Roman" panose="02020603050405020304" pitchFamily="18" charset="0"/>
                        </a:rPr>
                        <a:t>Rok n+3</a:t>
                      </a: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0">
                <a:tc>
                  <a:txBody>
                    <a:bodyPr/>
                    <a:lstStyle/>
                    <a:p>
                      <a:pPr>
                        <a:spcAft>
                          <a:spcPts val="0"/>
                        </a:spcAft>
                      </a:pPr>
                      <a:r>
                        <a:rPr lang="pl-PL" sz="1800">
                          <a:effectLst/>
                          <a:latin typeface="Times New Roman" panose="02020603050405020304" pitchFamily="18" charset="0"/>
                          <a:ea typeface="Lucida Sans Unicode" panose="020B0602030504020204" pitchFamily="34" charset="0"/>
                        </a:rPr>
                        <a:t>Kwota pomocy</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100 000</a:t>
                      </a: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a:txBody>
                    <a:bodyPr/>
                    <a:lstStyle/>
                    <a:p>
                      <a:pPr>
                        <a:spcAft>
                          <a:spcPts val="0"/>
                        </a:spcAft>
                      </a:pPr>
                      <a:r>
                        <a:rPr lang="pl-PL" sz="1800">
                          <a:effectLst/>
                          <a:latin typeface="Times New Roman" panose="02020603050405020304" pitchFamily="18" charset="0"/>
                          <a:ea typeface="Lucida Sans Unicode" panose="020B0602030504020204" pitchFamily="34" charset="0"/>
                        </a:rPr>
                        <a:t>Środki własne </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X</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Z</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T</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Pożyczka / kredyt (jeśli występuje)</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Finansowanie ze strony osób trzecich (jeśli występuje)</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Inne środki (jakie?)</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0">
                <a:tc>
                  <a:txBody>
                    <a:bodyPr/>
                    <a:lstStyle/>
                    <a:p>
                      <a:pPr>
                        <a:spcAft>
                          <a:spcPts val="0"/>
                        </a:spcAft>
                      </a:pPr>
                      <a:r>
                        <a:rPr lang="pl-PL" sz="1800" dirty="0">
                          <a:solidFill>
                            <a:srgbClr val="000000"/>
                          </a:solidFill>
                          <a:effectLst/>
                          <a:latin typeface="Times New Roman" panose="02020603050405020304" pitchFamily="18" charset="0"/>
                          <a:ea typeface="Lucida Sans Unicode" panose="020B0602030504020204" pitchFamily="34" charset="0"/>
                        </a:rPr>
                        <a:t> </a:t>
                      </a:r>
                      <a:r>
                        <a:rPr lang="pl-PL" sz="1800" dirty="0" smtClean="0">
                          <a:solidFill>
                            <a:srgbClr val="000000"/>
                          </a:solidFill>
                          <a:effectLst/>
                          <a:latin typeface="Times New Roman" panose="02020603050405020304" pitchFamily="18" charset="0"/>
                          <a:ea typeface="Lucida Sans Unicode" panose="020B0602030504020204" pitchFamily="34" charset="0"/>
                        </a:rPr>
                        <a:t>PRZYCHODY</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ZZ</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TT</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a:solidFill>
                            <a:srgbClr val="000000"/>
                          </a:solidFill>
                          <a:effectLst/>
                          <a:latin typeface="Times New Roman" panose="02020603050405020304" pitchFamily="18" charset="0"/>
                          <a:ea typeface="Lucida Sans Unicode" panose="020B0602030504020204" pitchFamily="34" charset="0"/>
                        </a:rPr>
                        <a:t> </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Wartość pozyskanych środków ogółem</a:t>
                      </a:r>
                      <a:endParaRPr lang="pl-PL" sz="18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800" b="1" strike="sngStrike">
                          <a:solidFill>
                            <a:srgbClr val="000000"/>
                          </a:solidFill>
                          <a:effectLst/>
                          <a:latin typeface="Times New Roman" panose="02020603050405020304" pitchFamily="18" charset="0"/>
                          <a:ea typeface="Lucida Sans Unicode" panose="020B0602030504020204" pitchFamily="34" charset="0"/>
                        </a:rPr>
                        <a:t> </a:t>
                      </a:r>
                      <a:endParaRPr lang="pl-PL" sz="1800" strike="sngStrike">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 Y</a:t>
                      </a:r>
                      <a:r>
                        <a:rPr lang="pl-PL" sz="1800" b="1" dirty="0">
                          <a:solidFill>
                            <a:srgbClr val="000000"/>
                          </a:solidFill>
                          <a:effectLst/>
                          <a:latin typeface="Times New Roman" panose="02020603050405020304" pitchFamily="18" charset="0"/>
                          <a:ea typeface="Lucida Sans Unicode" panose="020B0602030504020204" pitchFamily="34" charset="0"/>
                        </a:rPr>
                        <a:t> </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ZZZ</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dirty="0" smtClean="0">
                          <a:solidFill>
                            <a:srgbClr val="000000"/>
                          </a:solidFill>
                          <a:effectLst/>
                          <a:latin typeface="Times New Roman" panose="02020603050405020304" pitchFamily="18" charset="0"/>
                          <a:ea typeface="Lucida Sans Unicode" panose="020B0602030504020204" pitchFamily="34" charset="0"/>
                        </a:rPr>
                        <a:t>Kwota</a:t>
                      </a:r>
                      <a:r>
                        <a:rPr lang="pl-PL" sz="1800" b="1" dirty="0">
                          <a:solidFill>
                            <a:srgbClr val="000000"/>
                          </a:solidFill>
                          <a:effectLst/>
                          <a:latin typeface="Times New Roman" panose="02020603050405020304" pitchFamily="18" charset="0"/>
                          <a:ea typeface="Lucida Sans Unicode" panose="020B0602030504020204" pitchFamily="34" charset="0"/>
                        </a:rPr>
                        <a:t> </a:t>
                      </a:r>
                      <a:r>
                        <a:rPr lang="pl-PL" sz="1800" b="1" dirty="0" smtClean="0">
                          <a:solidFill>
                            <a:srgbClr val="000000"/>
                          </a:solidFill>
                          <a:effectLst/>
                          <a:latin typeface="Times New Roman" panose="02020603050405020304" pitchFamily="18" charset="0"/>
                          <a:ea typeface="Lucida Sans Unicode" panose="020B0602030504020204" pitchFamily="34" charset="0"/>
                        </a:rPr>
                        <a:t>TTT</a:t>
                      </a:r>
                      <a:endParaRPr lang="pl-PL" sz="18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800" b="1" strike="sngStrike" dirty="0">
                          <a:solidFill>
                            <a:srgbClr val="000000"/>
                          </a:solidFill>
                          <a:effectLst/>
                          <a:latin typeface="Times New Roman" panose="02020603050405020304" pitchFamily="18" charset="0"/>
                          <a:ea typeface="Lucida Sans Unicode" panose="020B0602030504020204" pitchFamily="34" charset="0"/>
                        </a:rPr>
                        <a:t> </a:t>
                      </a:r>
                      <a:endParaRPr lang="pl-PL" sz="1800" strike="sngStrike"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ole tekstowe 1"/>
          <p:cNvSpPr txBox="1"/>
          <p:nvPr/>
        </p:nvSpPr>
        <p:spPr>
          <a:xfrm>
            <a:off x="725864" y="5684362"/>
            <a:ext cx="6314229" cy="369332"/>
          </a:xfrm>
          <a:prstGeom prst="rect">
            <a:avLst/>
          </a:prstGeom>
          <a:noFill/>
        </p:spPr>
        <p:txBody>
          <a:bodyPr wrap="none" rtlCol="0">
            <a:spAutoFit/>
          </a:bodyPr>
          <a:lstStyle/>
          <a:p>
            <a:r>
              <a:rPr lang="pl-PL" b="1" dirty="0" smtClean="0">
                <a:solidFill>
                  <a:srgbClr val="FF0000"/>
                </a:solidFill>
              </a:rPr>
              <a:t>ROK N – ROK DOKONANIA PRZEZ ARIMR PŁATNOSCI KOŃCOWEJ</a:t>
            </a:r>
            <a:endParaRPr lang="pl-PL" b="1" dirty="0">
              <a:solidFill>
                <a:srgbClr val="FF0000"/>
              </a:solidFill>
            </a:endParaRPr>
          </a:p>
        </p:txBody>
      </p:sp>
    </p:spTree>
    <p:extLst>
      <p:ext uri="{BB962C8B-B14F-4D97-AF65-F5344CB8AC3E}">
        <p14:creationId xmlns:p14="http://schemas.microsoft.com/office/powerpoint/2010/main" val="4942238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50800" y="624283"/>
            <a:ext cx="12323929" cy="5324535"/>
          </a:xfrm>
          <a:prstGeom prst="rect">
            <a:avLst/>
          </a:prstGeom>
        </p:spPr>
        <p:txBody>
          <a:bodyPr wrap="square">
            <a:spAutoFit/>
          </a:bodyPr>
          <a:lstStyle/>
          <a:p>
            <a:r>
              <a:rPr lang="pl-PL" sz="2000" b="1" dirty="0"/>
              <a:t>Należy przedstawić źródła finansowania operacji oraz finansowanie działalności dla okresu bieżącego oraz </a:t>
            </a:r>
            <a:r>
              <a:rPr lang="pl-PL" sz="2000" b="1" dirty="0" smtClean="0"/>
              <a:t>wymaganego okresu </a:t>
            </a:r>
            <a:r>
              <a:rPr lang="pl-PL" sz="2000" b="1" dirty="0"/>
              <a:t>jej prowadzenia.</a:t>
            </a:r>
          </a:p>
          <a:p>
            <a:r>
              <a:rPr lang="pl-PL" sz="2000" dirty="0"/>
              <a:t>Środki finansowe powinny umożliwić realizację działań zgodnie z przyjętym harmonogramem (zwłaszcza, jeśli pomoc</a:t>
            </a:r>
          </a:p>
          <a:p>
            <a:r>
              <a:rPr lang="pl-PL" sz="2000" dirty="0"/>
              <a:t>będzie udzielana w formie refundacji). </a:t>
            </a:r>
            <a:r>
              <a:rPr lang="pl-PL" sz="2000" b="1" dirty="0"/>
              <a:t>Posiadane środki powinny pokrywać koszty (kwalifikowalne oraz</a:t>
            </a:r>
          </a:p>
          <a:p>
            <a:r>
              <a:rPr lang="pl-PL" sz="2000" b="1" dirty="0"/>
              <a:t>niekwalifikowalne), a środki posiadane i przyszłe - powinny zapewnić utrzymanie płynności finansowej w okresie</a:t>
            </a:r>
          </a:p>
          <a:p>
            <a:r>
              <a:rPr lang="pl-PL" sz="2000" b="1" dirty="0"/>
              <a:t>realizacji operacji.</a:t>
            </a:r>
          </a:p>
          <a:p>
            <a:r>
              <a:rPr lang="pl-PL" sz="2000" dirty="0"/>
              <a:t>W poniższej tabeli należy wyszczególnić środki własne i obce np. kredyty, pożyczki. leasing.</a:t>
            </a:r>
          </a:p>
          <a:p>
            <a:r>
              <a:rPr lang="pl-PL" sz="2000" dirty="0"/>
              <a:t>Podmiot ubiegający się o przyznanie pomocy powinien wykazać wystarczające źródła finansowania operacji oraz</a:t>
            </a:r>
          </a:p>
          <a:p>
            <a:r>
              <a:rPr lang="pl-PL" sz="2000" dirty="0"/>
              <a:t>działalności prowadzonej w wyniku jej realizacji, tj.:</a:t>
            </a:r>
          </a:p>
          <a:p>
            <a:pPr marL="342900" indent="-342900">
              <a:buFont typeface="Arial" panose="020B0604020202020204" pitchFamily="34" charset="0"/>
              <a:buChar char="•"/>
            </a:pPr>
            <a:r>
              <a:rPr lang="pl-PL" sz="2000" b="1" dirty="0" smtClean="0">
                <a:solidFill>
                  <a:srgbClr val="FF0000"/>
                </a:solidFill>
              </a:rPr>
              <a:t>przy </a:t>
            </a:r>
            <a:r>
              <a:rPr lang="pl-PL" sz="2000" b="1" dirty="0">
                <a:solidFill>
                  <a:srgbClr val="FF0000"/>
                </a:solidFill>
              </a:rPr>
              <a:t>podejmowaniu działalności gospodarczej - dla kosztów niezbędnych do podjęcia działalności oraz </a:t>
            </a:r>
            <a:r>
              <a:rPr lang="pl-PL" sz="2000" b="1" dirty="0" smtClean="0">
                <a:solidFill>
                  <a:srgbClr val="FF0000"/>
                </a:solidFill>
              </a:rPr>
              <a:t>jej prowadzenia </a:t>
            </a:r>
            <a:r>
              <a:rPr lang="pl-PL" sz="2000" b="1" dirty="0">
                <a:solidFill>
                  <a:srgbClr val="FF0000"/>
                </a:solidFill>
              </a:rPr>
              <a:t>przez okres 2 lat od dokonania przez ARiMR płatności </a:t>
            </a:r>
            <a:r>
              <a:rPr lang="pl-PL" sz="2000" b="1" dirty="0" smtClean="0">
                <a:solidFill>
                  <a:srgbClr val="FF0000"/>
                </a:solidFill>
              </a:rPr>
              <a:t>końcowej;</a:t>
            </a:r>
          </a:p>
          <a:p>
            <a:pPr marL="342900" indent="-342900">
              <a:buFont typeface="Arial" panose="020B0604020202020204" pitchFamily="34" charset="0"/>
              <a:buChar char="•"/>
            </a:pPr>
            <a:r>
              <a:rPr lang="pl-PL" sz="2000" dirty="0" smtClean="0"/>
              <a:t>przy </a:t>
            </a:r>
            <a:r>
              <a:rPr lang="pl-PL" sz="2000" dirty="0"/>
              <a:t>rozwijaniu działalności gospodarczej - dla kosztów niezbędnych do rozwijania działalności oraz jej prowadzenia</a:t>
            </a:r>
          </a:p>
          <a:p>
            <a:r>
              <a:rPr lang="pl-PL" sz="2000" dirty="0"/>
              <a:t>przez okres 3 lat od dokonania przez ARiMR płatności końcowej.</a:t>
            </a:r>
          </a:p>
          <a:p>
            <a:endParaRPr lang="pl-PL" sz="2000" b="1" dirty="0" smtClean="0"/>
          </a:p>
          <a:p>
            <a:r>
              <a:rPr lang="pl-PL" sz="2000" b="1" dirty="0" smtClean="0">
                <a:solidFill>
                  <a:srgbClr val="FF0000"/>
                </a:solidFill>
              </a:rPr>
              <a:t>Dla </a:t>
            </a:r>
            <a:r>
              <a:rPr lang="pl-PL" sz="2000" b="1" dirty="0">
                <a:solidFill>
                  <a:srgbClr val="FF0000"/>
                </a:solidFill>
              </a:rPr>
              <a:t>ww. okresów, tj. Rok n+1, Rok </a:t>
            </a:r>
            <a:r>
              <a:rPr lang="pl-PL" sz="2000" b="1" dirty="0" smtClean="0">
                <a:solidFill>
                  <a:srgbClr val="FF0000"/>
                </a:solidFill>
              </a:rPr>
              <a:t>n+2, </a:t>
            </a:r>
            <a:r>
              <a:rPr lang="pl-PL" sz="2000" b="1" dirty="0">
                <a:solidFill>
                  <a:srgbClr val="FF0000"/>
                </a:solidFill>
              </a:rPr>
              <a:t>środki własne powinny zostać wykazane w wysokości </a:t>
            </a:r>
            <a:r>
              <a:rPr lang="pl-PL" sz="2000" b="1" dirty="0" smtClean="0">
                <a:solidFill>
                  <a:srgbClr val="FF0000"/>
                </a:solidFill>
              </a:rPr>
              <a:t>odpowiadającej co </a:t>
            </a:r>
            <a:r>
              <a:rPr lang="pl-PL" sz="2000" b="1" dirty="0">
                <a:solidFill>
                  <a:srgbClr val="FF0000"/>
                </a:solidFill>
              </a:rPr>
              <a:t>najmniej wartościom z wiersza 9. Saldo bieżące w tabeli 9.3.</a:t>
            </a:r>
          </a:p>
        </p:txBody>
      </p:sp>
    </p:spTree>
    <p:extLst>
      <p:ext uri="{BB962C8B-B14F-4D97-AF65-F5344CB8AC3E}">
        <p14:creationId xmlns:p14="http://schemas.microsoft.com/office/powerpoint/2010/main" val="62789539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706177" y="437825"/>
            <a:ext cx="10859542" cy="830997"/>
          </a:xfrm>
          <a:prstGeom prst="rect">
            <a:avLst/>
          </a:prstGeom>
        </p:spPr>
        <p:txBody>
          <a:bodyPr wrap="square">
            <a:spAutoFit/>
          </a:bodyPr>
          <a:lstStyle/>
          <a:p>
            <a:r>
              <a:rPr lang="pl-PL" sz="2400" b="1" dirty="0"/>
              <a:t>VII.	Zakres rzeczowo-finansowy operacji </a:t>
            </a:r>
          </a:p>
          <a:p>
            <a:r>
              <a:rPr lang="pl-PL" sz="2400" b="1" dirty="0" smtClean="0"/>
              <a:t>7.1</a:t>
            </a:r>
            <a:r>
              <a:rPr lang="pl-PL" sz="2400" b="1" dirty="0"/>
              <a:t>.	Zestawienie przewidywanych wydatków niezbędnych do realizacji operacji</a:t>
            </a:r>
          </a:p>
        </p:txBody>
      </p:sp>
      <p:graphicFrame>
        <p:nvGraphicFramePr>
          <p:cNvPr id="4" name="Tabela 3"/>
          <p:cNvGraphicFramePr>
            <a:graphicFrameLocks noGrp="1"/>
          </p:cNvGraphicFramePr>
          <p:nvPr>
            <p:extLst>
              <p:ext uri="{D42A27DB-BD31-4B8C-83A1-F6EECF244321}">
                <p14:modId xmlns:p14="http://schemas.microsoft.com/office/powerpoint/2010/main" val="1516151557"/>
              </p:ext>
            </p:extLst>
          </p:nvPr>
        </p:nvGraphicFramePr>
        <p:xfrm>
          <a:off x="150126" y="1405721"/>
          <a:ext cx="12041873" cy="5131557"/>
        </p:xfrm>
        <a:graphic>
          <a:graphicData uri="http://schemas.openxmlformats.org/drawingml/2006/table">
            <a:tbl>
              <a:tblPr/>
              <a:tblGrid>
                <a:gridCol w="298210"/>
                <a:gridCol w="1463713"/>
                <a:gridCol w="3122089"/>
                <a:gridCol w="2582827"/>
                <a:gridCol w="1644295"/>
                <a:gridCol w="1404071"/>
                <a:gridCol w="1526668"/>
              </a:tblGrid>
              <a:tr h="743313">
                <a:tc gridSpan="2">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Wyszczególnienie</a:t>
                      </a:r>
                      <a:endParaRPr lang="pl-PL" sz="1200" dirty="0">
                        <a:effectLst/>
                        <a:latin typeface="Times New Roman" panose="02020603050405020304" pitchFamily="18" charset="0"/>
                        <a:ea typeface="Lucida Sans Unicode" panose="020B0602030504020204" pitchFamily="34" charset="0"/>
                      </a:endParaRPr>
                    </a:p>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(rodzaj wydatku)</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Uzasadnienie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Parametry techniczne lub jakościowe</a:t>
                      </a:r>
                      <a:endParaRPr lang="pl-PL" sz="1200" dirty="0">
                        <a:effectLst/>
                        <a:latin typeface="Times New Roman" panose="02020603050405020304" pitchFamily="18" charset="0"/>
                        <a:ea typeface="Lucida Sans Unicode" panose="020B0602030504020204" pitchFamily="34" charset="0"/>
                      </a:endParaRPr>
                    </a:p>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towarów lub usług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Ilość / liczba</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a:t>
                      </a:r>
                      <a:endParaRPr lang="pl-PL" sz="1200">
                        <a:effectLst/>
                        <a:latin typeface="Times New Roman" panose="02020603050405020304" pitchFamily="18" charset="0"/>
                        <a:ea typeface="Lucida Sans Unicode" panose="020B0602030504020204" pitchFamily="34" charset="0"/>
                      </a:endParaRPr>
                    </a:p>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jednostkowa</a:t>
                      </a:r>
                      <a:endParaRPr lang="pl-PL" sz="1200">
                        <a:effectLst/>
                        <a:latin typeface="Times New Roman" panose="02020603050405020304" pitchFamily="18" charset="0"/>
                        <a:ea typeface="Lucida Sans Unicode" panose="020B0602030504020204" pitchFamily="34" charset="0"/>
                      </a:endParaRPr>
                    </a:p>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 PLN</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Wartość</a:t>
                      </a:r>
                      <a:endParaRPr lang="pl-PL" sz="1200">
                        <a:effectLst/>
                        <a:latin typeface="Times New Roman" panose="02020603050405020304" pitchFamily="18" charset="0"/>
                        <a:ea typeface="Lucida Sans Unicode" panose="020B0602030504020204" pitchFamily="34" charset="0"/>
                      </a:endParaRPr>
                    </a:p>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 PLN</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r>
              <a:tr h="313446">
                <a:tc gridSpan="7">
                  <a:txBody>
                    <a:bodyPr/>
                    <a:lstStyle/>
                    <a:p>
                      <a:pP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wydatki stanowiące podstawę do wyliczenia kwoty pomocy</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1.</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2.</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3.</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4.</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7">
                  <a:txBody>
                    <a:bodyPr/>
                    <a:lstStyle/>
                    <a:p>
                      <a:pP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pozostałe wydatki</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1.</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2.</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3.</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4.</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6">
                  <a:txBody>
                    <a:bodyPr/>
                    <a:lstStyle/>
                    <a:p>
                      <a:pPr algn="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wydatki ogółem: w tym:</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6">
                  <a:txBody>
                    <a:bodyPr/>
                    <a:lstStyle/>
                    <a:p>
                      <a:pPr algn="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wydatki stanowiące podstawę do wyliczenia kwoty pomocy</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6">
                  <a:txBody>
                    <a:bodyPr/>
                    <a:lstStyle/>
                    <a:p>
                      <a:pPr algn="r">
                        <a:spcAft>
                          <a:spcPts val="0"/>
                        </a:spcAft>
                      </a:pPr>
                      <a:r>
                        <a:rPr lang="pl-PL" sz="1000" b="1">
                          <a:solidFill>
                            <a:srgbClr val="000000"/>
                          </a:solidFill>
                          <a:effectLst/>
                          <a:latin typeface="Times New Roman" panose="02020603050405020304" pitchFamily="18" charset="0"/>
                          <a:ea typeface="Times New Roman" panose="02020603050405020304" pitchFamily="18" charset="0"/>
                        </a:rPr>
                        <a:t>pozostałe wydatki </a:t>
                      </a:r>
                      <a:endParaRPr lang="pl-PL" sz="120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446">
                <a:tc gridSpan="6">
                  <a:txBody>
                    <a:bodyPr/>
                    <a:lstStyle/>
                    <a:p>
                      <a:pPr algn="r">
                        <a:spcAft>
                          <a:spcPts val="0"/>
                        </a:spcAft>
                      </a:pPr>
                      <a:r>
                        <a:rPr lang="pl-PL" sz="1000" b="1">
                          <a:solidFill>
                            <a:srgbClr val="000000"/>
                          </a:solidFill>
                          <a:effectLst/>
                          <a:latin typeface="Times New Roman" panose="02020603050405020304" pitchFamily="18" charset="0"/>
                          <a:ea typeface="Times New Roman" panose="02020603050405020304" pitchFamily="18" charset="0"/>
                        </a:rPr>
                        <a:t>wnioskowana kwota pomocy</a:t>
                      </a:r>
                      <a:endParaRPr lang="pl-PL" sz="1200">
                        <a:effectLst/>
                        <a:latin typeface="Times New Roman" panose="02020603050405020304" pitchFamily="18" charset="0"/>
                        <a:ea typeface="Times New Roman" panose="02020603050405020304" pitchFamily="18"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a:txBody>
                    <a:bodyPr/>
                    <a:lstStyle/>
                    <a:p>
                      <a:pPr algn="ctr">
                        <a:spcAft>
                          <a:spcPts val="0"/>
                        </a:spcAft>
                      </a:pPr>
                      <a:r>
                        <a:rPr lang="pl-PL" sz="1000" b="1" dirty="0">
                          <a:solidFill>
                            <a:srgbClr val="000000"/>
                          </a:solidFill>
                          <a:effectLs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8888148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122548" y="1825625"/>
            <a:ext cx="12000322" cy="5103076"/>
          </a:xfrm>
        </p:spPr>
        <p:txBody>
          <a:bodyPr>
            <a:normAutofit fontScale="92500" lnSpcReduction="20000"/>
          </a:bodyPr>
          <a:lstStyle/>
          <a:p>
            <a:r>
              <a:rPr lang="pl-PL" b="1" dirty="0"/>
              <a:t>Wydatki stanowiące podstawę do wyliczenia kwoty pomocy </a:t>
            </a:r>
            <a:r>
              <a:rPr lang="pl-PL" dirty="0"/>
              <a:t>– określone w § 17 ust. 1 rozporządzenia Ministra Rolnictwa i Rozwoju Wsi z dnia 24 września 2015 r. w sprawie szczegółowych warunków i trybu przyznawania pomocy finansowej w ramach poddziałania Wsparcie na wdrażanie operacji w ramach strategii rozwoju lokalnego kierowanego przez społeczność objętego Programem Rozwoju Obszarów Wiejskich na lata 2014-2020 (Dz. U. poz. 1570, z </a:t>
            </a:r>
            <a:r>
              <a:rPr lang="pl-PL" dirty="0" err="1"/>
              <a:t>późn</a:t>
            </a:r>
            <a:r>
              <a:rPr lang="pl-PL" dirty="0"/>
              <a:t>. zm</a:t>
            </a:r>
            <a:r>
              <a:rPr lang="pl-PL" dirty="0" smtClean="0"/>
              <a:t>.).</a:t>
            </a:r>
          </a:p>
          <a:p>
            <a:r>
              <a:rPr lang="pl-PL" b="1" dirty="0" smtClean="0"/>
              <a:t>Pozostałe </a:t>
            </a:r>
            <a:r>
              <a:rPr lang="pl-PL" b="1" dirty="0"/>
              <a:t>wydatki – wydatki, które </a:t>
            </a:r>
            <a:r>
              <a:rPr lang="pl-PL" b="1" u="sng" dirty="0"/>
              <a:t>nie mieszczą się w katalogu kosztów kwalifikowalnych</a:t>
            </a:r>
            <a:r>
              <a:rPr lang="pl-PL" b="1" dirty="0"/>
              <a:t>, ale są niezbędne do realizacji operacji. </a:t>
            </a:r>
            <a:r>
              <a:rPr lang="pl-PL" dirty="0"/>
              <a:t>Jeśli w ramach projektu niezbędne jest poniesienie innych kosztów towarzyszących, niezbędnych do realizacji operacji, (tzw. niekwalifikowalnych), powinny być tutaj wylistowane. Przyjęte koszty powinny być uzasadnione zakresem operacji, niezbędne do osiągnięcia jej celu oraz </a:t>
            </a:r>
            <a:r>
              <a:rPr lang="pl-PL" dirty="0" smtClean="0"/>
              <a:t>racjonalne.</a:t>
            </a:r>
          </a:p>
          <a:p>
            <a:pPr marL="0" indent="0">
              <a:buNone/>
            </a:pPr>
            <a:endParaRPr lang="pl-PL" b="1" dirty="0" smtClean="0">
              <a:solidFill>
                <a:srgbClr val="FF0000"/>
              </a:solidFill>
            </a:endParaRPr>
          </a:p>
          <a:p>
            <a:pPr marL="0" indent="0">
              <a:buNone/>
            </a:pPr>
            <a:r>
              <a:rPr lang="pl-PL" b="1" dirty="0" smtClean="0">
                <a:solidFill>
                  <a:srgbClr val="FF0000"/>
                </a:solidFill>
              </a:rPr>
              <a:t>KOSZTY NIEKWALIFIKOWANE np. PROMOCJA OPERACJI, ŚRODEK TRANSPORT CZY WYPOSAŻENIA.</a:t>
            </a:r>
          </a:p>
          <a:p>
            <a:endParaRPr lang="pl-PL" dirty="0"/>
          </a:p>
        </p:txBody>
      </p:sp>
      <p:sp>
        <p:nvSpPr>
          <p:cNvPr id="5" name="Tytuł 4"/>
          <p:cNvSpPr>
            <a:spLocks noGrp="1"/>
          </p:cNvSpPr>
          <p:nvPr>
            <p:ph type="title"/>
          </p:nvPr>
        </p:nvSpPr>
        <p:spPr>
          <a:xfrm>
            <a:off x="0" y="649341"/>
            <a:ext cx="12122870" cy="757130"/>
          </a:xfrm>
          <a:prstGeom prst="rect">
            <a:avLst/>
          </a:prstGeom>
        </p:spPr>
        <p:txBody>
          <a:bodyPr wrap="square">
            <a:spAutoFit/>
          </a:bodyPr>
          <a:lstStyle/>
          <a:p>
            <a:r>
              <a:rPr lang="pl-PL" sz="2400" b="1" dirty="0">
                <a:latin typeface="+mn-lt"/>
              </a:rPr>
              <a:t>VII.	Zakres rzeczowo-finansowy operacji </a:t>
            </a:r>
          </a:p>
          <a:p>
            <a:r>
              <a:rPr lang="pl-PL" sz="2400" b="1" dirty="0" smtClean="0">
                <a:latin typeface="+mn-lt"/>
              </a:rPr>
              <a:t>7.1</a:t>
            </a:r>
            <a:r>
              <a:rPr lang="pl-PL" sz="2400" b="1" dirty="0">
                <a:latin typeface="+mn-lt"/>
              </a:rPr>
              <a:t>.	Zestawienie przewidywanych wydatków niezbędnych do realizacji operacji</a:t>
            </a:r>
          </a:p>
        </p:txBody>
      </p:sp>
    </p:spTree>
    <p:extLst>
      <p:ext uri="{BB962C8B-B14F-4D97-AF65-F5344CB8AC3E}">
        <p14:creationId xmlns:p14="http://schemas.microsoft.com/office/powerpoint/2010/main" val="32997590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672816" y="387025"/>
            <a:ext cx="10859542" cy="830997"/>
          </a:xfrm>
          <a:prstGeom prst="rect">
            <a:avLst/>
          </a:prstGeom>
        </p:spPr>
        <p:txBody>
          <a:bodyPr wrap="square">
            <a:spAutoFit/>
          </a:bodyPr>
          <a:lstStyle/>
          <a:p>
            <a:r>
              <a:rPr lang="pl-PL" sz="2400" b="1" dirty="0"/>
              <a:t>VII.	Zakres rzeczowo-finansowy operacji </a:t>
            </a:r>
          </a:p>
          <a:p>
            <a:r>
              <a:rPr lang="pl-PL" sz="2400" b="1" dirty="0" smtClean="0"/>
              <a:t>7.1</a:t>
            </a:r>
            <a:r>
              <a:rPr lang="pl-PL" sz="2400" b="1" dirty="0"/>
              <a:t>.	Zestawienie przewidywanych wydatków niezbędnych do realizacji operacji</a:t>
            </a:r>
          </a:p>
        </p:txBody>
      </p:sp>
      <p:graphicFrame>
        <p:nvGraphicFramePr>
          <p:cNvPr id="4" name="Tabela 3"/>
          <p:cNvGraphicFramePr>
            <a:graphicFrameLocks noGrp="1"/>
          </p:cNvGraphicFramePr>
          <p:nvPr>
            <p:extLst>
              <p:ext uri="{D42A27DB-BD31-4B8C-83A1-F6EECF244321}">
                <p14:modId xmlns:p14="http://schemas.microsoft.com/office/powerpoint/2010/main" val="1046397572"/>
              </p:ext>
            </p:extLst>
          </p:nvPr>
        </p:nvGraphicFramePr>
        <p:xfrm>
          <a:off x="672816" y="1869093"/>
          <a:ext cx="10996020" cy="4032250"/>
        </p:xfrm>
        <a:graphic>
          <a:graphicData uri="http://schemas.openxmlformats.org/drawingml/2006/table">
            <a:tbl>
              <a:tblPr/>
              <a:tblGrid>
                <a:gridCol w="80742"/>
                <a:gridCol w="10915278"/>
              </a:tblGrid>
              <a:tr h="0">
                <a:tc gridSpan="2">
                  <a:txBody>
                    <a:bodyPr/>
                    <a:lstStyle/>
                    <a:p>
                      <a:pPr algn="just">
                        <a:spcAft>
                          <a:spcPts val="0"/>
                        </a:spcAft>
                      </a:pPr>
                      <a:r>
                        <a:rPr lang="pl-PL" sz="2000" dirty="0">
                          <a:effectLst/>
                          <a:latin typeface="Times New Roman" panose="02020603050405020304" pitchFamily="18" charset="0"/>
                          <a:ea typeface="Lucida Sans Unicode" panose="020B0602030504020204" pitchFamily="34" charset="0"/>
                        </a:rPr>
                        <a:t>Należy opisać przyjęte założenia dotyczące planowanej wielkości kosztów. </a:t>
                      </a:r>
                      <a:r>
                        <a:rPr lang="pl-PL" sz="2000" dirty="0">
                          <a:solidFill>
                            <a:srgbClr val="000000"/>
                          </a:solidFill>
                          <a:effectLst/>
                          <a:latin typeface="Times New Roman" panose="02020603050405020304" pitchFamily="18" charset="0"/>
                          <a:ea typeface="Lucida Sans Unicode" panose="020B0602030504020204" pitchFamily="34" charset="0"/>
                        </a:rPr>
                        <a:t>Należy wskazać kryteria, na podstawie których dokonano wyboru maszyn, urządzeń, sprzętu. </a:t>
                      </a:r>
                      <a:endParaRPr lang="pl-PL" sz="2000" dirty="0">
                        <a:effectLst/>
                        <a:latin typeface="Times New Roman" panose="02020603050405020304" pitchFamily="18" charset="0"/>
                        <a:ea typeface="Lucida Sans Unicode" panose="020B0602030504020204" pitchFamily="34" charset="0"/>
                      </a:endParaRPr>
                    </a:p>
                    <a:p>
                      <a:pPr algn="just">
                        <a:spcAft>
                          <a:spcPts val="0"/>
                        </a:spcAft>
                      </a:pPr>
                      <a:r>
                        <a:rPr lang="pl-PL" sz="2000" dirty="0">
                          <a:solidFill>
                            <a:srgbClr val="000000"/>
                          </a:solidFill>
                          <a:effectLst/>
                          <a:latin typeface="Times New Roman" panose="02020603050405020304" pitchFamily="18" charset="0"/>
                          <a:ea typeface="Lucida Sans Unicode" panose="020B0602030504020204" pitchFamily="34" charset="0"/>
                        </a:rPr>
                        <a:t>Uzasadnić konieczność dokonania zakupu towarów i usług o podanych parametrach technicznych i jakościowych wraz z uzasadnieniem cen zakupu.</a:t>
                      </a:r>
                      <a:endParaRPr lang="pl-PL" sz="20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r>
              <a:tr h="295275">
                <a:tc>
                  <a:txBody>
                    <a:bodyPr/>
                    <a:lstStyle/>
                    <a:p>
                      <a:pPr>
                        <a:spcAft>
                          <a:spcPts val="0"/>
                        </a:spcAft>
                      </a:pPr>
                      <a:r>
                        <a:rPr lang="pl-PL" sz="2000">
                          <a:effectLst/>
                          <a:latin typeface="Times New Roman" panose="02020603050405020304" pitchFamily="18" charset="0"/>
                          <a:ea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pl-PL" sz="2000" b="1"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b="1"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b="1"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p>
                      <a:pPr>
                        <a:spcAft>
                          <a:spcPts val="0"/>
                        </a:spcAft>
                      </a:pPr>
                      <a:r>
                        <a:rPr lang="pl-PL" sz="2000" dirty="0">
                          <a:solidFill>
                            <a:srgbClr val="000000"/>
                          </a:solidFill>
                          <a:effectLst/>
                          <a:latin typeface="Times New Roman" panose="02020603050405020304" pitchFamily="18" charset="0"/>
                          <a:ea typeface="Times New Roman" panose="02020603050405020304" pitchFamily="18" charset="0"/>
                        </a:rPr>
                        <a:t> </a:t>
                      </a:r>
                      <a:endParaRPr lang="pl-PL" sz="20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750123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232012" y="475557"/>
            <a:ext cx="10859542" cy="830997"/>
          </a:xfrm>
          <a:prstGeom prst="rect">
            <a:avLst/>
          </a:prstGeom>
        </p:spPr>
        <p:txBody>
          <a:bodyPr wrap="square">
            <a:spAutoFit/>
          </a:bodyPr>
          <a:lstStyle/>
          <a:p>
            <a:r>
              <a:rPr lang="pl-PL" sz="2400" b="1" dirty="0"/>
              <a:t>VII.	Zakres rzeczowo-finansowy operacji </a:t>
            </a:r>
          </a:p>
          <a:p>
            <a:r>
              <a:rPr lang="pl-PL" sz="2400" b="1" dirty="0" smtClean="0"/>
              <a:t>7.1</a:t>
            </a:r>
            <a:r>
              <a:rPr lang="pl-PL" sz="2400" b="1" dirty="0"/>
              <a:t>.	Zestawienie przewidywanych wydatków niezbędnych do realizacji operacji</a:t>
            </a:r>
          </a:p>
        </p:txBody>
      </p:sp>
      <p:sp>
        <p:nvSpPr>
          <p:cNvPr id="3" name="Prostokąt 2"/>
          <p:cNvSpPr/>
          <p:nvPr/>
        </p:nvSpPr>
        <p:spPr>
          <a:xfrm>
            <a:off x="0" y="1431985"/>
            <a:ext cx="12192001" cy="5016758"/>
          </a:xfrm>
          <a:prstGeom prst="rect">
            <a:avLst/>
          </a:prstGeom>
        </p:spPr>
        <p:txBody>
          <a:bodyPr wrap="square">
            <a:spAutoFit/>
          </a:bodyPr>
          <a:lstStyle/>
          <a:p>
            <a:r>
              <a:rPr lang="pl-PL" sz="2000" b="1" dirty="0"/>
              <a:t>Uwaga:</a:t>
            </a:r>
          </a:p>
          <a:p>
            <a:r>
              <a:rPr lang="pl-PL" sz="2000" b="1" dirty="0">
                <a:solidFill>
                  <a:srgbClr val="FF0000"/>
                </a:solidFill>
              </a:rPr>
              <a:t>Tabela 7.1 jest pierwszą z zakresu tabel finansowych (7.1, 9.1, 9.2, 9.3, 9.4), w odniesieniu do których zaleca się, </a:t>
            </a:r>
            <a:r>
              <a:rPr lang="pl-PL" sz="2000" b="1" dirty="0" smtClean="0">
                <a:solidFill>
                  <a:srgbClr val="FF0000"/>
                </a:solidFill>
              </a:rPr>
              <a:t>aby zostały </a:t>
            </a:r>
            <a:r>
              <a:rPr lang="pl-PL" sz="2000" b="1" dirty="0">
                <a:solidFill>
                  <a:srgbClr val="FF0000"/>
                </a:solidFill>
              </a:rPr>
              <a:t>wypełnione z wykorzystaniem pomocniczego narzędzia udostępnionego w postaci pliku </a:t>
            </a:r>
            <a:r>
              <a:rPr lang="pl-PL" sz="2000" b="1" dirty="0" err="1" smtClean="0">
                <a:solidFill>
                  <a:srgbClr val="FF0000"/>
                </a:solidFill>
              </a:rPr>
              <a:t>xlsx</a:t>
            </a:r>
            <a:r>
              <a:rPr lang="pl-PL" sz="2000" b="1" dirty="0">
                <a:solidFill>
                  <a:srgbClr val="FF0000"/>
                </a:solidFill>
              </a:rPr>
              <a:t>.</a:t>
            </a:r>
          </a:p>
          <a:p>
            <a:r>
              <a:rPr lang="pl-PL" sz="2000" dirty="0"/>
              <a:t>Do tabel należy wprowadzić dane wejściowe, natomiast wartości wynikowe są obliczane automatycznie. W tym celu </a:t>
            </a:r>
            <a:r>
              <a:rPr lang="pl-PL" sz="2000" dirty="0" smtClean="0"/>
              <a:t>do arkusza </a:t>
            </a:r>
            <a:r>
              <a:rPr lang="pl-PL" sz="2000" dirty="0"/>
              <a:t>zostały wprowadzone 3 tabele pomocnicze, które służą przeliczeniu danych „Tabela pomocnicza nr. 2" lub</a:t>
            </a:r>
          </a:p>
          <a:p>
            <a:r>
              <a:rPr lang="pl-PL" sz="2000" dirty="0"/>
              <a:t>wybraniu/wprowadzeniu dodatkowych danych „Tabela pomocnicza nr. 1” oraz „Tabela pomocnicza nr. 3”.</a:t>
            </a:r>
          </a:p>
          <a:p>
            <a:r>
              <a:rPr lang="pl-PL" sz="2000" dirty="0"/>
              <a:t>Niektóre pola formularza zostały zablokowane do edycji, w celu uniknięcia sytuacji m.in. przypadkowego usunięcia</a:t>
            </a:r>
          </a:p>
          <a:p>
            <a:r>
              <a:rPr lang="pl-PL" sz="2000" dirty="0"/>
              <a:t>zawartych w nim formuł. Natomiast możliwe jest odblokowanie poszczególnych arkuszy (Recenzja  Nie chroń </a:t>
            </a:r>
            <a:r>
              <a:rPr lang="pl-PL" sz="2000" dirty="0" smtClean="0"/>
              <a:t>arkusza) i </a:t>
            </a:r>
            <a:r>
              <a:rPr lang="pl-PL" sz="2000" dirty="0"/>
              <a:t>samodzielnego wypełnienia wszystkich pól (dotyczy to przypadków, jeżeli zawarte formuły będą zwracały wynik </a:t>
            </a:r>
            <a:r>
              <a:rPr lang="pl-PL" sz="2000" dirty="0" smtClean="0"/>
              <a:t>inny od </a:t>
            </a:r>
            <a:r>
              <a:rPr lang="pl-PL" sz="2000" dirty="0"/>
              <a:t>faktycznych rozwiązań stosowanych przez podmiot ubiegający się o przyznanie pomocy).</a:t>
            </a:r>
          </a:p>
          <a:p>
            <a:r>
              <a:rPr lang="pl-PL" sz="2000" dirty="0"/>
              <a:t>W przypadku dodawania w tabelach finansowych dodatkowych wierszy należy uzupełnić je formułami, gdyż w takim</a:t>
            </a:r>
          </a:p>
          <a:p>
            <a:r>
              <a:rPr lang="pl-PL" sz="2000" dirty="0"/>
              <a:t>przypadku nie następuje to automatycznie. W takim przypadku, jak również w sytuacji zdjęcia ochrony z arkusza,</a:t>
            </a:r>
          </a:p>
          <a:p>
            <a:r>
              <a:rPr lang="pl-PL" sz="2000" dirty="0"/>
              <a:t>z ostrożności zaleca się zweryfikowanie poprawności wyliczeń.</a:t>
            </a:r>
          </a:p>
          <a:p>
            <a:r>
              <a:rPr lang="pl-PL" sz="2000" b="1" dirty="0">
                <a:solidFill>
                  <a:srgbClr val="FF0000"/>
                </a:solidFill>
              </a:rPr>
              <a:t>Tabele pomocnicze nie stanowią biznesplanu z formalnego punktu widzenia. </a:t>
            </a:r>
            <a:r>
              <a:rPr lang="pl-PL" sz="2000" dirty="0"/>
              <a:t>Obecne ustawienia pliku nie </a:t>
            </a:r>
            <a:r>
              <a:rPr lang="pl-PL" sz="2000" dirty="0" smtClean="0"/>
              <a:t>spowodują również </a:t>
            </a:r>
            <a:r>
              <a:rPr lang="pl-PL" sz="2000" dirty="0"/>
              <a:t>wydrukowania tabel pomocniczych.</a:t>
            </a:r>
          </a:p>
          <a:p>
            <a:r>
              <a:rPr lang="pl-PL" sz="2000" dirty="0"/>
              <a:t>Należy przedstawić wydatki niezbędne do realizacji operacji.</a:t>
            </a:r>
          </a:p>
        </p:txBody>
      </p:sp>
    </p:spTree>
    <p:extLst>
      <p:ext uri="{BB962C8B-B14F-4D97-AF65-F5344CB8AC3E}">
        <p14:creationId xmlns:p14="http://schemas.microsoft.com/office/powerpoint/2010/main" val="320764295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20912" y="272357"/>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4" name="Prostokąt 3"/>
          <p:cNvSpPr/>
          <p:nvPr/>
        </p:nvSpPr>
        <p:spPr>
          <a:xfrm>
            <a:off x="95535" y="1941026"/>
            <a:ext cx="12096465" cy="3046988"/>
          </a:xfrm>
          <a:prstGeom prst="rect">
            <a:avLst/>
          </a:prstGeom>
        </p:spPr>
        <p:txBody>
          <a:bodyPr wrap="square">
            <a:spAutoFit/>
          </a:bodyPr>
          <a:lstStyle/>
          <a:p>
            <a:r>
              <a:rPr lang="pl-PL" sz="2400" b="1" dirty="0"/>
              <a:t>W przypadku podejmowania działalności gospodarczej wykaz kosztów stanowiących podstawę kalkulacji premii </a:t>
            </a:r>
            <a:r>
              <a:rPr lang="pl-PL" sz="2400" b="1" dirty="0" smtClean="0"/>
              <a:t>zawiera § </a:t>
            </a:r>
            <a:r>
              <a:rPr lang="pl-PL" sz="2400" b="1" dirty="0"/>
              <a:t>17 ust. 1 rozporządzenia 19.2. </a:t>
            </a:r>
            <a:endParaRPr lang="pl-PL" sz="2400" b="1" dirty="0" smtClean="0"/>
          </a:p>
          <a:p>
            <a:endParaRPr lang="pl-PL" sz="2400" b="1" dirty="0"/>
          </a:p>
          <a:p>
            <a:r>
              <a:rPr lang="pl-PL" sz="2400" dirty="0" smtClean="0"/>
              <a:t>Przyjęte </a:t>
            </a:r>
            <a:r>
              <a:rPr lang="pl-PL" sz="2400" dirty="0"/>
              <a:t>koszty powinny być uzasadnione zakresem operacji, niezbędne do osiągnięcia jej celu oraz racjonalne.</a:t>
            </a:r>
          </a:p>
          <a:p>
            <a:endParaRPr lang="pl-PL" sz="2400" dirty="0" smtClean="0"/>
          </a:p>
          <a:p>
            <a:r>
              <a:rPr lang="pl-PL" sz="2400" dirty="0" smtClean="0"/>
              <a:t>Jeśli </a:t>
            </a:r>
            <a:r>
              <a:rPr lang="pl-PL" sz="2400" dirty="0"/>
              <a:t>w ramach projektu niezbędne jest poniesienie innych kosztów towarzyszących, niezbędnych do realizacji operacji, (tzw. niekwalifikowalnych), powinny być tutaj wylistowane.</a:t>
            </a:r>
          </a:p>
        </p:txBody>
      </p:sp>
    </p:spTree>
    <p:extLst>
      <p:ext uri="{BB962C8B-B14F-4D97-AF65-F5344CB8AC3E}">
        <p14:creationId xmlns:p14="http://schemas.microsoft.com/office/powerpoint/2010/main" val="71904954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59012" y="348557"/>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3" name="Prostokąt 2"/>
          <p:cNvSpPr/>
          <p:nvPr/>
        </p:nvSpPr>
        <p:spPr>
          <a:xfrm>
            <a:off x="359012" y="997351"/>
            <a:ext cx="11735578" cy="5632311"/>
          </a:xfrm>
          <a:prstGeom prst="rect">
            <a:avLst/>
          </a:prstGeom>
        </p:spPr>
        <p:txBody>
          <a:bodyPr wrap="square">
            <a:spAutoFit/>
          </a:bodyPr>
          <a:lstStyle/>
          <a:p>
            <a:r>
              <a:rPr lang="pl-PL" sz="2000" dirty="0"/>
              <a:t>W przypadku operacji dotyczących podejmowania działalności gospodarczej - koszt należy podzielić na dwie kategorie </a:t>
            </a:r>
            <a:r>
              <a:rPr lang="pl-PL" sz="2000" dirty="0" smtClean="0"/>
              <a:t>- stanowiące </a:t>
            </a:r>
            <a:r>
              <a:rPr lang="pl-PL" sz="2000" dirty="0"/>
              <a:t>podstawę wyliczenia kwoty premii oraz pozostałe koszty związane z podejmowaniem </a:t>
            </a:r>
            <a:r>
              <a:rPr lang="pl-PL" sz="2000" dirty="0" smtClean="0"/>
              <a:t>działalności gospodarczej </a:t>
            </a:r>
            <a:r>
              <a:rPr lang="pl-PL" sz="2000" dirty="0"/>
              <a:t>(jeśli występują).</a:t>
            </a:r>
          </a:p>
          <a:p>
            <a:endParaRPr lang="pl-PL" sz="2000" dirty="0" smtClean="0"/>
          </a:p>
          <a:p>
            <a:r>
              <a:rPr lang="pl-PL" sz="2000" dirty="0" smtClean="0"/>
              <a:t>Pod </a:t>
            </a:r>
            <a:r>
              <a:rPr lang="pl-PL" sz="2000" dirty="0"/>
              <a:t>tabelą należy uzasadnić konieczność dokonania zakupu towarów i usług o podanych parametrach </a:t>
            </a:r>
            <a:r>
              <a:rPr lang="pl-PL" sz="2000" dirty="0" smtClean="0"/>
              <a:t>technicznych i </a:t>
            </a:r>
            <a:r>
              <a:rPr lang="pl-PL" sz="2000" dirty="0"/>
              <a:t>jakościowych wraz z uzasadnieniem cen zakupu. Jeśli uzasadnienie znajduje się we wniosku o przyznanie pomocy </a:t>
            </a:r>
            <a:r>
              <a:rPr lang="pl-PL" sz="2000" dirty="0" smtClean="0"/>
              <a:t>- można </a:t>
            </a:r>
            <a:r>
              <a:rPr lang="pl-PL" sz="2000" dirty="0"/>
              <a:t>nie powielać informacji w tym zakresie</a:t>
            </a:r>
            <a:r>
              <a:rPr lang="pl-PL" sz="2000" dirty="0" smtClean="0"/>
              <a:t>.</a:t>
            </a:r>
          </a:p>
          <a:p>
            <a:endParaRPr lang="pl-PL" sz="2000" dirty="0" smtClean="0"/>
          </a:p>
          <a:p>
            <a:r>
              <a:rPr lang="pl-PL" sz="2000" dirty="0" smtClean="0"/>
              <a:t>Należy </a:t>
            </a:r>
            <a:r>
              <a:rPr lang="pl-PL" sz="2000" dirty="0"/>
              <a:t>wskazać kryteria, na podstawie których dokonano wyboru maszyn, urządzeń, sprzętu oraz uzasadnić </a:t>
            </a:r>
            <a:r>
              <a:rPr lang="pl-PL" sz="2000" dirty="0" smtClean="0"/>
              <a:t>konieczność dokonania </a:t>
            </a:r>
            <a:r>
              <a:rPr lang="pl-PL" sz="2000" dirty="0"/>
              <a:t>zakupu towarów lub usług o podanych parametrach technicznych i jakościowych. Należy ocenić </a:t>
            </a:r>
            <a:r>
              <a:rPr lang="pl-PL" sz="2000" dirty="0" smtClean="0"/>
              <a:t>wpływ poszczególnych </a:t>
            </a:r>
            <a:r>
              <a:rPr lang="pl-PL" sz="2000" dirty="0"/>
              <a:t>elementów zakresu rzeczowego operacji na osiągnięcie jej celów. Ocena dotyczy zarówno </a:t>
            </a:r>
            <a:r>
              <a:rPr lang="pl-PL" sz="2000" dirty="0" smtClean="0"/>
              <a:t>kosztów kwalifikowanych </a:t>
            </a:r>
            <a:r>
              <a:rPr lang="pl-PL" sz="2000" dirty="0"/>
              <a:t>jak i niekwalifikowanych.</a:t>
            </a:r>
          </a:p>
          <a:p>
            <a:r>
              <a:rPr lang="pl-PL" sz="2000" dirty="0"/>
              <a:t>Dla ustalenia, czy wszystkie elementy zakresu rzeczowego są niezbędne do osiągnięcia celu operacji, należy </a:t>
            </a:r>
            <a:r>
              <a:rPr lang="pl-PL" sz="2000" dirty="0" smtClean="0"/>
              <a:t>dokonać oceny </a:t>
            </a:r>
            <a:r>
              <a:rPr lang="pl-PL" sz="2000" dirty="0"/>
              <a:t>zasadności planowanych inwestycji obejmujących zakup maszyn, urządzeń, narzędzi, wyposażenia, </a:t>
            </a:r>
            <a:r>
              <a:rPr lang="pl-PL" sz="2000" dirty="0" smtClean="0"/>
              <a:t>sprzętu komputerowego </a:t>
            </a:r>
            <a:r>
              <a:rPr lang="pl-PL" sz="2000" dirty="0"/>
              <a:t>i oprogramowania, systemów zarządzania jakością, patentów i licencji z uwzględnieniem:</a:t>
            </a:r>
          </a:p>
          <a:p>
            <a:pPr marL="342900" indent="-342900">
              <a:buFont typeface="Arial" panose="020B0604020202020204" pitchFamily="34" charset="0"/>
              <a:buChar char="•"/>
            </a:pPr>
            <a:r>
              <a:rPr lang="pl-PL" sz="2000" dirty="0" smtClean="0"/>
              <a:t>ich </a:t>
            </a:r>
            <a:r>
              <a:rPr lang="pl-PL" sz="2000" dirty="0"/>
              <a:t>przydatności/komplementarności technologicznej </a:t>
            </a:r>
            <a:r>
              <a:rPr lang="pl-PL" sz="2000" dirty="0" smtClean="0"/>
              <a:t>oraz</a:t>
            </a:r>
          </a:p>
          <a:p>
            <a:pPr marL="342900" indent="-342900">
              <a:buFont typeface="Arial" panose="020B0604020202020204" pitchFamily="34" charset="0"/>
              <a:buChar char="•"/>
            </a:pPr>
            <a:r>
              <a:rPr lang="pl-PL" sz="2000" dirty="0" smtClean="0"/>
              <a:t>profilu </a:t>
            </a:r>
            <a:r>
              <a:rPr lang="pl-PL" sz="2000" dirty="0"/>
              <a:t>i skali produkcji/świadczonych usług/sprzedaży towarów.</a:t>
            </a:r>
          </a:p>
        </p:txBody>
      </p:sp>
    </p:spTree>
    <p:extLst>
      <p:ext uri="{BB962C8B-B14F-4D97-AF65-F5344CB8AC3E}">
        <p14:creationId xmlns:p14="http://schemas.microsoft.com/office/powerpoint/2010/main" val="2357838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47912" y="348557"/>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4" name="Prostokąt 3"/>
          <p:cNvSpPr/>
          <p:nvPr/>
        </p:nvSpPr>
        <p:spPr>
          <a:xfrm>
            <a:off x="208010" y="1019600"/>
            <a:ext cx="11826471" cy="4524315"/>
          </a:xfrm>
          <a:prstGeom prst="rect">
            <a:avLst/>
          </a:prstGeom>
        </p:spPr>
        <p:txBody>
          <a:bodyPr wrap="square">
            <a:spAutoFit/>
          </a:bodyPr>
          <a:lstStyle/>
          <a:p>
            <a:r>
              <a:rPr lang="pl-PL" sz="2400" dirty="0"/>
              <a:t>Wpływ elementów zakresu rzeczowego na osiągnięcie celów operacji zostanie określony na podstawie pozytywnej </a:t>
            </a:r>
            <a:r>
              <a:rPr lang="pl-PL" sz="2400" dirty="0" smtClean="0"/>
              <a:t>oceny mówiącej</a:t>
            </a:r>
            <a:r>
              <a:rPr lang="pl-PL" sz="2400" dirty="0"/>
              <a:t>, że:</a:t>
            </a:r>
          </a:p>
          <a:p>
            <a:pPr marL="342900" indent="-342900">
              <a:buFont typeface="Arial" panose="020B0604020202020204" pitchFamily="34" charset="0"/>
              <a:buChar char="•"/>
            </a:pPr>
            <a:r>
              <a:rPr lang="pl-PL" sz="2400" dirty="0" smtClean="0"/>
              <a:t>są </a:t>
            </a:r>
            <a:r>
              <a:rPr lang="pl-PL" sz="2400" dirty="0"/>
              <a:t>one przydatne ze względu na rodzaj realizowanej operacji, na profil działalności (produkcyjnej, usługowej </a:t>
            </a:r>
            <a:r>
              <a:rPr lang="pl-PL" sz="2400" dirty="0" smtClean="0"/>
              <a:t>lub handlowej);</a:t>
            </a:r>
          </a:p>
          <a:p>
            <a:pPr marL="342900" indent="-342900">
              <a:buFont typeface="Arial" panose="020B0604020202020204" pitchFamily="34" charset="0"/>
              <a:buChar char="•"/>
            </a:pPr>
            <a:r>
              <a:rPr lang="pl-PL" sz="2400" dirty="0" smtClean="0"/>
              <a:t>są </a:t>
            </a:r>
            <a:r>
              <a:rPr lang="pl-PL" sz="2400" dirty="0"/>
              <a:t>spójne w zakresie stosowanych lub planowanych do stosowania technologii produkcji/organizacji </a:t>
            </a:r>
            <a:r>
              <a:rPr lang="pl-PL" sz="2400" dirty="0" smtClean="0"/>
              <a:t>działalności usługowej/handlowej;</a:t>
            </a:r>
          </a:p>
          <a:p>
            <a:pPr marL="342900" indent="-342900">
              <a:buFont typeface="Arial" panose="020B0604020202020204" pitchFamily="34" charset="0"/>
              <a:buChar char="•"/>
            </a:pPr>
            <a:r>
              <a:rPr lang="pl-PL" sz="2400" dirty="0" smtClean="0"/>
              <a:t>łącznie </a:t>
            </a:r>
            <a:r>
              <a:rPr lang="pl-PL" sz="2400" dirty="0"/>
              <a:t>są wystarczające do prawidłowego zrealizowania zakładanych celów </a:t>
            </a:r>
            <a:r>
              <a:rPr lang="pl-PL" sz="2400" dirty="0" smtClean="0"/>
              <a:t>operacji;</a:t>
            </a:r>
          </a:p>
          <a:p>
            <a:pPr marL="342900" indent="-342900">
              <a:buFont typeface="Arial" panose="020B0604020202020204" pitchFamily="34" charset="0"/>
              <a:buChar char="•"/>
            </a:pPr>
            <a:r>
              <a:rPr lang="pl-PL" sz="2400" dirty="0" smtClean="0"/>
              <a:t>są </a:t>
            </a:r>
            <a:r>
              <a:rPr lang="pl-PL" sz="2400" dirty="0"/>
              <a:t>dostosowane mocą/wydajnością do profilu i skali produkcji (zakładanej prognozy sprzedaży) w odniesieniu </a:t>
            </a:r>
            <a:r>
              <a:rPr lang="pl-PL" sz="2400" dirty="0" smtClean="0"/>
              <a:t>do posiadanego </a:t>
            </a:r>
            <a:r>
              <a:rPr lang="pl-PL" sz="2400" dirty="0"/>
              <a:t>zaplecza i jego stanu technicznego oraz pozostałych elementów zakresu rzeczowego </a:t>
            </a:r>
            <a:r>
              <a:rPr lang="pl-PL" sz="2400" dirty="0" smtClean="0"/>
              <a:t>operacji;</a:t>
            </a:r>
          </a:p>
          <a:p>
            <a:pPr marL="342900" indent="-342900">
              <a:buFont typeface="Arial" panose="020B0604020202020204" pitchFamily="34" charset="0"/>
              <a:buChar char="•"/>
            </a:pPr>
            <a:r>
              <a:rPr lang="pl-PL" sz="2400" dirty="0" smtClean="0"/>
              <a:t>standard </a:t>
            </a:r>
            <a:r>
              <a:rPr lang="pl-PL" sz="2400" dirty="0"/>
              <a:t>planowanych robót, dostaw i usług jest adekwatny w stosunku do profilu działalności planowanej </a:t>
            </a:r>
            <a:r>
              <a:rPr lang="pl-PL" sz="2400" dirty="0" smtClean="0"/>
              <a:t>doprowadzenia </a:t>
            </a:r>
            <a:r>
              <a:rPr lang="pl-PL" sz="2400" dirty="0"/>
              <a:t>po zrealizowaniu operacji.</a:t>
            </a:r>
          </a:p>
        </p:txBody>
      </p:sp>
    </p:spTree>
    <p:extLst>
      <p:ext uri="{BB962C8B-B14F-4D97-AF65-F5344CB8AC3E}">
        <p14:creationId xmlns:p14="http://schemas.microsoft.com/office/powerpoint/2010/main" val="253410158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59012" y="450157"/>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3" name="Prostokąt 2"/>
          <p:cNvSpPr/>
          <p:nvPr/>
        </p:nvSpPr>
        <p:spPr>
          <a:xfrm>
            <a:off x="247367" y="1388745"/>
            <a:ext cx="11982733" cy="3416320"/>
          </a:xfrm>
          <a:prstGeom prst="rect">
            <a:avLst/>
          </a:prstGeom>
        </p:spPr>
        <p:txBody>
          <a:bodyPr wrap="square">
            <a:spAutoFit/>
          </a:bodyPr>
          <a:lstStyle/>
          <a:p>
            <a:r>
              <a:rPr lang="pl-PL" sz="2400" dirty="0"/>
              <a:t>W tej części należy wskazać wpływ również poszczególnych elementów zakresu rzeczowego operacji na </a:t>
            </a:r>
            <a:r>
              <a:rPr lang="pl-PL" sz="2400" dirty="0" smtClean="0"/>
              <a:t>zakładany poziom </a:t>
            </a:r>
            <a:r>
              <a:rPr lang="pl-PL" sz="2400" dirty="0"/>
              <a:t>sprzedaży i zatrudnienia. (wielkość zatrudnienia powinna wynikać z faktycznych potrzeb operacji nie zaś </a:t>
            </a:r>
            <a:r>
              <a:rPr lang="pl-PL" sz="2400" dirty="0" smtClean="0"/>
              <a:t>poziomu dofinansowania</a:t>
            </a:r>
            <a:r>
              <a:rPr lang="pl-PL" sz="2400" dirty="0"/>
              <a:t>). Jeżeli wielkość zatrudnienia nie będzie korelowała z zakresem operacji, np. trzech </a:t>
            </a:r>
            <a:r>
              <a:rPr lang="pl-PL" sz="2400" dirty="0" smtClean="0"/>
              <a:t>pracowników zatrudnionych </a:t>
            </a:r>
            <a:r>
              <a:rPr lang="pl-PL" sz="2400" dirty="0"/>
              <a:t>przy zakupie jednej maszyny, podmiot ubiegający się o przyznanie pomocy może zostać </a:t>
            </a:r>
            <a:r>
              <a:rPr lang="pl-PL" sz="2400" dirty="0" smtClean="0"/>
              <a:t>poproszony o </a:t>
            </a:r>
            <a:r>
              <a:rPr lang="pl-PL" sz="2400" dirty="0"/>
              <a:t>zmianę liczby planowanych do utworzenia miejsc pracy), a jeśli obniżenie poziomu zatrudnienia miałoby wpływ </a:t>
            </a:r>
            <a:r>
              <a:rPr lang="pl-PL" sz="2400" dirty="0" smtClean="0"/>
              <a:t>na lokalne </a:t>
            </a:r>
            <a:r>
              <a:rPr lang="pl-PL" sz="2400" dirty="0"/>
              <a:t>kryteria wyboru operacji - ewentualna decyzja o możliwości realizacji operacji w ograniczonym </a:t>
            </a:r>
            <a:r>
              <a:rPr lang="pl-PL" sz="2400" dirty="0" smtClean="0"/>
              <a:t>zakresie musiałaby </a:t>
            </a:r>
            <a:r>
              <a:rPr lang="pl-PL" sz="2400" dirty="0"/>
              <a:t>być poprzedzona pozytywną opinią organu decyzyjnego LGD.</a:t>
            </a:r>
          </a:p>
        </p:txBody>
      </p:sp>
    </p:spTree>
    <p:extLst>
      <p:ext uri="{BB962C8B-B14F-4D97-AF65-F5344CB8AC3E}">
        <p14:creationId xmlns:p14="http://schemas.microsoft.com/office/powerpoint/2010/main" val="178664836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232012" y="629852"/>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4" name="Prostokąt 3"/>
          <p:cNvSpPr/>
          <p:nvPr/>
        </p:nvSpPr>
        <p:spPr>
          <a:xfrm>
            <a:off x="136477" y="1609983"/>
            <a:ext cx="11587423" cy="3539430"/>
          </a:xfrm>
          <a:prstGeom prst="rect">
            <a:avLst/>
          </a:prstGeom>
        </p:spPr>
        <p:txBody>
          <a:bodyPr wrap="square">
            <a:spAutoFit/>
          </a:bodyPr>
          <a:lstStyle/>
          <a:p>
            <a:r>
              <a:rPr lang="pl-PL" sz="2800" dirty="0"/>
              <a:t>Wypełniając tabelę w arkuszu pomocniczym .</a:t>
            </a:r>
            <a:r>
              <a:rPr lang="pl-PL" sz="2800" dirty="0" err="1"/>
              <a:t>xlsx</a:t>
            </a:r>
            <a:r>
              <a:rPr lang="pl-PL" sz="2800" dirty="0"/>
              <a:t> należy również przyporządkować rodzaj wydatku do </a:t>
            </a:r>
            <a:r>
              <a:rPr lang="pl-PL" sz="2800" dirty="0" smtClean="0"/>
              <a:t>odpowiedniej kategorii</a:t>
            </a:r>
            <a:r>
              <a:rPr lang="pl-PL" sz="2800" dirty="0"/>
              <a:t>, poprzez wybór z Tabeli pomocniczej nr 1 (kolumna I). </a:t>
            </a:r>
            <a:endParaRPr lang="pl-PL" sz="2800" dirty="0" smtClean="0"/>
          </a:p>
          <a:p>
            <a:endParaRPr lang="pl-PL" sz="2800" dirty="0"/>
          </a:p>
          <a:p>
            <a:r>
              <a:rPr lang="pl-PL" sz="2800" dirty="0" smtClean="0"/>
              <a:t>Przyporządkowanie </a:t>
            </a:r>
            <a:r>
              <a:rPr lang="pl-PL" sz="2800" dirty="0"/>
              <a:t>do określonych kategorii </a:t>
            </a:r>
            <a:r>
              <a:rPr lang="pl-PL" sz="2800" dirty="0" smtClean="0"/>
              <a:t>służy obliczeniu </a:t>
            </a:r>
            <a:r>
              <a:rPr lang="pl-PL" sz="2800" dirty="0"/>
              <a:t>wielkości inwestycji dotyczących projektu (tabela 9.3 – wiersz 1) oraz wartości początkowej środków </a:t>
            </a:r>
            <a:r>
              <a:rPr lang="pl-PL" sz="2800" dirty="0" smtClean="0"/>
              <a:t>trwałych na </a:t>
            </a:r>
            <a:r>
              <a:rPr lang="pl-PL" sz="2800" dirty="0"/>
              <a:t>potrzeby wyliczenia amortyzacji – sumy ww. pozycji są widoczne w arkuszu tabeli 7.1, poza obszarem wydruku</a:t>
            </a:r>
            <a:r>
              <a:rPr lang="pl-PL" sz="2800" dirty="0" smtClean="0"/>
              <a:t>.</a:t>
            </a:r>
            <a:endParaRPr lang="pl-PL" sz="2800" dirty="0"/>
          </a:p>
        </p:txBody>
      </p:sp>
    </p:spTree>
    <p:extLst>
      <p:ext uri="{BB962C8B-B14F-4D97-AF65-F5344CB8AC3E}">
        <p14:creationId xmlns:p14="http://schemas.microsoft.com/office/powerpoint/2010/main" val="150286028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79032"/>
            <a:ext cx="12122870" cy="1174734"/>
          </a:xfrm>
        </p:spPr>
        <p:txBody>
          <a:bodyPr>
            <a:normAutofit fontScale="90000"/>
          </a:bodyPr>
          <a:lstStyle/>
          <a:p>
            <a:r>
              <a:rPr lang="pl-PL" b="1" dirty="0"/>
              <a:t>Rodzaje wydatków dostępne do wyboru są następujące:</a:t>
            </a:r>
            <a:br>
              <a:rPr lang="pl-PL" b="1" dirty="0"/>
            </a:br>
            <a:endParaRPr lang="pl-PL" b="1" dirty="0"/>
          </a:p>
        </p:txBody>
      </p:sp>
      <p:sp>
        <p:nvSpPr>
          <p:cNvPr id="3" name="Symbol zastępczy zawartości 2"/>
          <p:cNvSpPr>
            <a:spLocks noGrp="1"/>
          </p:cNvSpPr>
          <p:nvPr>
            <p:ph idx="1"/>
          </p:nvPr>
        </p:nvSpPr>
        <p:spPr>
          <a:xfrm>
            <a:off x="0" y="782425"/>
            <a:ext cx="12192000" cy="6075575"/>
          </a:xfrm>
        </p:spPr>
        <p:txBody>
          <a:bodyPr>
            <a:normAutofit/>
          </a:bodyPr>
          <a:lstStyle/>
          <a:p>
            <a:r>
              <a:rPr lang="pl-PL" b="1" u="sng" dirty="0" smtClean="0"/>
              <a:t>Wydatek </a:t>
            </a:r>
            <a:r>
              <a:rPr lang="pl-PL" b="1" u="sng" dirty="0"/>
              <a:t>dotyczący przedmiotów, dla których należy dla potrzeb amortyzacji zastosować odpisy </a:t>
            </a:r>
            <a:r>
              <a:rPr lang="pl-PL" b="1" u="sng" dirty="0" smtClean="0"/>
              <a:t>amortyzacyjne </a:t>
            </a:r>
            <a:r>
              <a:rPr lang="pl-PL" b="1" u="sng" dirty="0"/>
              <a:t>z podziałem na:</a:t>
            </a:r>
          </a:p>
          <a:p>
            <a:pPr marL="0" indent="0">
              <a:buNone/>
            </a:pPr>
            <a:endParaRPr lang="pl-PL" b="1" dirty="0" smtClean="0"/>
          </a:p>
          <a:p>
            <a:pPr marL="0" indent="0">
              <a:buNone/>
            </a:pPr>
            <a:r>
              <a:rPr lang="pl-PL" b="1" dirty="0" smtClean="0"/>
              <a:t>Ki </a:t>
            </a:r>
            <a:r>
              <a:rPr lang="pl-PL" b="1" dirty="0"/>
              <a:t>pieniężne </a:t>
            </a:r>
            <a:r>
              <a:rPr lang="pl-PL" dirty="0"/>
              <a:t>– Wydatki faktycznie planowane do poniesienia kwalifikowalne i niekwalifikowalne </a:t>
            </a:r>
            <a:r>
              <a:rPr lang="pl-PL" dirty="0" smtClean="0"/>
              <a:t>(</a:t>
            </a:r>
            <a:r>
              <a:rPr lang="pl-PL" dirty="0"/>
              <a:t>związane z przepływem środków pieniężnych)</a:t>
            </a:r>
          </a:p>
          <a:p>
            <a:pPr marL="0" indent="0">
              <a:buNone/>
            </a:pPr>
            <a:r>
              <a:rPr lang="pl-PL" b="1" dirty="0" smtClean="0"/>
              <a:t>Ki </a:t>
            </a:r>
            <a:r>
              <a:rPr lang="pl-PL" b="1" dirty="0"/>
              <a:t>wkład rzeczowy </a:t>
            </a:r>
            <a:r>
              <a:rPr lang="pl-PL" dirty="0"/>
              <a:t>– wkład </a:t>
            </a:r>
            <a:r>
              <a:rPr lang="pl-PL" dirty="0" smtClean="0"/>
              <a:t>rzeczowy</a:t>
            </a:r>
          </a:p>
          <a:p>
            <a:pPr marL="0" indent="0">
              <a:buNone/>
            </a:pPr>
            <a:endParaRPr lang="pl-PL" dirty="0"/>
          </a:p>
          <a:p>
            <a:r>
              <a:rPr lang="pl-PL" b="1" u="sng" dirty="0" smtClean="0">
                <a:solidFill>
                  <a:srgbClr val="FF0000"/>
                </a:solidFill>
              </a:rPr>
              <a:t>Wydatki</a:t>
            </a:r>
            <a:r>
              <a:rPr lang="pl-PL" b="1" u="sng" dirty="0">
                <a:solidFill>
                  <a:srgbClr val="FF0000"/>
                </a:solidFill>
              </a:rPr>
              <a:t>, dla których nie stosuje się odpisów amortyzacyjnych(rozliczane w jednym okresie) oraz wkład </a:t>
            </a:r>
            <a:r>
              <a:rPr lang="pl-PL" b="1" u="sng" dirty="0" smtClean="0">
                <a:solidFill>
                  <a:srgbClr val="FF0000"/>
                </a:solidFill>
              </a:rPr>
              <a:t>rzeczowy</a:t>
            </a:r>
            <a:r>
              <a:rPr lang="pl-PL" b="1" u="sng" dirty="0">
                <a:solidFill>
                  <a:srgbClr val="FF0000"/>
                </a:solidFill>
              </a:rPr>
              <a:t>:</a:t>
            </a:r>
          </a:p>
          <a:p>
            <a:pPr marL="0" indent="0">
              <a:buNone/>
            </a:pPr>
            <a:r>
              <a:rPr lang="pl-PL" sz="3600" b="1" u="sng" dirty="0" err="1" smtClean="0">
                <a:solidFill>
                  <a:srgbClr val="FF0000"/>
                </a:solidFill>
              </a:rPr>
              <a:t>Kp</a:t>
            </a:r>
            <a:r>
              <a:rPr lang="pl-PL" sz="3600" b="1" u="sng" dirty="0" smtClean="0">
                <a:solidFill>
                  <a:srgbClr val="FF0000"/>
                </a:solidFill>
              </a:rPr>
              <a:t> </a:t>
            </a:r>
            <a:r>
              <a:rPr lang="pl-PL" sz="3600" b="1" u="sng" dirty="0">
                <a:solidFill>
                  <a:srgbClr val="FF0000"/>
                </a:solidFill>
              </a:rPr>
              <a:t>pieniężne i wkład rzeczowy </a:t>
            </a:r>
            <a:r>
              <a:rPr lang="pl-PL" dirty="0"/>
              <a:t>- pozostałe wydatki kwalifikowalne i niekwalifikowalne związane z </a:t>
            </a:r>
            <a:r>
              <a:rPr lang="pl-PL" dirty="0" smtClean="0"/>
              <a:t>przepływem </a:t>
            </a:r>
            <a:r>
              <a:rPr lang="pl-PL" dirty="0"/>
              <a:t>środków pieniężnych, pozostały wkład rzeczowy oraz wartość podatku VAT (Wartość </a:t>
            </a:r>
            <a:r>
              <a:rPr lang="pl-PL" dirty="0" smtClean="0"/>
              <a:t>podatku </a:t>
            </a:r>
            <a:r>
              <a:rPr lang="pl-PL" dirty="0"/>
              <a:t>VAT tylko w przypadku, gdy nie jest kwalifikowalny, inaczej jest wliczany do innych pozycji</a:t>
            </a:r>
            <a:r>
              <a:rPr lang="pl-PL" dirty="0" smtClean="0"/>
              <a:t>).</a:t>
            </a:r>
            <a:endParaRPr lang="pl-PL" dirty="0"/>
          </a:p>
        </p:txBody>
      </p:sp>
    </p:spTree>
    <p:extLst>
      <p:ext uri="{BB962C8B-B14F-4D97-AF65-F5344CB8AC3E}">
        <p14:creationId xmlns:p14="http://schemas.microsoft.com/office/powerpoint/2010/main" val="20750145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44463" y="507022"/>
            <a:ext cx="10859542" cy="461665"/>
          </a:xfrm>
          <a:prstGeom prst="rect">
            <a:avLst/>
          </a:prstGeom>
        </p:spPr>
        <p:txBody>
          <a:bodyPr wrap="square">
            <a:spAutoFit/>
          </a:bodyPr>
          <a:lstStyle/>
          <a:p>
            <a:r>
              <a:rPr lang="pl-PL" sz="2400" b="1" dirty="0" smtClean="0"/>
              <a:t>7.1</a:t>
            </a:r>
            <a:r>
              <a:rPr lang="pl-PL" sz="2400" b="1" dirty="0"/>
              <a:t>.	Zestawienie przewidywanych wydatków niezbędnych do realizacji operacji</a:t>
            </a:r>
          </a:p>
        </p:txBody>
      </p:sp>
      <p:sp>
        <p:nvSpPr>
          <p:cNvPr id="3" name="Prostokąt 2"/>
          <p:cNvSpPr/>
          <p:nvPr/>
        </p:nvSpPr>
        <p:spPr>
          <a:xfrm>
            <a:off x="238731" y="2238730"/>
            <a:ext cx="11442485" cy="1692771"/>
          </a:xfrm>
          <a:prstGeom prst="rect">
            <a:avLst/>
          </a:prstGeom>
        </p:spPr>
        <p:txBody>
          <a:bodyPr wrap="square">
            <a:spAutoFit/>
          </a:bodyPr>
          <a:lstStyle/>
          <a:p>
            <a:endParaRPr lang="pl-PL" sz="2400" dirty="0"/>
          </a:p>
          <a:p>
            <a:r>
              <a:rPr lang="pl-PL" sz="4000" b="1" dirty="0" smtClean="0">
                <a:solidFill>
                  <a:srgbClr val="FF0000"/>
                </a:solidFill>
              </a:rPr>
              <a:t>W narzędziu </a:t>
            </a:r>
            <a:r>
              <a:rPr lang="pl-PL" sz="4000" b="1" dirty="0" err="1" smtClean="0">
                <a:solidFill>
                  <a:srgbClr val="FF0000"/>
                </a:solidFill>
              </a:rPr>
              <a:t>excel</a:t>
            </a:r>
            <a:r>
              <a:rPr lang="pl-PL" sz="4000" b="1" dirty="0" smtClean="0">
                <a:solidFill>
                  <a:srgbClr val="FF0000"/>
                </a:solidFill>
              </a:rPr>
              <a:t> – wybierane najczęściej </a:t>
            </a:r>
            <a:r>
              <a:rPr lang="pl-PL" sz="4000" b="1" dirty="0" err="1" smtClean="0">
                <a:solidFill>
                  <a:srgbClr val="FF0000"/>
                </a:solidFill>
              </a:rPr>
              <a:t>Kp</a:t>
            </a:r>
            <a:r>
              <a:rPr lang="pl-PL" sz="4000" b="1" dirty="0" smtClean="0">
                <a:solidFill>
                  <a:srgbClr val="FF0000"/>
                </a:solidFill>
              </a:rPr>
              <a:t> pieniężne i wkład rzeczowy</a:t>
            </a:r>
            <a:endParaRPr lang="pl-PL" sz="4000" b="1" dirty="0">
              <a:solidFill>
                <a:srgbClr val="FF0000"/>
              </a:solidFill>
            </a:endParaRPr>
          </a:p>
        </p:txBody>
      </p:sp>
    </p:spTree>
    <p:extLst>
      <p:ext uri="{BB962C8B-B14F-4D97-AF65-F5344CB8AC3E}">
        <p14:creationId xmlns:p14="http://schemas.microsoft.com/office/powerpoint/2010/main" val="191855196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p:cNvPicPr>
            <a:picLocks noGrp="1" noChangeAspect="1"/>
          </p:cNvPicPr>
          <p:nvPr>
            <p:ph idx="1"/>
          </p:nvPr>
        </p:nvPicPr>
        <p:blipFill>
          <a:blip r:embed="rId2"/>
          <a:stretch>
            <a:fillRect/>
          </a:stretch>
        </p:blipFill>
        <p:spPr>
          <a:xfrm>
            <a:off x="0" y="29074"/>
            <a:ext cx="12140313" cy="6828926"/>
          </a:xfrm>
          <a:prstGeom prst="rect">
            <a:avLst/>
          </a:prstGeom>
        </p:spPr>
      </p:pic>
    </p:spTree>
    <p:extLst>
      <p:ext uri="{BB962C8B-B14F-4D97-AF65-F5344CB8AC3E}">
        <p14:creationId xmlns:p14="http://schemas.microsoft.com/office/powerpoint/2010/main" val="5529249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p:cNvPicPr>
            <a:picLocks noGrp="1" noChangeAspect="1"/>
          </p:cNvPicPr>
          <p:nvPr>
            <p:ph idx="1"/>
          </p:nvPr>
        </p:nvPicPr>
        <p:blipFill>
          <a:blip r:embed="rId2"/>
          <a:stretch>
            <a:fillRect/>
          </a:stretch>
        </p:blipFill>
        <p:spPr>
          <a:xfrm>
            <a:off x="55148" y="31021"/>
            <a:ext cx="12136852" cy="6826979"/>
          </a:xfrm>
          <a:prstGeom prst="rect">
            <a:avLst/>
          </a:prstGeom>
        </p:spPr>
      </p:pic>
    </p:spTree>
    <p:extLst>
      <p:ext uri="{BB962C8B-B14F-4D97-AF65-F5344CB8AC3E}">
        <p14:creationId xmlns:p14="http://schemas.microsoft.com/office/powerpoint/2010/main" val="35990053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ymbol zastępczy zawartości 7"/>
          <p:cNvPicPr>
            <a:picLocks noGrp="1" noChangeAspect="1"/>
          </p:cNvPicPr>
          <p:nvPr>
            <p:ph idx="1"/>
          </p:nvPr>
        </p:nvPicPr>
        <p:blipFill>
          <a:blip r:embed="rId2"/>
          <a:stretch>
            <a:fillRect/>
          </a:stretch>
        </p:blipFill>
        <p:spPr>
          <a:xfrm>
            <a:off x="-36535" y="1"/>
            <a:ext cx="12228536" cy="6878552"/>
          </a:xfrm>
          <a:prstGeom prst="rect">
            <a:avLst/>
          </a:prstGeom>
        </p:spPr>
      </p:pic>
    </p:spTree>
    <p:extLst>
      <p:ext uri="{BB962C8B-B14F-4D97-AF65-F5344CB8AC3E}">
        <p14:creationId xmlns:p14="http://schemas.microsoft.com/office/powerpoint/2010/main" val="35594981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pic>
        <p:nvPicPr>
          <p:cNvPr id="4" name="Symbol zastępczy zawartości 3"/>
          <p:cNvPicPr>
            <a:picLocks noGrp="1" noChangeAspect="1"/>
          </p:cNvPicPr>
          <p:nvPr>
            <p:ph idx="1"/>
          </p:nvPr>
        </p:nvPicPr>
        <p:blipFill>
          <a:blip r:embed="rId2"/>
          <a:stretch>
            <a:fillRect/>
          </a:stretch>
        </p:blipFill>
        <p:spPr>
          <a:xfrm>
            <a:off x="217500" y="122344"/>
            <a:ext cx="11974500" cy="6735656"/>
          </a:xfrm>
          <a:prstGeom prst="rect">
            <a:avLst/>
          </a:prstGeom>
        </p:spPr>
      </p:pic>
    </p:spTree>
    <p:extLst>
      <p:ext uri="{BB962C8B-B14F-4D97-AF65-F5344CB8AC3E}">
        <p14:creationId xmlns:p14="http://schemas.microsoft.com/office/powerpoint/2010/main" val="7413933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782001" y="331296"/>
            <a:ext cx="10859542" cy="830997"/>
          </a:xfrm>
          <a:prstGeom prst="rect">
            <a:avLst/>
          </a:prstGeom>
        </p:spPr>
        <p:txBody>
          <a:bodyPr wrap="square">
            <a:spAutoFit/>
          </a:bodyPr>
          <a:lstStyle/>
          <a:p>
            <a:r>
              <a:rPr lang="pl-PL" sz="2400" b="1" dirty="0"/>
              <a:t>VIII.	Wskazanie planowanych do utworzenia miejsc pracy.</a:t>
            </a:r>
          </a:p>
          <a:p>
            <a:endParaRPr lang="pl-PL" sz="2400" b="1" dirty="0"/>
          </a:p>
        </p:txBody>
      </p:sp>
      <p:graphicFrame>
        <p:nvGraphicFramePr>
          <p:cNvPr id="3" name="Tabela 2"/>
          <p:cNvGraphicFramePr>
            <a:graphicFrameLocks noGrp="1"/>
          </p:cNvGraphicFramePr>
          <p:nvPr>
            <p:extLst>
              <p:ext uri="{D42A27DB-BD31-4B8C-83A1-F6EECF244321}">
                <p14:modId xmlns:p14="http://schemas.microsoft.com/office/powerpoint/2010/main" val="3135325438"/>
              </p:ext>
            </p:extLst>
          </p:nvPr>
        </p:nvGraphicFramePr>
        <p:xfrm>
          <a:off x="232014" y="993112"/>
          <a:ext cx="11409529" cy="4654929"/>
        </p:xfrm>
        <a:graphic>
          <a:graphicData uri="http://schemas.openxmlformats.org/drawingml/2006/table">
            <a:tbl>
              <a:tblPr/>
              <a:tblGrid>
                <a:gridCol w="5716676"/>
                <a:gridCol w="470665"/>
                <a:gridCol w="2261853"/>
                <a:gridCol w="470665"/>
                <a:gridCol w="470665"/>
                <a:gridCol w="2019005"/>
              </a:tblGrid>
              <a:tr h="948708">
                <a:tc gridSpan="2">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Realizacja operacji spowoduje utrzymanie miejsc pracy</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TAK/NIE</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Jeśli TAK, wpisać liczbę.</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r>
                        <a:rPr lang="pl-PL" sz="1400" dirty="0" smtClean="0">
                          <a:effectLst/>
                          <a:latin typeface="Times New Roman" panose="02020603050405020304" pitchFamily="18" charset="0"/>
                          <a:ea typeface="Lucida Sans Unicode" panose="020B0602030504020204" pitchFamily="34" charset="0"/>
                        </a:rPr>
                        <a:t>-</a:t>
                      </a:r>
                      <a:endParaRPr lang="pl-PL" sz="1400" dirty="0">
                        <a:effectLst/>
                        <a:latin typeface="Times New Roman" panose="02020603050405020304" pitchFamily="18" charset="0"/>
                        <a:ea typeface="Lucida Sans Unicode" panose="020B0602030504020204" pitchFamily="34" charset="0"/>
                      </a:endParaRP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48708">
                <a:tc gridSpan="2">
                  <a:txBody>
                    <a:bodyPr/>
                    <a:lstStyle/>
                    <a:p>
                      <a:pPr algn="just">
                        <a:spcAft>
                          <a:spcPts val="0"/>
                        </a:spcAft>
                      </a:pPr>
                      <a:r>
                        <a:rPr lang="pl-PL" sz="1400" b="1" dirty="0">
                          <a:solidFill>
                            <a:srgbClr val="FF0000"/>
                          </a:solidFill>
                          <a:effectLst/>
                          <a:latin typeface="Times New Roman" panose="02020603050405020304" pitchFamily="18" charset="0"/>
                          <a:ea typeface="Lucida Sans Unicode" panose="020B0602030504020204" pitchFamily="34" charset="0"/>
                        </a:rPr>
                        <a:t>Realizacja operacji spowoduje utworzenie miejsc pracy</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TAK/</a:t>
                      </a:r>
                      <a:r>
                        <a:rPr lang="pl-PL" sz="1400" strike="sngStrike" dirty="0">
                          <a:effectLst/>
                          <a:latin typeface="Times New Roman" panose="02020603050405020304" pitchFamily="18" charset="0"/>
                          <a:ea typeface="Lucida Sans Unicode" panose="020B0602030504020204" pitchFamily="34" charset="0"/>
                        </a:rPr>
                        <a:t>NIE</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Jeśli TAK, wpisać liczbę.</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r>
                        <a:rPr lang="pl-PL" sz="1400" dirty="0" smtClean="0">
                          <a:effectLst/>
                          <a:latin typeface="Times New Roman" panose="02020603050405020304" pitchFamily="18" charset="0"/>
                          <a:ea typeface="Lucida Sans Unicode" panose="020B0602030504020204" pitchFamily="34" charset="0"/>
                        </a:rPr>
                        <a:t>1</a:t>
                      </a:r>
                      <a:endParaRPr lang="pl-PL" sz="1400" dirty="0">
                        <a:effectLst/>
                        <a:latin typeface="Times New Roman" panose="02020603050405020304" pitchFamily="18" charset="0"/>
                        <a:ea typeface="Lucida Sans Unicode" panose="020B0602030504020204" pitchFamily="34" charset="0"/>
                      </a:endParaRP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9904">
                <a:tc gridSpan="6">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Należy wymienić i opisać utworzone stanowiska w ramach operacji, należy podać planowane zatrudnienie </a:t>
                      </a:r>
                      <a:br>
                        <a:rPr lang="pl-PL" sz="1400">
                          <a:effectLst/>
                          <a:latin typeface="Times New Roman" panose="02020603050405020304" pitchFamily="18" charset="0"/>
                          <a:ea typeface="Lucida Sans Unicode" panose="020B0602030504020204" pitchFamily="34" charset="0"/>
                        </a:rPr>
                      </a:br>
                      <a:r>
                        <a:rPr lang="pl-PL" sz="1400">
                          <a:effectLst/>
                          <a:latin typeface="Times New Roman" panose="02020603050405020304" pitchFamily="18" charset="0"/>
                          <a:ea typeface="Lucida Sans Unicode" panose="020B0602030504020204" pitchFamily="34" charset="0"/>
                        </a:rPr>
                        <a:t>w etatach lub częściach etatów (średniorocznie).</a:t>
                      </a:r>
                    </a:p>
                  </a:txBody>
                  <a:tcPr marL="29150" marR="29150" marT="29150" marB="2915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1457513">
                <a:tc>
                  <a:txBody>
                    <a:bodyPr/>
                    <a:lstStyle/>
                    <a:p>
                      <a:pPr algn="ctr">
                        <a:spcAft>
                          <a:spcPts val="0"/>
                        </a:spcAft>
                      </a:pPr>
                      <a:r>
                        <a:rPr lang="pl-PL" sz="1400" b="1" dirty="0">
                          <a:solidFill>
                            <a:srgbClr val="FF0000"/>
                          </a:solidFill>
                          <a:effectLst/>
                          <a:latin typeface="Times New Roman" panose="02020603050405020304" pitchFamily="18" charset="0"/>
                          <a:ea typeface="Lucida Sans Unicode" panose="020B0602030504020204" pitchFamily="34" charset="0"/>
                        </a:rPr>
                        <a:t>Nazwa stanowiska oraz zakres podstawowych obowiązków</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3">
                  <a:txBody>
                    <a:bodyPr/>
                    <a:lstStyle/>
                    <a:p>
                      <a:pPr algn="ctr">
                        <a:spcAft>
                          <a:spcPts val="0"/>
                        </a:spcAft>
                      </a:pPr>
                      <a:r>
                        <a:rPr lang="pl-PL" sz="1400" dirty="0">
                          <a:effectLst/>
                          <a:latin typeface="Times New Roman" panose="02020603050405020304" pitchFamily="18" charset="0"/>
                          <a:ea typeface="Lucida Sans Unicode" panose="020B0602030504020204" pitchFamily="34" charset="0"/>
                        </a:rPr>
                        <a:t>Rodzaj zatrudnienia: jednoosobowa działalność gospodarcza (samozatrudnienie) / umowa o pracę / spółdzielcza umowa o pracę </a:t>
                      </a:r>
                    </a:p>
                    <a:p>
                      <a:pPr algn="ctr">
                        <a:spcAft>
                          <a:spcPts val="0"/>
                        </a:spcAft>
                      </a:pPr>
                      <a:r>
                        <a:rPr lang="pl-PL" sz="1400" i="1" dirty="0">
                          <a:effectLst/>
                          <a:latin typeface="Times New Roman" panose="02020603050405020304" pitchFamily="18" charset="0"/>
                          <a:ea typeface="Lucida Sans Unicode" panose="020B0602030504020204" pitchFamily="34" charset="0"/>
                        </a:rPr>
                        <a:t>(w przeliczeniu na pełne etaty średnioroczne)</a:t>
                      </a:r>
                      <a:endParaRPr lang="pl-PL" sz="1400" dirty="0">
                        <a:effectLst/>
                        <a:latin typeface="Times New Roman" panose="02020603050405020304" pitchFamily="18" charset="0"/>
                        <a:ea typeface="Lucida Sans Unicode" panose="020B0602030504020204" pitchFamily="34" charset="0"/>
                      </a:endParaRP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c hMerge="1">
                  <a:txBody>
                    <a:bodyPr/>
                    <a:lstStyle/>
                    <a:p>
                      <a:endParaRPr lang="pl-PL"/>
                    </a:p>
                  </a:txBody>
                  <a:tcPr/>
                </a:tc>
                <a:tc gridSpan="2">
                  <a:txBody>
                    <a:bodyPr/>
                    <a:lstStyle/>
                    <a:p>
                      <a:pPr algn="ctr">
                        <a:spcAft>
                          <a:spcPts val="0"/>
                        </a:spcAft>
                      </a:pPr>
                      <a:r>
                        <a:rPr lang="pl-PL" sz="1400">
                          <a:effectLst/>
                          <a:latin typeface="Times New Roman" panose="02020603050405020304" pitchFamily="18" charset="0"/>
                          <a:ea typeface="Lucida Sans Unicode" panose="020B0602030504020204" pitchFamily="34" charset="0"/>
                        </a:rPr>
                        <a:t>Jeśli działalność gospodarcza jest sezonowa – należy wskazać okres zatrudnienia i prowadzenia działalności w roku</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pl-PL"/>
                    </a:p>
                  </a:txBody>
                  <a:tcPr/>
                </a:tc>
              </a:tr>
              <a:tr h="185502">
                <a:tc>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r>
                        <a:rPr lang="pl-PL" sz="1400" dirty="0" smtClean="0">
                          <a:effectLst/>
                          <a:latin typeface="Times New Roman" panose="02020603050405020304" pitchFamily="18" charset="0"/>
                          <a:ea typeface="Lucida Sans Unicode" panose="020B0602030504020204" pitchFamily="34" charset="0"/>
                        </a:rPr>
                        <a:t>XXXX</a:t>
                      </a:r>
                      <a:endParaRPr lang="pl-PL" sz="1400" dirty="0">
                        <a:effectLst/>
                        <a:latin typeface="Times New Roman" panose="02020603050405020304" pitchFamily="18" charset="0"/>
                        <a:ea typeface="Lucida Sans Unicode" panose="020B0602030504020204" pitchFamily="34" charset="0"/>
                      </a:endParaRP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gridSpan="2">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r>
              <a:tr h="185502">
                <a:tc>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gridSpan="2">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r>
              <a:tr h="185502">
                <a:tc>
                  <a:txBody>
                    <a:bodyPr/>
                    <a:lstStyle/>
                    <a:p>
                      <a:pPr algn="ctr">
                        <a:spcAft>
                          <a:spcPts val="0"/>
                        </a:spcAft>
                      </a:pPr>
                      <a:r>
                        <a:rPr lang="pl-PL" sz="1400">
                          <a:effectLst/>
                          <a:latin typeface="Times New Roman" panose="02020603050405020304" pitchFamily="18" charset="0"/>
                          <a:ea typeface="Lucida Sans Unicode" panose="020B0602030504020204" pitchFamily="34" charset="0"/>
                        </a:rPr>
                        <a:t>SUMA</a:t>
                      </a:r>
                    </a:p>
                  </a:txBody>
                  <a:tcPr marL="29150" marR="29150" marT="29150" marB="291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spcAft>
                          <a:spcPts val="0"/>
                        </a:spcAft>
                      </a:pPr>
                      <a:r>
                        <a:rPr lang="pl-PL" sz="140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gridSpan="2">
                  <a:txBody>
                    <a:bodyPr/>
                    <a:lstStyle/>
                    <a:p>
                      <a:pPr algn="just">
                        <a:spcAft>
                          <a:spcPts val="0"/>
                        </a:spcAft>
                      </a:pPr>
                      <a:r>
                        <a:rPr lang="pl-PL" sz="1400" dirty="0">
                          <a:effectLst/>
                          <a:latin typeface="Times New Roman" panose="02020603050405020304" pitchFamily="18" charset="0"/>
                          <a:ea typeface="Lucida Sans Unicode" panose="020B0602030504020204" pitchFamily="34" charset="0"/>
                        </a:rPr>
                        <a:t> </a:t>
                      </a:r>
                    </a:p>
                  </a:txBody>
                  <a:tcPr marL="29150" marR="29150" marT="29150" marB="291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r>
            </a:tbl>
          </a:graphicData>
        </a:graphic>
      </p:graphicFrame>
    </p:spTree>
    <p:extLst>
      <p:ext uri="{BB962C8B-B14F-4D97-AF65-F5344CB8AC3E}">
        <p14:creationId xmlns:p14="http://schemas.microsoft.com/office/powerpoint/2010/main" val="65304768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645520" y="699786"/>
            <a:ext cx="10859542" cy="830997"/>
          </a:xfrm>
          <a:prstGeom prst="rect">
            <a:avLst/>
          </a:prstGeom>
        </p:spPr>
        <p:txBody>
          <a:bodyPr wrap="square">
            <a:spAutoFit/>
          </a:bodyPr>
          <a:lstStyle/>
          <a:p>
            <a:r>
              <a:rPr lang="pl-PL" sz="2400" b="1" dirty="0"/>
              <a:t>VIII.	Wskazanie planowanych do utworzenia miejsc pracy.</a:t>
            </a:r>
          </a:p>
          <a:p>
            <a:endParaRPr lang="pl-PL" sz="2400" b="1" dirty="0"/>
          </a:p>
        </p:txBody>
      </p:sp>
      <p:sp>
        <p:nvSpPr>
          <p:cNvPr id="4" name="Prostokąt 3"/>
          <p:cNvSpPr/>
          <p:nvPr/>
        </p:nvSpPr>
        <p:spPr>
          <a:xfrm>
            <a:off x="390998" y="1654624"/>
            <a:ext cx="11368585" cy="3785652"/>
          </a:xfrm>
          <a:prstGeom prst="rect">
            <a:avLst/>
          </a:prstGeom>
        </p:spPr>
        <p:txBody>
          <a:bodyPr wrap="square">
            <a:spAutoFit/>
          </a:bodyPr>
          <a:lstStyle/>
          <a:p>
            <a:r>
              <a:rPr lang="pl-PL" sz="2400" dirty="0"/>
              <a:t>Należy wskazać, czy realizacja operacji spowoduje utrzymanie miejsc pracy lub utworzenie miejsc pracy</a:t>
            </a:r>
            <a:r>
              <a:rPr lang="pl-PL" sz="2400" dirty="0" smtClean="0"/>
              <a:t>.</a:t>
            </a:r>
          </a:p>
          <a:p>
            <a:endParaRPr lang="pl-PL" sz="2400" dirty="0"/>
          </a:p>
          <a:p>
            <a:r>
              <a:rPr lang="pl-PL" sz="2400" dirty="0"/>
              <a:t>Należy wymienić i opisać utworzone stanowiska w ramach operacji, należy podać planowane zatrudnienie w etatach </a:t>
            </a:r>
            <a:r>
              <a:rPr lang="pl-PL" sz="2400" dirty="0" smtClean="0"/>
              <a:t>lub w </a:t>
            </a:r>
            <a:r>
              <a:rPr lang="pl-PL" sz="2400" dirty="0"/>
              <a:t>częściach etatów (średniorocznie), wskazując:</a:t>
            </a:r>
          </a:p>
          <a:p>
            <a:pPr marL="342900" indent="-342900">
              <a:buFont typeface="Arial" panose="020B0604020202020204" pitchFamily="34" charset="0"/>
              <a:buChar char="•"/>
            </a:pPr>
            <a:r>
              <a:rPr lang="pl-PL" sz="2400" dirty="0" smtClean="0"/>
              <a:t>nazwę </a:t>
            </a:r>
            <a:r>
              <a:rPr lang="pl-PL" sz="2400" dirty="0"/>
              <a:t>stanowiska oraz zakres podstawowych </a:t>
            </a:r>
            <a:r>
              <a:rPr lang="pl-PL" sz="2400" dirty="0" smtClean="0"/>
              <a:t>obowiązków,</a:t>
            </a:r>
          </a:p>
          <a:p>
            <a:pPr marL="342900" indent="-342900">
              <a:buFont typeface="Arial" panose="020B0604020202020204" pitchFamily="34" charset="0"/>
              <a:buChar char="•"/>
            </a:pPr>
            <a:r>
              <a:rPr lang="pl-PL" sz="2400" dirty="0" smtClean="0"/>
              <a:t>rodzaj </a:t>
            </a:r>
            <a:r>
              <a:rPr lang="pl-PL" sz="2400" dirty="0"/>
              <a:t>zatrudnienia: jednoosobowa działalność gospodarcza (samozatrudnienie)/umowa o </a:t>
            </a:r>
            <a:r>
              <a:rPr lang="pl-PL" sz="2400" dirty="0" smtClean="0"/>
              <a:t>pracę </a:t>
            </a:r>
            <a:r>
              <a:rPr lang="pl-PL" sz="2400" dirty="0"/>
              <a:t>(w przeliczeniu na pełne etaty średnioroczne</a:t>
            </a:r>
            <a:r>
              <a:rPr lang="pl-PL" sz="2400" dirty="0" smtClean="0"/>
              <a:t>),</a:t>
            </a:r>
          </a:p>
          <a:p>
            <a:pPr marL="342900" indent="-342900">
              <a:buFont typeface="Arial" panose="020B0604020202020204" pitchFamily="34" charset="0"/>
              <a:buChar char="•"/>
            </a:pPr>
            <a:r>
              <a:rPr lang="pl-PL" sz="2400" dirty="0" smtClean="0"/>
              <a:t>okres </a:t>
            </a:r>
            <a:r>
              <a:rPr lang="pl-PL" sz="2400" dirty="0"/>
              <a:t>zatrudnienia i prowadzenia działalności w roku - jeśli działalność gospodarcza jest sezonowa.</a:t>
            </a:r>
          </a:p>
        </p:txBody>
      </p:sp>
    </p:spTree>
    <p:extLst>
      <p:ext uri="{BB962C8B-B14F-4D97-AF65-F5344CB8AC3E}">
        <p14:creationId xmlns:p14="http://schemas.microsoft.com/office/powerpoint/2010/main" val="257236728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86213" y="508718"/>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graphicFrame>
        <p:nvGraphicFramePr>
          <p:cNvPr id="3" name="Tabela 2"/>
          <p:cNvGraphicFramePr>
            <a:graphicFrameLocks noGrp="1"/>
          </p:cNvGraphicFramePr>
          <p:nvPr>
            <p:extLst>
              <p:ext uri="{D42A27DB-BD31-4B8C-83A1-F6EECF244321}">
                <p14:modId xmlns:p14="http://schemas.microsoft.com/office/powerpoint/2010/main" val="59884852"/>
              </p:ext>
            </p:extLst>
          </p:nvPr>
        </p:nvGraphicFramePr>
        <p:xfrm>
          <a:off x="272954" y="1719614"/>
          <a:ext cx="11750725" cy="4490115"/>
        </p:xfrm>
        <a:graphic>
          <a:graphicData uri="http://schemas.openxmlformats.org/drawingml/2006/table">
            <a:tbl>
              <a:tblPr/>
              <a:tblGrid>
                <a:gridCol w="2129738"/>
                <a:gridCol w="1144854"/>
                <a:gridCol w="1259583"/>
                <a:gridCol w="1260391"/>
                <a:gridCol w="1260391"/>
                <a:gridCol w="1173942"/>
                <a:gridCol w="1173942"/>
                <a:gridCol w="1173942"/>
                <a:gridCol w="1173942"/>
              </a:tblGrid>
              <a:tr h="372403">
                <a:tc row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Produkt </a:t>
                      </a:r>
                      <a:br>
                        <a:rPr lang="pl-PL" sz="1000">
                          <a:solidFill>
                            <a:srgbClr val="000000"/>
                          </a:solidFill>
                          <a:effectLst/>
                          <a:latin typeface="Times New Roman" panose="02020603050405020304" pitchFamily="18" charset="0"/>
                          <a:ea typeface="Lucida Sans Unicode" panose="020B0602030504020204" pitchFamily="34" charset="0"/>
                        </a:rPr>
                      </a:br>
                      <a:r>
                        <a:rPr lang="pl-PL" sz="1000">
                          <a:solidFill>
                            <a:srgbClr val="000000"/>
                          </a:solidFill>
                          <a:effectLst/>
                          <a:latin typeface="Times New Roman" panose="02020603050405020304" pitchFamily="18" charset="0"/>
                          <a:ea typeface="Lucida Sans Unicode" panose="020B0602030504020204" pitchFamily="34" charset="0"/>
                        </a:rPr>
                        <a:t>/ usługa /</a:t>
                      </a:r>
                      <a:endParaRPr lang="pl-PL" sz="1200">
                        <a:effectLst/>
                        <a:latin typeface="Times New Roman" panose="02020603050405020304" pitchFamily="18" charset="0"/>
                        <a:ea typeface="Lucida Sans Unicode" panose="020B0602030504020204" pitchFamily="34" charset="0"/>
                      </a:endParaRPr>
                    </a:p>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towar</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row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Jednostka miary</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gridSpan="3">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Rok n+1 </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grid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Rok n + 2</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grid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Rok n+3</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pl-PL"/>
                    </a:p>
                  </a:txBody>
                  <a:tcPr/>
                </a:tc>
              </a:tr>
              <a:tr h="1138488">
                <a:tc vMerge="1">
                  <a:txBody>
                    <a:bodyPr/>
                    <a:lstStyle/>
                    <a:p>
                      <a:endParaRPr lang="pl-PL"/>
                    </a:p>
                  </a:txBody>
                  <a:tcPr/>
                </a:tc>
                <a:tc vMerge="1">
                  <a:txBody>
                    <a:bodyPr/>
                    <a:lstStyle/>
                    <a:p>
                      <a:endParaRPr lang="pl-PL"/>
                    </a:p>
                  </a:txBody>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 jednostkowa sprzedaży </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Średnia cena jednostkowa sprzedaży konkurencji</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Wielkość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 jednostkowa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Wielkość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 jednostkowa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Wielkość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gridSpan="2">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Łącznie suma wierszy: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spcAft>
                          <a:spcPts val="0"/>
                        </a:spcAft>
                      </a:pPr>
                      <a:r>
                        <a:rPr lang="pl-PL" sz="1000" b="1">
                          <a:solidFill>
                            <a:srgbClr val="000000"/>
                          </a:solidFill>
                          <a:effectLst/>
                          <a:latin typeface="Times New Roman" panose="02020603050405020304" pitchFamily="18" charset="0"/>
                          <a:ea typeface="Lucida Sans Unicode" panose="020B0602030504020204" pitchFamily="34" charset="0"/>
                        </a:rPr>
                        <a:t> </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72403">
                <a:tc gridSpan="2">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(cena jednostk. sprzedaży) x (wielk. sprzedaży)</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gridSpan="3">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 A</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grid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 B</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gridSpan="2">
                  <a:txBody>
                    <a:bodyPr/>
                    <a:lstStyle/>
                    <a:p>
                      <a:pPr algn="ct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 = C</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pl-PL"/>
                    </a:p>
                  </a:txBody>
                  <a:tcPr/>
                </a:tc>
              </a:tr>
              <a:tr h="372403">
                <a:tc gridSpan="2">
                  <a:txBody>
                    <a:bodyPr/>
                    <a:lstStyle/>
                    <a:p>
                      <a:pPr>
                        <a:spcAft>
                          <a:spcPts val="0"/>
                        </a:spcAft>
                      </a:pPr>
                      <a:r>
                        <a:rPr lang="pl-PL" sz="1000">
                          <a:solidFill>
                            <a:srgbClr val="000000"/>
                          </a:solidFill>
                          <a:effectLst/>
                          <a:latin typeface="Times New Roman" panose="02020603050405020304" pitchFamily="18" charset="0"/>
                          <a:ea typeface="Lucida Sans Unicode" panose="020B0602030504020204" pitchFamily="34" charset="0"/>
                        </a:rPr>
                        <a:t>Suma A+B+C</a:t>
                      </a:r>
                      <a:endParaRPr lang="pl-PL" sz="120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gridSpan="7">
                  <a:txBody>
                    <a:bodyPr/>
                    <a:lstStyle/>
                    <a:p>
                      <a:pPr>
                        <a:spcAft>
                          <a:spcPts val="0"/>
                        </a:spcAft>
                      </a:pPr>
                      <a:r>
                        <a:rPr lang="pl-PL" sz="1000" dirty="0">
                          <a:solidFill>
                            <a:srgbClr val="000000"/>
                          </a:solidFill>
                          <a:effectLst/>
                          <a:highlight>
                            <a:srgbClr val="FFFF00"/>
                          </a:highlight>
                          <a:latin typeface="Times New Roman" panose="02020603050405020304" pitchFamily="18" charset="0"/>
                          <a:ea typeface="Lucida Sans Unicode" panose="020B0602030504020204" pitchFamily="34" charset="0"/>
                        </a:rPr>
                        <a:t> </a:t>
                      </a:r>
                      <a:endParaRPr lang="pl-PL" sz="1200" dirty="0">
                        <a:effectLst/>
                        <a:latin typeface="Times New Roman" panose="02020603050405020304" pitchFamily="18" charset="0"/>
                        <a:ea typeface="Lucida Sans Unicode" panose="020B0602030504020204" pitchFamily="34" charset="0"/>
                      </a:endParaRP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57688860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74602" y="508718"/>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sp>
        <p:nvSpPr>
          <p:cNvPr id="3" name="Prostokąt 2"/>
          <p:cNvSpPr/>
          <p:nvPr/>
        </p:nvSpPr>
        <p:spPr>
          <a:xfrm>
            <a:off x="113256" y="1995087"/>
            <a:ext cx="11382233" cy="3046988"/>
          </a:xfrm>
          <a:prstGeom prst="rect">
            <a:avLst/>
          </a:prstGeom>
        </p:spPr>
        <p:txBody>
          <a:bodyPr wrap="square">
            <a:spAutoFit/>
          </a:bodyPr>
          <a:lstStyle/>
          <a:p>
            <a:r>
              <a:rPr lang="pl-PL" sz="2400" b="1" dirty="0"/>
              <a:t>Uwaga:</a:t>
            </a:r>
          </a:p>
          <a:p>
            <a:r>
              <a:rPr lang="pl-PL" sz="2400" dirty="0"/>
              <a:t>Tabele finansowe powinny być wypełnione jedynie dla części objętej operacją. Nie powinny zatem odnosić się </a:t>
            </a:r>
            <a:r>
              <a:rPr lang="pl-PL" sz="2400" dirty="0" smtClean="0"/>
              <a:t>do pozostałej </a:t>
            </a:r>
            <a:r>
              <a:rPr lang="pl-PL" sz="2400" dirty="0"/>
              <a:t>działalności prowadzonej bądź planowanej do prowadzenia przez podmiot ubiegający się o przyznanie pomocy.</a:t>
            </a:r>
          </a:p>
          <a:p>
            <a:r>
              <a:rPr lang="pl-PL" sz="2400" b="1" dirty="0"/>
              <a:t>Zaleca się aby tę część biznesplanu wypełnić korzystając z pomocniczego narzędzia udostępnionego w postaci pliku .</a:t>
            </a:r>
            <a:r>
              <a:rPr lang="pl-PL" sz="2400" b="1" dirty="0" err="1"/>
              <a:t>xlsx</a:t>
            </a:r>
            <a:r>
              <a:rPr lang="pl-PL" sz="2400" b="1" dirty="0"/>
              <a:t>.</a:t>
            </a:r>
          </a:p>
          <a:p>
            <a:r>
              <a:rPr lang="pl-PL" sz="2400" b="1" dirty="0"/>
              <a:t>W przypadku operacji w zakresie podejmowania działalności gospodarczej nie należy wypełniać kolumn odnoszących </a:t>
            </a:r>
            <a:r>
              <a:rPr lang="pl-PL" sz="2400" b="1" dirty="0" smtClean="0"/>
              <a:t>się do </a:t>
            </a:r>
            <a:r>
              <a:rPr lang="pl-PL" sz="2400" b="1" dirty="0"/>
              <a:t>okresu (rok n+3).</a:t>
            </a:r>
          </a:p>
        </p:txBody>
      </p:sp>
    </p:spTree>
    <p:extLst>
      <p:ext uri="{BB962C8B-B14F-4D97-AF65-F5344CB8AC3E}">
        <p14:creationId xmlns:p14="http://schemas.microsoft.com/office/powerpoint/2010/main" val="423493211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13508" y="563308"/>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sp>
        <p:nvSpPr>
          <p:cNvPr id="4" name="Prostokąt 3"/>
          <p:cNvSpPr/>
          <p:nvPr/>
        </p:nvSpPr>
        <p:spPr>
          <a:xfrm>
            <a:off x="122830" y="1901407"/>
            <a:ext cx="11941791" cy="3785652"/>
          </a:xfrm>
          <a:prstGeom prst="rect">
            <a:avLst/>
          </a:prstGeom>
        </p:spPr>
        <p:txBody>
          <a:bodyPr wrap="square">
            <a:spAutoFit/>
          </a:bodyPr>
          <a:lstStyle/>
          <a:p>
            <a:r>
              <a:rPr lang="pl-PL" sz="2400" dirty="0"/>
              <a:t>Należy wypełnić tabelę o produkt/usługę/towar, jednostkę miary, cenę jednostkową, przewidywaną wartość </a:t>
            </a:r>
            <a:r>
              <a:rPr lang="pl-PL" sz="2400" dirty="0" smtClean="0"/>
              <a:t>sprzedaży w </a:t>
            </a:r>
            <a:r>
              <a:rPr lang="pl-PL" sz="2400" dirty="0"/>
              <a:t>okresie n+1, n+2 oraz n+3 (przy czym rok n+3 nie dotyczy operacji w zakresie podejmowania działalności </a:t>
            </a:r>
            <a:r>
              <a:rPr lang="pl-PL" sz="2400" dirty="0" smtClean="0"/>
              <a:t>gospodarczej) oraz </a:t>
            </a:r>
            <a:r>
              <a:rPr lang="pl-PL" sz="2400" dirty="0"/>
              <a:t>przychodem, pamiętając, że podział produkt/usługa/towar na poszczególne kategorie musi być taki sam jak we</a:t>
            </a:r>
          </a:p>
          <a:p>
            <a:r>
              <a:rPr lang="pl-PL" sz="2400" dirty="0"/>
              <a:t>wcześniejszych tabelach, w szczególności tabeli 4.2.1 Oferta – charakterystyka produktu / usługi / towaru oraz tabeli 3.2</a:t>
            </a:r>
          </a:p>
          <a:p>
            <a:r>
              <a:rPr lang="pl-PL" sz="2400" dirty="0"/>
              <a:t>Zakładany ilościowy i wartościowy poziom sprzedaży produktów / usług / towarów.</a:t>
            </a:r>
          </a:p>
          <a:p>
            <a:r>
              <a:rPr lang="pl-PL" sz="2400" dirty="0"/>
              <a:t>Jeżeli oferowany asortyment jest duży, wówczas w przypadku podobnych produktów/usług, dopuszczalne jest </a:t>
            </a:r>
            <a:r>
              <a:rPr lang="pl-PL" sz="2400" dirty="0" smtClean="0"/>
              <a:t>grupowanie go </a:t>
            </a:r>
            <a:r>
              <a:rPr lang="pl-PL" sz="2400" dirty="0"/>
              <a:t>ze względu na charakterystyczne cechy. Jednakże w takich przypadkach należy w dodatkowych </a:t>
            </a:r>
            <a:r>
              <a:rPr lang="pl-PL" sz="2400" dirty="0" smtClean="0"/>
              <a:t>wyjaśnieniach wskazać</a:t>
            </a:r>
            <a:r>
              <a:rPr lang="pl-PL" sz="2400" dirty="0"/>
              <a:t>, iż zastosowano takie rozwiązanie.</a:t>
            </a:r>
          </a:p>
        </p:txBody>
      </p:sp>
    </p:spTree>
    <p:extLst>
      <p:ext uri="{BB962C8B-B14F-4D97-AF65-F5344CB8AC3E}">
        <p14:creationId xmlns:p14="http://schemas.microsoft.com/office/powerpoint/2010/main" val="239049474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59238" y="522366"/>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sp>
        <p:nvSpPr>
          <p:cNvPr id="3" name="Prostokąt 2"/>
          <p:cNvSpPr/>
          <p:nvPr/>
        </p:nvSpPr>
        <p:spPr>
          <a:xfrm>
            <a:off x="0" y="1735779"/>
            <a:ext cx="11778018" cy="4154984"/>
          </a:xfrm>
          <a:prstGeom prst="rect">
            <a:avLst/>
          </a:prstGeom>
        </p:spPr>
        <p:txBody>
          <a:bodyPr wrap="square">
            <a:spAutoFit/>
          </a:bodyPr>
          <a:lstStyle/>
          <a:p>
            <a:r>
              <a:rPr lang="pl-PL" sz="2400" dirty="0"/>
              <a:t>Pod tabelą należy zamieścić opis założeń przyjętych na potrzeby opracowania powyższych oszacowań oraz uzasadnić, </a:t>
            </a:r>
            <a:r>
              <a:rPr lang="pl-PL" sz="2400" dirty="0" smtClean="0"/>
              <a:t>że podane </a:t>
            </a:r>
            <a:r>
              <a:rPr lang="pl-PL" sz="2400" dirty="0"/>
              <a:t>wartości sprzedaży i przychodów ze sprzedaży są realne do osiągnięcia. Należy również wskazać, na </a:t>
            </a:r>
            <a:r>
              <a:rPr lang="pl-PL" sz="2400" dirty="0" smtClean="0"/>
              <a:t>jakiej podstawie </a:t>
            </a:r>
            <a:r>
              <a:rPr lang="pl-PL" sz="2400" dirty="0"/>
              <a:t>zaplanowano takie poziomy sprzedaży (strategia przedsiębiorstwa, nowe rynki i ich chłonność, zastosowane</a:t>
            </a:r>
          </a:p>
          <a:p>
            <a:r>
              <a:rPr lang="pl-PL" sz="2400" dirty="0"/>
              <a:t>techniki promocji, dotychczasowe doświadczenia firm działających w podobnej branży). Należy uzasadnić prognozę </a:t>
            </a:r>
            <a:r>
              <a:rPr lang="pl-PL" sz="2400" dirty="0" smtClean="0"/>
              <a:t>cen (przedstawić </a:t>
            </a:r>
            <a:r>
              <a:rPr lang="pl-PL" sz="2400" dirty="0"/>
              <a:t>założenia przyjęte na potrzeby opracowania prognozy ceny sprzedaży własnych </a:t>
            </a:r>
            <a:r>
              <a:rPr lang="pl-PL" sz="2400" dirty="0" smtClean="0"/>
              <a:t>produktów/usług/towarów) i </a:t>
            </a:r>
            <a:r>
              <a:rPr lang="pl-PL" sz="2400" dirty="0"/>
              <a:t>wielkości sprzedaży. Jeśli w okresie trwałości operacji mogą wystąpić jakiekolwiek zmiany cen, należy podać wartość</a:t>
            </a:r>
          </a:p>
          <a:p>
            <a:r>
              <a:rPr lang="pl-PL" sz="2400" dirty="0"/>
              <a:t>uśrednioną, w poniższym opisie zaznaczając, jak w skali roku zmieniała się będzie dana wartość. Należy </a:t>
            </a:r>
            <a:r>
              <a:rPr lang="pl-PL" sz="2400" dirty="0" smtClean="0"/>
              <a:t>podać uzasadnienie </a:t>
            </a:r>
            <a:r>
              <a:rPr lang="pl-PL" sz="2400" dirty="0"/>
              <a:t>odnoszące się do sytuacji rynkowej, jakości, zmian w kosztach, marży produktu/usługi/towaru itp.</a:t>
            </a:r>
          </a:p>
        </p:txBody>
      </p:sp>
    </p:spTree>
    <p:extLst>
      <p:ext uri="{BB962C8B-B14F-4D97-AF65-F5344CB8AC3E}">
        <p14:creationId xmlns:p14="http://schemas.microsoft.com/office/powerpoint/2010/main" val="212007298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40804" y="423518"/>
            <a:ext cx="10859542" cy="523220"/>
          </a:xfrm>
          <a:prstGeom prst="rect">
            <a:avLst/>
          </a:prstGeom>
        </p:spPr>
        <p:txBody>
          <a:bodyPr wrap="square">
            <a:spAutoFit/>
          </a:bodyPr>
          <a:lstStyle/>
          <a:p>
            <a:r>
              <a:rPr lang="pl-PL" sz="2800" b="1" dirty="0" smtClean="0"/>
              <a:t>9.1</a:t>
            </a:r>
            <a:r>
              <a:rPr lang="pl-PL" sz="2800" b="1" dirty="0"/>
              <a:t>.	Prognoza poziomu cen i wielkości sprzedaży</a:t>
            </a:r>
          </a:p>
        </p:txBody>
      </p:sp>
      <p:sp>
        <p:nvSpPr>
          <p:cNvPr id="3" name="Prostokąt 2"/>
          <p:cNvSpPr/>
          <p:nvPr/>
        </p:nvSpPr>
        <p:spPr>
          <a:xfrm>
            <a:off x="179459" y="1149687"/>
            <a:ext cx="11873552" cy="4154984"/>
          </a:xfrm>
          <a:prstGeom prst="rect">
            <a:avLst/>
          </a:prstGeom>
        </p:spPr>
        <p:txBody>
          <a:bodyPr wrap="square">
            <a:spAutoFit/>
          </a:bodyPr>
          <a:lstStyle/>
          <a:p>
            <a:r>
              <a:rPr lang="pl-PL" sz="2400" b="1" dirty="0"/>
              <a:t>Sumaryczne wielkości iloczynów kolumn tj. (Cena jednostkowa sprzedaży) x (Wielkość sprzedaży) dla okresów </a:t>
            </a:r>
            <a:r>
              <a:rPr lang="pl-PL" sz="2400" b="1" dirty="0" smtClean="0"/>
              <a:t>n+1, n+2 </a:t>
            </a:r>
            <a:r>
              <a:rPr lang="pl-PL" sz="2400" b="1" dirty="0"/>
              <a:t>oraz n+3 stanowią wartość sprzedaży, która powinna zostać uwzględniona w Rachunku Zysków i strat w pozycji </a:t>
            </a:r>
            <a:r>
              <a:rPr lang="pl-PL" sz="2400" b="1" dirty="0" smtClean="0"/>
              <a:t>- 1</a:t>
            </a:r>
            <a:r>
              <a:rPr lang="pl-PL" sz="2400" b="1" dirty="0"/>
              <a:t>. Przychody ze sprzedaży produktów / usług / towarów.</a:t>
            </a:r>
          </a:p>
          <a:p>
            <a:r>
              <a:rPr lang="pl-PL" sz="2400" dirty="0"/>
              <a:t>Tabela pomocnicza nr. 2 Wartość sprzedaży dokonuje </a:t>
            </a:r>
            <a:r>
              <a:rPr lang="pl-PL" sz="2400" b="1" dirty="0"/>
              <a:t>automatycznych obliczeń i przenosi </a:t>
            </a:r>
            <a:r>
              <a:rPr lang="pl-PL" sz="2400" dirty="0"/>
              <a:t>wyniki do </a:t>
            </a:r>
            <a:r>
              <a:rPr lang="pl-PL" sz="2400" dirty="0" smtClean="0"/>
              <a:t>Rachunku Zysków </a:t>
            </a:r>
            <a:r>
              <a:rPr lang="pl-PL" sz="2400" dirty="0"/>
              <a:t>i strat w pozycji - 1. Przychody ze sprzedaży produktów / usług / towarów. W przypadku dodawania </a:t>
            </a:r>
            <a:r>
              <a:rPr lang="pl-PL" sz="2400" dirty="0" smtClean="0"/>
              <a:t>kolejnych wierszy </a:t>
            </a:r>
            <a:r>
              <a:rPr lang="pl-PL" sz="2400" dirty="0"/>
              <a:t>do tabeli 9.1. Prognoza poziomu cen i wielkości sprzedaży, wiersz suma w Tabeli pomocniczej nr. 2 </a:t>
            </a:r>
            <a:r>
              <a:rPr lang="pl-PL" sz="2400" dirty="0" smtClean="0"/>
              <a:t>powinien aktualizować </a:t>
            </a:r>
            <a:r>
              <a:rPr lang="pl-PL" sz="2400" dirty="0"/>
              <a:t>się o kolejne pozycje. Jednakże z ostrożności zaleca się zweryfikowanie poprawności wyliczeń (</a:t>
            </a:r>
            <a:r>
              <a:rPr lang="pl-PL" sz="2400" dirty="0" smtClean="0"/>
              <a:t>szczególnie w </a:t>
            </a:r>
            <a:r>
              <a:rPr lang="pl-PL" sz="2400" dirty="0"/>
              <a:t>sytuacji dodawania w tabelach finansowych dodatkowych wierszy lub zdjęcia ochrony arkusza).</a:t>
            </a:r>
          </a:p>
        </p:txBody>
      </p:sp>
    </p:spTree>
    <p:extLst>
      <p:ext uri="{BB962C8B-B14F-4D97-AF65-F5344CB8AC3E}">
        <p14:creationId xmlns:p14="http://schemas.microsoft.com/office/powerpoint/2010/main" val="169095876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54452" y="467774"/>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sp>
        <p:nvSpPr>
          <p:cNvPr id="3" name="Prostokąt 2"/>
          <p:cNvSpPr/>
          <p:nvPr/>
        </p:nvSpPr>
        <p:spPr>
          <a:xfrm>
            <a:off x="227403" y="1763076"/>
            <a:ext cx="11964597" cy="4154984"/>
          </a:xfrm>
          <a:prstGeom prst="rect">
            <a:avLst/>
          </a:prstGeom>
        </p:spPr>
        <p:txBody>
          <a:bodyPr wrap="square">
            <a:spAutoFit/>
          </a:bodyPr>
          <a:lstStyle/>
          <a:p>
            <a:r>
              <a:rPr lang="pl-PL" sz="2400" dirty="0"/>
              <a:t>Należy przy tym pamiętać, aby podane ceny uwzględniały ich realny poziom rynkowy, co pozwoli na akceptację założeń.</a:t>
            </a:r>
          </a:p>
          <a:p>
            <a:r>
              <a:rPr lang="pl-PL" sz="2400" dirty="0"/>
              <a:t>Podane ceny należy porównać z cenami konkurencji dla takiej samej kategorii. Należy podać kryterium </a:t>
            </a:r>
            <a:r>
              <a:rPr lang="pl-PL" sz="2400" dirty="0" smtClean="0"/>
              <a:t>wykorzystane w </a:t>
            </a:r>
            <a:r>
              <a:rPr lang="pl-PL" sz="2400" dirty="0"/>
              <a:t>celu ustalenia ceny sprzedaży </a:t>
            </a:r>
            <a:r>
              <a:rPr lang="pl-PL" sz="2400" dirty="0" smtClean="0"/>
              <a:t>własnych produktów/usług/towarów</a:t>
            </a:r>
            <a:r>
              <a:rPr lang="pl-PL" sz="2400" dirty="0"/>
              <a:t>.</a:t>
            </a:r>
          </a:p>
          <a:p>
            <a:r>
              <a:rPr lang="pl-PL" sz="2400" dirty="0"/>
              <a:t>Jeżeli przed przystąpieniem do realizacji operacji przeprowadzono badania lub analizy docelowych rynków, </a:t>
            </a:r>
            <a:r>
              <a:rPr lang="pl-PL" sz="2400" dirty="0" smtClean="0"/>
              <a:t>należy wskazać </a:t>
            </a:r>
            <a:r>
              <a:rPr lang="pl-PL" sz="2400" dirty="0"/>
              <a:t>ich wyniki. W przypadku, gdy przedsiębiorca zamierza sprzedawać produkty/usługi/towary lub świadczyć </a:t>
            </a:r>
            <a:r>
              <a:rPr lang="pl-PL" sz="2400" dirty="0" smtClean="0"/>
              <a:t>usługi poza </a:t>
            </a:r>
            <a:r>
              <a:rPr lang="pl-PL" sz="2400" dirty="0"/>
              <a:t>granicami kraju należy również oszacować wielkość popytu zagranicznego. W przypadku </a:t>
            </a:r>
            <a:r>
              <a:rPr lang="pl-PL" sz="2400" dirty="0" smtClean="0"/>
              <a:t>odbiorców instytucjonalnych </a:t>
            </a:r>
            <a:r>
              <a:rPr lang="pl-PL" sz="2400" dirty="0"/>
              <a:t>można powołać się na listy intencyjne lub inne dokumenty wskazujące na realne </a:t>
            </a:r>
            <a:r>
              <a:rPr lang="pl-PL" sz="2400" dirty="0" smtClean="0"/>
              <a:t>zainteresowanie klientów </a:t>
            </a:r>
            <a:r>
              <a:rPr lang="pl-PL" sz="2400" dirty="0"/>
              <a:t>nabyciem towaru/usługi/towarów. Jeśli przedsiębiorca dysponuje stosownymi danymi, należy </a:t>
            </a:r>
            <a:r>
              <a:rPr lang="pl-PL" sz="2400" dirty="0" smtClean="0"/>
              <a:t>przedstawić planowaną </a:t>
            </a:r>
            <a:r>
              <a:rPr lang="pl-PL" sz="2400" dirty="0"/>
              <a:t>strukturę sprzedaży do Polski oraz zagranicę.</a:t>
            </a:r>
          </a:p>
        </p:txBody>
      </p:sp>
    </p:spTree>
    <p:extLst>
      <p:ext uri="{BB962C8B-B14F-4D97-AF65-F5344CB8AC3E}">
        <p14:creationId xmlns:p14="http://schemas.microsoft.com/office/powerpoint/2010/main" val="408177784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427156" y="522366"/>
            <a:ext cx="10859542" cy="954107"/>
          </a:xfrm>
          <a:prstGeom prst="rect">
            <a:avLst/>
          </a:prstGeom>
        </p:spPr>
        <p:txBody>
          <a:bodyPr wrap="square">
            <a:spAutoFit/>
          </a:bodyPr>
          <a:lstStyle/>
          <a:p>
            <a:r>
              <a:rPr lang="pl-PL" sz="2800" b="1" dirty="0"/>
              <a:t>IX.	Projekcja finansowa dla operacji</a:t>
            </a:r>
          </a:p>
          <a:p>
            <a:r>
              <a:rPr lang="pl-PL" sz="2800" b="1" dirty="0" smtClean="0"/>
              <a:t>9.1</a:t>
            </a:r>
            <a:r>
              <a:rPr lang="pl-PL" sz="2800" b="1" dirty="0"/>
              <a:t>.	Prognoza poziomu cen i wielkości sprzedaży</a:t>
            </a:r>
          </a:p>
        </p:txBody>
      </p:sp>
      <p:graphicFrame>
        <p:nvGraphicFramePr>
          <p:cNvPr id="3" name="Tabela 2"/>
          <p:cNvGraphicFramePr>
            <a:graphicFrameLocks noGrp="1"/>
          </p:cNvGraphicFramePr>
          <p:nvPr>
            <p:extLst>
              <p:ext uri="{D42A27DB-BD31-4B8C-83A1-F6EECF244321}">
                <p14:modId xmlns:p14="http://schemas.microsoft.com/office/powerpoint/2010/main" val="1234339424"/>
              </p:ext>
            </p:extLst>
          </p:nvPr>
        </p:nvGraphicFramePr>
        <p:xfrm>
          <a:off x="250209" y="1859848"/>
          <a:ext cx="11636991" cy="3728731"/>
        </p:xfrm>
        <a:graphic>
          <a:graphicData uri="http://schemas.openxmlformats.org/drawingml/2006/table">
            <a:tbl>
              <a:tblPr/>
              <a:tblGrid>
                <a:gridCol w="85448"/>
                <a:gridCol w="11551543"/>
              </a:tblGrid>
              <a:tr h="1216441">
                <a:tc gridSpan="2">
                  <a:txBody>
                    <a:bodyPr/>
                    <a:lstStyle/>
                    <a:p>
                      <a:pPr algn="just">
                        <a:spcAft>
                          <a:spcPts val="0"/>
                        </a:spcAft>
                      </a:pPr>
                      <a:r>
                        <a:rPr lang="pl-PL" sz="1800">
                          <a:solidFill>
                            <a:srgbClr val="000000"/>
                          </a:solidFill>
                          <a:effectLst/>
                          <a:latin typeface="Times New Roman" panose="02020603050405020304" pitchFamily="18" charset="0"/>
                          <a:ea typeface="Lucida Sans Unicode" panose="020B0602030504020204" pitchFamily="34" charset="0"/>
                        </a:rPr>
                        <a:t>Należy uzasadnić prognozę cen </a:t>
                      </a:r>
                      <a:r>
                        <a:rPr lang="pl-PL" sz="1800">
                          <a:effectLst/>
                          <a:latin typeface="Times New Roman" panose="02020603050405020304" pitchFamily="18" charset="0"/>
                          <a:ea typeface="Lucida Sans Unicode" panose="020B0602030504020204" pitchFamily="34" charset="0"/>
                        </a:rPr>
                        <a:t>(przedstawić założenia przyjęte na potrzeby opracowania powyższych prognoz</a:t>
                      </a:r>
                      <a:r>
                        <a:rPr lang="pl-PL" sz="1800">
                          <a:solidFill>
                            <a:srgbClr val="000000"/>
                          </a:solidFill>
                          <a:effectLst/>
                          <a:latin typeface="Times New Roman" panose="02020603050405020304" pitchFamily="18" charset="0"/>
                          <a:ea typeface="Lucida Sans Unicode" panose="020B0602030504020204" pitchFamily="34" charset="0"/>
                        </a:rPr>
                        <a:t> ceny sprzedaży własnych produktów / usług / towarów) i wielkości sprzedaży. Jeśli w okresie trwałości operacji mogą wystąpić jakiekolwiek zmiany cen, należy podać wartość uśrednioną, w poniższym opisie zaznaczając, jak w skali roku zmieniała się będzie dana wartość.</a:t>
                      </a:r>
                      <a:r>
                        <a:rPr lang="pl-PL" sz="1800">
                          <a:effectLst/>
                          <a:latin typeface="Times New Roman" panose="02020603050405020304" pitchFamily="18" charset="0"/>
                          <a:ea typeface="Lucida Sans Unicode" panose="020B0602030504020204" pitchFamily="34" charset="0"/>
                        </a:rPr>
                        <a:t> Należy podać uzasadnienie odnoszące się do sytuacji rynkowej, jakości, zmian w kosztach, marży produktu itp.</a:t>
                      </a:r>
                    </a:p>
                  </a:txBody>
                  <a:tcPr marL="34925" marR="34925" marT="34925" marB="349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r>
              <a:tr h="2287281">
                <a:tc>
                  <a:txBody>
                    <a:bodyPr/>
                    <a:lstStyle/>
                    <a:p>
                      <a:pPr>
                        <a:spcAft>
                          <a:spcPts val="0"/>
                        </a:spcAft>
                      </a:pPr>
                      <a:r>
                        <a:rPr lang="pl-PL" sz="1800">
                          <a:effectLst/>
                          <a:latin typeface="Times New Roman" panose="02020603050405020304" pitchFamily="18" charset="0"/>
                          <a:ea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p>
                      <a:pPr>
                        <a:spcAft>
                          <a:spcPts val="0"/>
                        </a:spcAft>
                      </a:pPr>
                      <a:r>
                        <a:rPr lang="pl-PL" sz="1800" dirty="0">
                          <a:solidFill>
                            <a:srgbClr val="000000"/>
                          </a:solidFill>
                          <a:effectLst/>
                          <a:latin typeface="Times New Roman" panose="02020603050405020304" pitchFamily="18"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9177723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354842" y="0"/>
            <a:ext cx="4147995" cy="461665"/>
          </a:xfrm>
          <a:prstGeom prst="rect">
            <a:avLst/>
          </a:prstGeom>
        </p:spPr>
        <p:txBody>
          <a:bodyPr wrap="none">
            <a:spAutoFit/>
          </a:bodyPr>
          <a:lstStyle/>
          <a:p>
            <a:r>
              <a:rPr lang="pl-PL" sz="2400" b="1" dirty="0"/>
              <a:t>9.2.	Rachunek zysków i strat</a:t>
            </a:r>
          </a:p>
        </p:txBody>
      </p:sp>
      <p:graphicFrame>
        <p:nvGraphicFramePr>
          <p:cNvPr id="5" name="Tabela 4"/>
          <p:cNvGraphicFramePr>
            <a:graphicFrameLocks noGrp="1"/>
          </p:cNvGraphicFramePr>
          <p:nvPr>
            <p:extLst>
              <p:ext uri="{D42A27DB-BD31-4B8C-83A1-F6EECF244321}">
                <p14:modId xmlns:p14="http://schemas.microsoft.com/office/powerpoint/2010/main" val="1918438181"/>
              </p:ext>
            </p:extLst>
          </p:nvPr>
        </p:nvGraphicFramePr>
        <p:xfrm>
          <a:off x="0" y="461673"/>
          <a:ext cx="12191999" cy="6582786"/>
        </p:xfrm>
        <a:graphic>
          <a:graphicData uri="http://schemas.openxmlformats.org/drawingml/2006/table">
            <a:tbl>
              <a:tblPr/>
              <a:tblGrid>
                <a:gridCol w="4259950"/>
                <a:gridCol w="2086482"/>
                <a:gridCol w="2054845"/>
                <a:gridCol w="1869000"/>
                <a:gridCol w="1921722"/>
              </a:tblGrid>
              <a:tr h="405435">
                <a:tc gridSpan="5">
                  <a:txBody>
                    <a:bodyPr/>
                    <a:lstStyle/>
                    <a:p>
                      <a:pPr algn="just">
                        <a:spcAft>
                          <a:spcPts val="0"/>
                        </a:spcAft>
                      </a:pPr>
                      <a:r>
                        <a:rPr lang="pl-PL" sz="1400" b="1" dirty="0">
                          <a:effectLst/>
                          <a:latin typeface="Times New Roman" panose="02020603050405020304" pitchFamily="18" charset="0"/>
                          <a:ea typeface="Times New Roman" panose="02020603050405020304" pitchFamily="18" charset="0"/>
                        </a:rPr>
                        <a:t>Na podstawie danych z tabel: Prognoza poziomu cen i wielkości sprzedaży i Prognozy kosztów należy przedstawić rachunek zysków i strat</a:t>
                      </a:r>
                      <a:endParaRPr lang="pl-PL" sz="1400" dirty="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r h="616773">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Wyszczególnienie</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400">
                          <a:effectLst/>
                          <a:latin typeface="Times New Roman" panose="02020603050405020304" pitchFamily="18" charset="0"/>
                          <a:ea typeface="Times New Roman" panose="02020603050405020304" pitchFamily="18" charset="0"/>
                        </a:rPr>
                        <a:t>Suma:</a:t>
                      </a:r>
                    </a:p>
                    <a:p>
                      <a:pPr algn="ctr">
                        <a:spcAft>
                          <a:spcPts val="0"/>
                        </a:spcAft>
                      </a:pPr>
                      <a:r>
                        <a:rPr lang="pl-PL" sz="1400">
                          <a:effectLst/>
                          <a:latin typeface="Times New Roman" panose="02020603050405020304" pitchFamily="18" charset="0"/>
                          <a:ea typeface="Times New Roman" panose="02020603050405020304" pitchFamily="18" charset="0"/>
                        </a:rPr>
                        <a:t>(Rok N + Rok N-1 + Rok N-2)</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400">
                          <a:effectLst/>
                          <a:latin typeface="Times New Roman" panose="02020603050405020304" pitchFamily="18" charset="0"/>
                          <a:ea typeface="Times New Roman" panose="02020603050405020304" pitchFamily="18" charset="0"/>
                        </a:rPr>
                        <a:t>Rok n+1</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400">
                          <a:effectLst/>
                          <a:latin typeface="Times New Roman" panose="02020603050405020304" pitchFamily="18" charset="0"/>
                          <a:ea typeface="Times New Roman" panose="02020603050405020304" pitchFamily="18" charset="0"/>
                        </a:rPr>
                        <a:t>Rok n+2</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spcAft>
                          <a:spcPts val="0"/>
                        </a:spcAft>
                      </a:pPr>
                      <a:r>
                        <a:rPr lang="pl-PL" sz="1400">
                          <a:effectLst/>
                          <a:latin typeface="Times New Roman" panose="02020603050405020304" pitchFamily="18" charset="0"/>
                          <a:ea typeface="Times New Roman" panose="02020603050405020304" pitchFamily="18" charset="0"/>
                        </a:rPr>
                        <a:t>Rok n+3</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PRZYCHODY </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53192">
                <a:tc>
                  <a:txBody>
                    <a:bodyPr/>
                    <a:lstStyle/>
                    <a:p>
                      <a:pPr marL="342900" lvl="0" indent="-342900">
                        <a:spcAft>
                          <a:spcPts val="0"/>
                        </a:spcAft>
                        <a:buFont typeface="+mj-lt"/>
                        <a:buAutoNum type="arabicPeriod"/>
                        <a:tabLst>
                          <a:tab pos="-270510" algn="l"/>
                          <a:tab pos="179705" algn="l"/>
                        </a:tabLst>
                      </a:pPr>
                      <a:r>
                        <a:rPr lang="pl-PL" sz="1400">
                          <a:effectLst/>
                          <a:latin typeface="Times New Roman" panose="02020603050405020304" pitchFamily="18" charset="0"/>
                          <a:ea typeface="Times New Roman" panose="02020603050405020304" pitchFamily="18" charset="0"/>
                        </a:rPr>
                        <a:t>Przychody ze sprzedaży produktów / usług / towarów</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i="1" dirty="0">
                          <a:effectLst/>
                          <a:latin typeface="Times New Roman" panose="02020603050405020304" pitchFamily="18" charset="0"/>
                          <a:ea typeface="Times New Roman" panose="02020603050405020304" pitchFamily="18" charset="0"/>
                        </a:rPr>
                        <a:t> </a:t>
                      </a:r>
                      <a:endParaRPr lang="pl-PL" sz="1400" dirty="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lgn="just">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2.  </a:t>
                      </a:r>
                      <a:r>
                        <a:rPr lang="pl-PL" sz="1400" dirty="0">
                          <a:effectLst/>
                          <a:latin typeface="Times New Roman" panose="02020603050405020304" pitchFamily="18" charset="0"/>
                          <a:ea typeface="Times New Roman" panose="02020603050405020304" pitchFamily="18" charset="0"/>
                        </a:rPr>
                        <a:t>Inne przychody (jakie?)</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solidFill>
                            <a:srgbClr val="000000"/>
                          </a:solidFill>
                          <a:effectLst/>
                          <a:latin typeface="Times New Roman" panose="02020603050405020304" pitchFamily="18" charset="0"/>
                          <a:ea typeface="Lucida Sans Unicode" panose="020B0602030504020204" pitchFamily="34" charset="0"/>
                        </a:rPr>
                        <a:t> </a:t>
                      </a:r>
                      <a:endParaRPr lang="pl-PL" sz="1400">
                        <a:effectLst/>
                        <a:latin typeface="Times New Roman" panose="02020603050405020304" pitchFamily="18" charset="0"/>
                        <a:ea typeface="Lucida Sans Unicode" panose="020B0602030504020204" pitchFamily="34"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solidFill>
                            <a:srgbClr val="000000"/>
                          </a:solidFill>
                          <a:effectLst/>
                          <a:latin typeface="Times New Roman" panose="02020603050405020304" pitchFamily="18" charset="0"/>
                          <a:ea typeface="Lucida Sans Unicode" panose="020B0602030504020204" pitchFamily="34" charset="0"/>
                        </a:rPr>
                        <a:t> </a:t>
                      </a:r>
                      <a:endParaRPr lang="pl-PL" sz="1400">
                        <a:effectLst/>
                        <a:latin typeface="Times New Roman" panose="02020603050405020304" pitchFamily="18" charset="0"/>
                        <a:ea typeface="Lucida Sans Unicode" panose="020B0602030504020204" pitchFamily="34"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lgn="just">
                        <a:spcAft>
                          <a:spcPts val="0"/>
                        </a:spcAft>
                      </a:pPr>
                      <a:r>
                        <a:rPr lang="pl-PL" sz="1400" b="1">
                          <a:effectLst/>
                          <a:latin typeface="Times New Roman" panose="02020603050405020304" pitchFamily="18" charset="0"/>
                          <a:ea typeface="Times New Roman" panose="02020603050405020304" pitchFamily="18" charset="0"/>
                        </a:rPr>
                        <a:t>RAZEM PRZYCHODY</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lgn="just">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KOSZTY </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spcAft>
                          <a:spcPts val="0"/>
                        </a:spcAft>
                        <a:buFont typeface="+mj-lt"/>
                        <a:buAutoNum type="arabicPeriod"/>
                        <a:tabLst>
                          <a:tab pos="-270510" algn="l"/>
                          <a:tab pos="179705" algn="l"/>
                        </a:tabLst>
                      </a:pPr>
                      <a:r>
                        <a:rPr lang="pl-PL" sz="1400">
                          <a:effectLst/>
                          <a:latin typeface="Times New Roman" panose="02020603050405020304" pitchFamily="18" charset="0"/>
                          <a:ea typeface="Times New Roman" panose="02020603050405020304" pitchFamily="18" charset="0"/>
                        </a:rPr>
                        <a:t>zużycie materiałów i energii</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703519">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2. usługi </a:t>
                      </a:r>
                      <a:r>
                        <a:rPr lang="pl-PL" sz="1400" dirty="0">
                          <a:effectLst/>
                          <a:latin typeface="Times New Roman" panose="02020603050405020304" pitchFamily="18" charset="0"/>
                          <a:ea typeface="Times New Roman" panose="02020603050405020304" pitchFamily="18" charset="0"/>
                        </a:rPr>
                        <a:t>obce (w tym m.in. czynsze, naprawy, konserwacje maszyn i budynków)</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3. podatki </a:t>
                      </a:r>
                      <a:r>
                        <a:rPr lang="pl-PL" sz="1400" dirty="0">
                          <a:effectLst/>
                          <a:latin typeface="Times New Roman" panose="02020603050405020304" pitchFamily="18" charset="0"/>
                          <a:ea typeface="Times New Roman" panose="02020603050405020304" pitchFamily="18" charset="0"/>
                        </a:rPr>
                        <a:t>i opłaty</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4. wynagrodzenia </a:t>
                      </a:r>
                      <a:r>
                        <a:rPr lang="pl-PL" sz="1400" dirty="0">
                          <a:effectLst/>
                          <a:latin typeface="Times New Roman" panose="02020603050405020304" pitchFamily="18" charset="0"/>
                          <a:ea typeface="Times New Roman" panose="02020603050405020304" pitchFamily="18" charset="0"/>
                        </a:rPr>
                        <a:t>i pochodne</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5. koszty </a:t>
                      </a:r>
                      <a:r>
                        <a:rPr lang="pl-PL" sz="1400" dirty="0">
                          <a:effectLst/>
                          <a:latin typeface="Times New Roman" panose="02020603050405020304" pitchFamily="18" charset="0"/>
                          <a:ea typeface="Times New Roman" panose="02020603050405020304" pitchFamily="18" charset="0"/>
                        </a:rPr>
                        <a:t>finansowe</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6. zakup </a:t>
                      </a:r>
                      <a:r>
                        <a:rPr lang="pl-PL" sz="1400" dirty="0">
                          <a:effectLst/>
                          <a:latin typeface="Times New Roman" panose="02020603050405020304" pitchFamily="18" charset="0"/>
                          <a:ea typeface="Times New Roman" panose="02020603050405020304" pitchFamily="18" charset="0"/>
                        </a:rPr>
                        <a:t>towarów</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7. ubezpieczenia </a:t>
                      </a:r>
                      <a:r>
                        <a:rPr lang="pl-PL" sz="1400" dirty="0">
                          <a:effectLst/>
                          <a:latin typeface="Times New Roman" panose="02020603050405020304" pitchFamily="18" charset="0"/>
                          <a:ea typeface="Times New Roman" panose="02020603050405020304" pitchFamily="18" charset="0"/>
                        </a:rPr>
                        <a:t>majątkowe</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0" lvl="0" indent="0">
                        <a:spcAft>
                          <a:spcPts val="0"/>
                        </a:spcAft>
                        <a:buFont typeface="+mj-lt"/>
                        <a:buNone/>
                        <a:tabLst>
                          <a:tab pos="-270510" algn="l"/>
                          <a:tab pos="179705" algn="l"/>
                        </a:tabLst>
                      </a:pPr>
                      <a:r>
                        <a:rPr lang="pl-PL" sz="1400" dirty="0" smtClean="0">
                          <a:effectLst/>
                          <a:latin typeface="Times New Roman" panose="02020603050405020304" pitchFamily="18" charset="0"/>
                          <a:ea typeface="Times New Roman" panose="02020603050405020304" pitchFamily="18" charset="0"/>
                        </a:rPr>
                        <a:t>8. pozostałe </a:t>
                      </a:r>
                      <a:r>
                        <a:rPr lang="pl-PL" sz="1400" dirty="0">
                          <a:effectLst/>
                          <a:latin typeface="Times New Roman" panose="02020603050405020304" pitchFamily="18" charset="0"/>
                          <a:ea typeface="Times New Roman" panose="02020603050405020304" pitchFamily="18" charset="0"/>
                        </a:rPr>
                        <a:t>koszty</a:t>
                      </a: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effectLst/>
                          <a:latin typeface="Arial" panose="020B0604020202020204" pitchFamily="34" charset="0"/>
                          <a:ea typeface="Times New Roman" panose="02020603050405020304" pitchFamily="18" charset="0"/>
                        </a:rPr>
                        <a:t> </a:t>
                      </a:r>
                      <a:endParaRPr lang="pl-PL" sz="1400">
                        <a:effectLst/>
                        <a:latin typeface="Times New Roman" panose="02020603050405020304" pitchFamily="18" charset="0"/>
                        <a:ea typeface="Times New Roman" panose="02020603050405020304" pitchFamily="18" charset="0"/>
                      </a:endParaRP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effectLst/>
                          <a:latin typeface="Arial" panose="020B0604020202020204" pitchFamily="34" charset="0"/>
                          <a:ea typeface="Times New Roman" panose="02020603050405020304" pitchFamily="18" charset="0"/>
                        </a:rPr>
                        <a:t> </a:t>
                      </a:r>
                      <a:endParaRPr lang="pl-PL" sz="1400">
                        <a:effectLst/>
                        <a:latin typeface="Times New Roman" panose="02020603050405020304" pitchFamily="18" charset="0"/>
                        <a:ea typeface="Times New Roman" panose="02020603050405020304" pitchFamily="18" charset="0"/>
                      </a:endParaRPr>
                    </a:p>
                  </a:txBody>
                  <a:tcPr marL="40168" marR="4016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spcAft>
                          <a:spcPts val="0"/>
                        </a:spcAft>
                      </a:pPr>
                      <a:r>
                        <a:rPr lang="pl-PL" sz="1400">
                          <a:solidFill>
                            <a:srgbClr val="000000"/>
                          </a:solidFill>
                          <a:effectLst/>
                          <a:latin typeface="Times New Roman" panose="02020603050405020304" pitchFamily="18" charset="0"/>
                          <a:ea typeface="Lucida Sans Unicode" panose="020B0602030504020204" pitchFamily="34" charset="0"/>
                        </a:rPr>
                        <a:t> </a:t>
                      </a:r>
                      <a:endParaRPr lang="pl-PL" sz="1400">
                        <a:effectLst/>
                        <a:latin typeface="Times New Roman" panose="02020603050405020304" pitchFamily="18" charset="0"/>
                        <a:ea typeface="Lucida Sans Unicode" panose="020B0602030504020204" pitchFamily="34"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algn="just">
                        <a:spcAft>
                          <a:spcPts val="0"/>
                        </a:spcAft>
                      </a:pPr>
                      <a:r>
                        <a:rPr lang="pl-PL" sz="1400" b="1">
                          <a:effectLst/>
                          <a:latin typeface="Times New Roman" panose="02020603050405020304" pitchFamily="18" charset="0"/>
                          <a:ea typeface="Times New Roman" panose="02020603050405020304" pitchFamily="18" charset="0"/>
                        </a:rPr>
                        <a:t>RAZEM KOSZTY</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lgn="just">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Dochód (strata) brutto A - B</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lgn="just">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Podatek dochodowy</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a:txBody>
                    <a:bodyPr/>
                    <a:lstStyle/>
                    <a:p>
                      <a:pPr marL="342900" lvl="0" indent="-342900" algn="just">
                        <a:spcAft>
                          <a:spcPts val="0"/>
                        </a:spcAft>
                        <a:buFont typeface="+mj-lt"/>
                        <a:buAutoNum type="alphaUcPeriod"/>
                      </a:pPr>
                      <a:r>
                        <a:rPr lang="pl-PL" sz="1400" b="1">
                          <a:effectLst/>
                          <a:latin typeface="Times New Roman" panose="02020603050405020304" pitchFamily="18" charset="0"/>
                          <a:ea typeface="Times New Roman" panose="02020603050405020304" pitchFamily="18" charset="0"/>
                        </a:rPr>
                        <a:t>Zysk netto: C – D</a:t>
                      </a:r>
                      <a:endParaRPr lang="pl-PL" sz="1400">
                        <a:effectLst/>
                        <a:latin typeface="Times New Roman" panose="02020603050405020304" pitchFamily="18" charset="0"/>
                        <a:ea typeface="Times New Roman" panose="02020603050405020304" pitchFamily="18" charset="0"/>
                      </a:endParaRP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pl-PL" sz="1400">
                          <a:effectLst/>
                          <a:latin typeface="Times New Roman" panose="02020603050405020304" pitchFamily="18" charset="0"/>
                          <a:ea typeface="Times New Roman" panose="02020603050405020304" pitchFamily="18" charset="0"/>
                        </a:rPr>
                        <a:t> </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5591">
                <a:tc gridSpan="5">
                  <a:txBody>
                    <a:bodyPr/>
                    <a:lstStyle/>
                    <a:p>
                      <a:pPr algn="just">
                        <a:spcAft>
                          <a:spcPts val="0"/>
                        </a:spcAft>
                      </a:pPr>
                      <a:r>
                        <a:rPr lang="pl-PL" sz="1400" dirty="0">
                          <a:effectLst/>
                          <a:latin typeface="Times New Roman" panose="02020603050405020304" pitchFamily="18" charset="0"/>
                          <a:ea typeface="Times New Roman" panose="02020603050405020304" pitchFamily="18" charset="0"/>
                        </a:rPr>
                        <a:t>Uzasadnienie (założenia) dla wymienionych pozycji kosztowych:</a:t>
                      </a:r>
                    </a:p>
                  </a:txBody>
                  <a:tcPr marL="40168" marR="4016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pl-PL"/>
                    </a:p>
                  </a:txBody>
                  <a:tcPr/>
                </a:tc>
                <a:tc hMerge="1">
                  <a:txBody>
                    <a:bodyPr/>
                    <a:lstStyle/>
                    <a:p>
                      <a:endParaRPr lang="pl-PL"/>
                    </a:p>
                  </a:txBody>
                  <a:tcPr/>
                </a:tc>
                <a:tc hMerge="1">
                  <a:txBody>
                    <a:bodyPr/>
                    <a:lstStyle/>
                    <a:p>
                      <a:endParaRPr lang="pl-PL"/>
                    </a:p>
                  </a:txBody>
                  <a:tcPr/>
                </a:tc>
                <a:tc hMerge="1">
                  <a:txBody>
                    <a:bodyPr/>
                    <a:lstStyle/>
                    <a:p>
                      <a:endParaRPr lang="pl-PL"/>
                    </a:p>
                  </a:txBody>
                  <a:tcPr/>
                </a:tc>
              </a:tr>
            </a:tbl>
          </a:graphicData>
        </a:graphic>
      </p:graphicFrame>
    </p:spTree>
    <p:extLst>
      <p:ext uri="{BB962C8B-B14F-4D97-AF65-F5344CB8AC3E}">
        <p14:creationId xmlns:p14="http://schemas.microsoft.com/office/powerpoint/2010/main" val="247584316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245661" y="310109"/>
            <a:ext cx="4147995" cy="461665"/>
          </a:xfrm>
          <a:prstGeom prst="rect">
            <a:avLst/>
          </a:prstGeom>
        </p:spPr>
        <p:txBody>
          <a:bodyPr wrap="none">
            <a:spAutoFit/>
          </a:bodyPr>
          <a:lstStyle/>
          <a:p>
            <a:r>
              <a:rPr lang="pl-PL" sz="2400" b="1" dirty="0"/>
              <a:t>9.2.	Rachunek zysków i strat</a:t>
            </a:r>
          </a:p>
        </p:txBody>
      </p:sp>
      <p:sp>
        <p:nvSpPr>
          <p:cNvPr id="2" name="Prostokąt 1"/>
          <p:cNvSpPr/>
          <p:nvPr/>
        </p:nvSpPr>
        <p:spPr>
          <a:xfrm>
            <a:off x="95536" y="1051595"/>
            <a:ext cx="11905397" cy="4524315"/>
          </a:xfrm>
          <a:prstGeom prst="rect">
            <a:avLst/>
          </a:prstGeom>
        </p:spPr>
        <p:txBody>
          <a:bodyPr wrap="square">
            <a:spAutoFit/>
          </a:bodyPr>
          <a:lstStyle/>
          <a:p>
            <a:r>
              <a:rPr lang="pl-PL" sz="2400" dirty="0"/>
              <a:t>Rachunek zysków i strat (rachunek wyników) informuje jaka jest efektywność poszczególnych rodzajów działalności </a:t>
            </a:r>
            <a:r>
              <a:rPr lang="pl-PL" sz="2400" dirty="0" smtClean="0"/>
              <a:t>oraz jaki </a:t>
            </a:r>
            <a:r>
              <a:rPr lang="pl-PL" sz="2400" dirty="0"/>
              <a:t>jest ogólny wynik finansowy przedsiębiorstwa.</a:t>
            </a:r>
          </a:p>
          <a:p>
            <a:r>
              <a:rPr lang="pl-PL" sz="2400" b="1" dirty="0"/>
              <a:t>Rachunek wyników jest zestawieniem strumieni przychodów uzyskanych ze sprzedaży wyrobów, towarów bądź </a:t>
            </a:r>
            <a:r>
              <a:rPr lang="pl-PL" sz="2400" b="1" dirty="0" smtClean="0"/>
              <a:t>usług w </a:t>
            </a:r>
            <a:r>
              <a:rPr lang="pl-PL" sz="2400" b="1" dirty="0"/>
              <a:t>ramach prowadzonej operacji (tj. przychodów uzyskanych z realizacji operacji i uzyskanych zysków </a:t>
            </a:r>
            <a:r>
              <a:rPr lang="pl-PL" sz="2400" b="1" dirty="0" smtClean="0"/>
              <a:t>nadzwyczajnych oraz </a:t>
            </a:r>
            <a:r>
              <a:rPr lang="pl-PL" sz="2400" b="1" dirty="0"/>
              <a:t>kosztów uzyskania przychodów, poniesionych strat nadzwyczajnych i opłaconych podatków </a:t>
            </a:r>
            <a:r>
              <a:rPr lang="pl-PL" sz="2400" dirty="0"/>
              <a:t>– w zakresie dotyczącym</a:t>
            </a:r>
          </a:p>
          <a:p>
            <a:r>
              <a:rPr lang="pl-PL" sz="2400" dirty="0"/>
              <a:t>działalności związanej z operacją).</a:t>
            </a:r>
          </a:p>
          <a:p>
            <a:r>
              <a:rPr lang="pl-PL" sz="2400" dirty="0"/>
              <a:t>Rachunek zysków i strat pomaga oszacować przychody oraz koszty podejmowania lub rozwijania </a:t>
            </a:r>
            <a:r>
              <a:rPr lang="pl-PL" sz="2400" dirty="0" smtClean="0"/>
              <a:t>działalności gospodarczej</a:t>
            </a:r>
            <a:r>
              <a:rPr lang="pl-PL" sz="2400" dirty="0"/>
              <a:t>. Widząc poszczególne pozycje kosztów generowanych przez firmę, można uwzględnić ewentualne </a:t>
            </a:r>
            <a:r>
              <a:rPr lang="pl-PL" sz="2400" dirty="0" smtClean="0"/>
              <a:t>korekty w </a:t>
            </a:r>
            <a:r>
              <a:rPr lang="pl-PL" sz="2400" dirty="0"/>
              <a:t>bieżących wydatkach, które zabezpieczą przed utratą płynności finansowej np. poprzez ograniczanie kosztów opłat </a:t>
            </a:r>
            <a:r>
              <a:rPr lang="pl-PL" sz="2400" dirty="0" smtClean="0"/>
              <a:t>za media</a:t>
            </a:r>
            <a:r>
              <a:rPr lang="pl-PL" sz="2400" dirty="0"/>
              <a:t>, czy też reklamy firmy.</a:t>
            </a:r>
          </a:p>
        </p:txBody>
      </p:sp>
    </p:spTree>
    <p:extLst>
      <p:ext uri="{BB962C8B-B14F-4D97-AF65-F5344CB8AC3E}">
        <p14:creationId xmlns:p14="http://schemas.microsoft.com/office/powerpoint/2010/main" val="47418791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259307" y="446587"/>
            <a:ext cx="4147995" cy="461665"/>
          </a:xfrm>
          <a:prstGeom prst="rect">
            <a:avLst/>
          </a:prstGeom>
        </p:spPr>
        <p:txBody>
          <a:bodyPr wrap="none">
            <a:spAutoFit/>
          </a:bodyPr>
          <a:lstStyle/>
          <a:p>
            <a:r>
              <a:rPr lang="pl-PL" sz="2400" b="1" dirty="0"/>
              <a:t>9.2.	Rachunek zysków i strat</a:t>
            </a:r>
          </a:p>
        </p:txBody>
      </p:sp>
      <p:sp>
        <p:nvSpPr>
          <p:cNvPr id="3" name="Prostokąt 2"/>
          <p:cNvSpPr/>
          <p:nvPr/>
        </p:nvSpPr>
        <p:spPr>
          <a:xfrm>
            <a:off x="259307" y="1223455"/>
            <a:ext cx="11709779" cy="4154984"/>
          </a:xfrm>
          <a:prstGeom prst="rect">
            <a:avLst/>
          </a:prstGeom>
        </p:spPr>
        <p:txBody>
          <a:bodyPr wrap="square">
            <a:spAutoFit/>
          </a:bodyPr>
          <a:lstStyle/>
          <a:p>
            <a:r>
              <a:rPr lang="pl-PL" sz="2400" b="1" dirty="0"/>
              <a:t>A. Przychody.</a:t>
            </a:r>
          </a:p>
          <a:p>
            <a:r>
              <a:rPr lang="pl-PL" sz="2400" dirty="0"/>
              <a:t>Na podstawie danych z tabel 9.1 Prognoza poziomu cen i wielkości sprzedaży należy wypełnić wiersz 1. Przychody </a:t>
            </a:r>
            <a:r>
              <a:rPr lang="pl-PL" sz="2400" dirty="0" smtClean="0"/>
              <a:t>ze sprzedaży </a:t>
            </a:r>
            <a:r>
              <a:rPr lang="pl-PL" sz="2400" dirty="0"/>
              <a:t>produktów / usług / towarów - w arkuszu Excel dla okresów </a:t>
            </a:r>
            <a:r>
              <a:rPr lang="pl-PL" sz="2400" b="1" dirty="0"/>
              <a:t>Rok n+1, Rok n+2, </a:t>
            </a:r>
            <a:r>
              <a:rPr lang="pl-PL" sz="2400" dirty="0"/>
              <a:t>Rok n+3 </a:t>
            </a:r>
            <a:r>
              <a:rPr lang="pl-PL" sz="2400" b="1" dirty="0"/>
              <a:t>pola wypełniane </a:t>
            </a:r>
            <a:r>
              <a:rPr lang="pl-PL" sz="2400" b="1" dirty="0" smtClean="0"/>
              <a:t>są automatycznie</a:t>
            </a:r>
            <a:r>
              <a:rPr lang="pl-PL" sz="2400" b="1" dirty="0"/>
              <a:t>.</a:t>
            </a:r>
            <a:r>
              <a:rPr lang="pl-PL" sz="2400" dirty="0"/>
              <a:t> Natomiast wartość dla okresu </a:t>
            </a:r>
            <a:r>
              <a:rPr lang="pl-PL" sz="2400" b="1" dirty="0"/>
              <a:t>Rok n należy wypełnić manualnie</a:t>
            </a:r>
            <a:r>
              <a:rPr lang="pl-PL" sz="2400" dirty="0"/>
              <a:t>.</a:t>
            </a:r>
          </a:p>
          <a:p>
            <a:r>
              <a:rPr lang="pl-PL" sz="2400" b="1" dirty="0"/>
              <a:t>W części A.2. Inne przychody – należy uwzględnić przychody w czasie z tytułu dotacji (refundacji), </a:t>
            </a:r>
            <a:r>
              <a:rPr lang="pl-PL" sz="2400" b="1" dirty="0" smtClean="0"/>
              <a:t>odpowiadające wielkości </a:t>
            </a:r>
            <a:r>
              <a:rPr lang="pl-PL" sz="2400" b="1" dirty="0"/>
              <a:t>pozycji kosztowych.</a:t>
            </a:r>
          </a:p>
          <a:p>
            <a:r>
              <a:rPr lang="pl-PL" sz="2400" dirty="0"/>
              <a:t>Pomimo, iż w przypadku premii wynoszącej 100% kosztów wartości pozycji A.2. Inne przychody będą się </a:t>
            </a:r>
            <a:r>
              <a:rPr lang="pl-PL" sz="2400" dirty="0" smtClean="0"/>
              <a:t>kompensować z </a:t>
            </a:r>
            <a:r>
              <a:rPr lang="pl-PL" sz="2400" dirty="0"/>
              <a:t>odpowiadającymi im w danym okresie pozycjami kosztowymi, dla potrzeb prawidłowości dalszych obliczeń powinny</a:t>
            </a:r>
          </a:p>
          <a:p>
            <a:r>
              <a:rPr lang="pl-PL" sz="2400" dirty="0"/>
              <a:t>one być również wpisywane.</a:t>
            </a:r>
          </a:p>
        </p:txBody>
      </p:sp>
    </p:spTree>
    <p:extLst>
      <p:ext uri="{BB962C8B-B14F-4D97-AF65-F5344CB8AC3E}">
        <p14:creationId xmlns:p14="http://schemas.microsoft.com/office/powerpoint/2010/main" val="390025608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395787" y="419291"/>
            <a:ext cx="4147995" cy="461665"/>
          </a:xfrm>
          <a:prstGeom prst="rect">
            <a:avLst/>
          </a:prstGeom>
        </p:spPr>
        <p:txBody>
          <a:bodyPr wrap="none">
            <a:spAutoFit/>
          </a:bodyPr>
          <a:lstStyle/>
          <a:p>
            <a:r>
              <a:rPr lang="pl-PL" sz="2400" b="1" dirty="0"/>
              <a:t>9.2.	Rachunek zysków i strat</a:t>
            </a:r>
          </a:p>
        </p:txBody>
      </p:sp>
      <p:sp>
        <p:nvSpPr>
          <p:cNvPr id="2" name="Prostokąt 1"/>
          <p:cNvSpPr/>
          <p:nvPr/>
        </p:nvSpPr>
        <p:spPr>
          <a:xfrm>
            <a:off x="0" y="1215849"/>
            <a:ext cx="12192000" cy="4708981"/>
          </a:xfrm>
          <a:prstGeom prst="rect">
            <a:avLst/>
          </a:prstGeom>
        </p:spPr>
        <p:txBody>
          <a:bodyPr wrap="square">
            <a:spAutoFit/>
          </a:bodyPr>
          <a:lstStyle/>
          <a:p>
            <a:r>
              <a:rPr lang="pl-PL" sz="2000" b="1" dirty="0"/>
              <a:t>B. Koszty – koszty zostały zaprezentowane w układzie rodzajowym.</a:t>
            </a:r>
          </a:p>
          <a:p>
            <a:r>
              <a:rPr lang="pl-PL" sz="2000" b="1" dirty="0"/>
              <a:t>W części 4. wynagrodzenia i pochodne należy również uwzględnić odpowiednie składki z tytułu odpowiadających </a:t>
            </a:r>
            <a:r>
              <a:rPr lang="pl-PL" sz="2000" b="1" dirty="0" smtClean="0"/>
              <a:t>im ubezpieczeń </a:t>
            </a:r>
            <a:r>
              <a:rPr lang="pl-PL" sz="2000" b="1" dirty="0"/>
              <a:t>społecznych.</a:t>
            </a:r>
          </a:p>
          <a:p>
            <a:r>
              <a:rPr lang="pl-PL" sz="2000" b="1" dirty="0"/>
              <a:t>W części B.8. pozostałe koszty – należy uwzględnić amortyzację</a:t>
            </a:r>
            <a:r>
              <a:rPr lang="pl-PL" sz="2000" b="1" dirty="0" smtClean="0"/>
              <a:t>.</a:t>
            </a:r>
          </a:p>
          <a:p>
            <a:r>
              <a:rPr lang="pl-PL" sz="2000" dirty="0"/>
              <a:t>Amortyzacja - należy podać kwotę dokonanych/zakładanych do dokonania w danym okresie obrachunkowym </a:t>
            </a:r>
            <a:r>
              <a:rPr lang="pl-PL" sz="2000" dirty="0" smtClean="0"/>
              <a:t>odpisów amortyzacyjnych </a:t>
            </a:r>
            <a:r>
              <a:rPr lang="pl-PL" sz="2000" dirty="0"/>
              <a:t>od środków trwałych i wartości niematerialnych i prawnych. Jeżeli przedsiębiorstwo nie stosuje </a:t>
            </a:r>
            <a:r>
              <a:rPr lang="pl-PL" sz="2000" dirty="0" smtClean="0"/>
              <a:t>odpisów amortyzacyjnych </a:t>
            </a:r>
            <a:r>
              <a:rPr lang="pl-PL" sz="2000" dirty="0"/>
              <a:t>(ryczałt, karta podatkowa), należy wówczas, dla potrzeb projekcji finansowej operacji </a:t>
            </a:r>
            <a:r>
              <a:rPr lang="pl-PL" sz="2000" dirty="0" smtClean="0"/>
              <a:t>zastosować podatkowe </a:t>
            </a:r>
            <a:r>
              <a:rPr lang="pl-PL" sz="2000" dirty="0"/>
              <a:t>stawki wynikające z załącznika nr 1 do ustawy o podatku dochodowym od osób fizycznych lub ustawy </a:t>
            </a:r>
            <a:r>
              <a:rPr lang="pl-PL" sz="2000" dirty="0" smtClean="0"/>
              <a:t>o podatku </a:t>
            </a:r>
            <a:r>
              <a:rPr lang="pl-PL" sz="2000" dirty="0"/>
              <a:t>dochodowym od osób prawnych (Wykaz rocznych stawek amortyzacyjnych).</a:t>
            </a:r>
          </a:p>
          <a:p>
            <a:r>
              <a:rPr lang="pl-PL" sz="2000" dirty="0"/>
              <a:t>Wypełniając biznesplan - część IX. Projekcja finansowa dla operacji w arkuszu Excel dane dotyczące amortyzacji</a:t>
            </a:r>
          </a:p>
          <a:p>
            <a:r>
              <a:rPr lang="pl-PL" sz="2000" dirty="0"/>
              <a:t>należy wprowadzić do Tabeli pomocniczej nr. 3 – amortyzacja. Wprowadzone dane zostaną automatycznie </a:t>
            </a:r>
            <a:r>
              <a:rPr lang="pl-PL" sz="2000" dirty="0" smtClean="0"/>
              <a:t>przeniesione do </a:t>
            </a:r>
            <a:r>
              <a:rPr lang="pl-PL" sz="2000" dirty="0"/>
              <a:t>tabeli 9.2 Rachunek zysków i strat oraz do tabeli 9.3 Zaktualizowana wartość netto.</a:t>
            </a:r>
          </a:p>
          <a:p>
            <a:r>
              <a:rPr lang="pl-PL" sz="2000" dirty="0"/>
              <a:t>W pozycji „pozostałe koszty” również wpisujemy odsetki od kredytów/pożyczek i wszelkie inne koszty, które nie </a:t>
            </a:r>
            <a:r>
              <a:rPr lang="pl-PL" sz="2000" dirty="0" smtClean="0"/>
              <a:t>zostały wymienione </a:t>
            </a:r>
            <a:r>
              <a:rPr lang="pl-PL" sz="2000" dirty="0"/>
              <a:t>w części B, a są niezbędne do realizacji operacji.</a:t>
            </a:r>
          </a:p>
          <a:p>
            <a:r>
              <a:rPr lang="pl-PL" sz="2000" dirty="0"/>
              <a:t>Jeżeli którakolwiek pozycja rachunku zysków i strat nie dotyczy operacji należy wpisać „0,00”.</a:t>
            </a:r>
          </a:p>
        </p:txBody>
      </p:sp>
    </p:spTree>
    <p:extLst>
      <p:ext uri="{BB962C8B-B14F-4D97-AF65-F5344CB8AC3E}">
        <p14:creationId xmlns:p14="http://schemas.microsoft.com/office/powerpoint/2010/main" val="181378164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4" name="Prostokąt 3"/>
          <p:cNvSpPr/>
          <p:nvPr/>
        </p:nvSpPr>
        <p:spPr>
          <a:xfrm>
            <a:off x="144464" y="351052"/>
            <a:ext cx="4147995" cy="461665"/>
          </a:xfrm>
          <a:prstGeom prst="rect">
            <a:avLst/>
          </a:prstGeom>
        </p:spPr>
        <p:txBody>
          <a:bodyPr wrap="none">
            <a:spAutoFit/>
          </a:bodyPr>
          <a:lstStyle/>
          <a:p>
            <a:r>
              <a:rPr lang="pl-PL" sz="2400" b="1" dirty="0"/>
              <a:t>9.2.	Rachunek zysków i strat</a:t>
            </a:r>
          </a:p>
        </p:txBody>
      </p:sp>
      <p:sp>
        <p:nvSpPr>
          <p:cNvPr id="3" name="Prostokąt 2"/>
          <p:cNvSpPr/>
          <p:nvPr/>
        </p:nvSpPr>
        <p:spPr>
          <a:xfrm>
            <a:off x="239998" y="1029687"/>
            <a:ext cx="12192000" cy="4832092"/>
          </a:xfrm>
          <a:prstGeom prst="rect">
            <a:avLst/>
          </a:prstGeom>
        </p:spPr>
        <p:txBody>
          <a:bodyPr wrap="square">
            <a:spAutoFit/>
          </a:bodyPr>
          <a:lstStyle/>
          <a:p>
            <a:r>
              <a:rPr lang="pl-PL" sz="2800" b="1" dirty="0"/>
              <a:t>C. Dochód (strata) brutto </a:t>
            </a:r>
            <a:r>
              <a:rPr lang="pl-PL" sz="2800" dirty="0"/>
              <a:t>– stanowi różnice pomiędzy pozycjami RAZEM PRZYCHODY i RAZEM KOSZTY.</a:t>
            </a:r>
          </a:p>
          <a:p>
            <a:r>
              <a:rPr lang="pl-PL" sz="2800" dirty="0"/>
              <a:t>W arkuszu Excel pole wypełniane automatycznie.</a:t>
            </a:r>
          </a:p>
          <a:p>
            <a:r>
              <a:rPr lang="pl-PL" sz="2800" b="1" dirty="0"/>
              <a:t>D. Podatek dochodowy </a:t>
            </a:r>
            <a:r>
              <a:rPr lang="pl-PL" sz="2800" dirty="0"/>
              <a:t>– należy wpisać wartość podatku dochodowego dla danego okresu. Jeżeli pozycja C. Dochód</a:t>
            </a:r>
          </a:p>
          <a:p>
            <a:r>
              <a:rPr lang="pl-PL" sz="2800" dirty="0"/>
              <a:t>(strata) brutto nie stanowi podstawy wyliczenia podatku dochodowego (kwota wolna od podatku, inne odliczenia), należy</a:t>
            </a:r>
          </a:p>
          <a:p>
            <a:r>
              <a:rPr lang="pl-PL" sz="2800" dirty="0"/>
              <a:t>wyjaśnić co stanowiło podstawę do zmiany podstawy opodatkowania</a:t>
            </a:r>
            <a:r>
              <a:rPr lang="pl-PL" sz="2800" dirty="0" smtClean="0"/>
              <a:t>.</a:t>
            </a:r>
          </a:p>
          <a:p>
            <a:r>
              <a:rPr lang="pl-PL" sz="2800" b="1" dirty="0"/>
              <a:t>E. Zysk netto </a:t>
            </a:r>
            <a:r>
              <a:rPr lang="pl-PL" sz="2800" dirty="0"/>
              <a:t>- stanowi różnice pomiędzy pozycjami C. Dochód (strata) brutto i B. Podatek dochodowy, w arkuszu</a:t>
            </a:r>
          </a:p>
          <a:p>
            <a:r>
              <a:rPr lang="pl-PL" sz="2800" dirty="0"/>
              <a:t>Excel pole wypełniane automatycznie.</a:t>
            </a:r>
          </a:p>
        </p:txBody>
      </p:sp>
    </p:spTree>
    <p:extLst>
      <p:ext uri="{BB962C8B-B14F-4D97-AF65-F5344CB8AC3E}">
        <p14:creationId xmlns:p14="http://schemas.microsoft.com/office/powerpoint/2010/main" val="180085967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341341"/>
            <a:ext cx="4942443" cy="461665"/>
          </a:xfrm>
          <a:prstGeom prst="rect">
            <a:avLst/>
          </a:prstGeom>
        </p:spPr>
        <p:txBody>
          <a:bodyPr wrap="none">
            <a:spAutoFit/>
          </a:bodyPr>
          <a:lstStyle/>
          <a:p>
            <a:r>
              <a:rPr lang="pl-PL" sz="2400" b="1" dirty="0"/>
              <a:t>9.3.	Zaktualizowana wartość netto</a:t>
            </a:r>
          </a:p>
        </p:txBody>
      </p:sp>
      <p:graphicFrame>
        <p:nvGraphicFramePr>
          <p:cNvPr id="5" name="Tabela 4"/>
          <p:cNvGraphicFramePr>
            <a:graphicFrameLocks noGrp="1"/>
          </p:cNvGraphicFramePr>
          <p:nvPr>
            <p:extLst>
              <p:ext uri="{D42A27DB-BD31-4B8C-83A1-F6EECF244321}">
                <p14:modId xmlns:p14="http://schemas.microsoft.com/office/powerpoint/2010/main" val="1454966369"/>
              </p:ext>
            </p:extLst>
          </p:nvPr>
        </p:nvGraphicFramePr>
        <p:xfrm>
          <a:off x="0" y="1375695"/>
          <a:ext cx="11532358" cy="4663440"/>
        </p:xfrm>
        <a:graphic>
          <a:graphicData uri="http://schemas.openxmlformats.org/drawingml/2006/table">
            <a:tbl>
              <a:tblPr firstRow="1" firstCol="1" bandRow="1"/>
              <a:tblGrid>
                <a:gridCol w="3398217"/>
                <a:gridCol w="2031737"/>
                <a:gridCol w="2209140"/>
                <a:gridCol w="2031737"/>
                <a:gridCol w="1861527"/>
              </a:tblGrid>
              <a:tr h="216535">
                <a:tc>
                  <a:txBody>
                    <a:bodyPr/>
                    <a:lstStyle/>
                    <a:p>
                      <a:pPr algn="ctr">
                        <a:spcAft>
                          <a:spcPts val="0"/>
                        </a:spcAft>
                      </a:pPr>
                      <a:r>
                        <a:rPr lang="pl-PL" sz="1800" dirty="0">
                          <a:effectLst/>
                          <a:latin typeface="Times New Roman" panose="02020603050405020304" pitchFamily="18" charset="0"/>
                          <a:ea typeface="Times New Roman" panose="02020603050405020304" pitchFamily="18" charset="0"/>
                        </a:rPr>
                        <a:t>Specyfikacja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Suma:</a:t>
                      </a:r>
                    </a:p>
                    <a:p>
                      <a:pPr algn="ctr">
                        <a:spcAft>
                          <a:spcPts val="0"/>
                        </a:spcAft>
                      </a:pPr>
                      <a:r>
                        <a:rPr lang="pl-PL" sz="1800">
                          <a:effectLst/>
                          <a:latin typeface="Times New Roman" panose="02020603050405020304" pitchFamily="18" charset="0"/>
                          <a:ea typeface="Times New Roman" panose="02020603050405020304" pitchFamily="18" charset="0"/>
                        </a:rPr>
                        <a:t>(Rok N + Rok N-1 + Rok N-2)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Aft>
                          <a:spcPts val="0"/>
                        </a:spcAft>
                      </a:pPr>
                      <a:r>
                        <a:rPr lang="pl-PL" sz="1800">
                          <a:effectLst/>
                          <a:latin typeface="Times New Roman" panose="02020603050405020304" pitchFamily="18" charset="0"/>
                          <a:ea typeface="Times New Roman" panose="02020603050405020304" pitchFamily="18" charset="0"/>
                        </a:rPr>
                        <a:t>Rok N+3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3429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1. Inwestycje dotyczące projektu</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29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2. Przychody ze sprzedaży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290">
                <a:tc>
                  <a:txBody>
                    <a:bodyPr/>
                    <a:lstStyle/>
                    <a:p>
                      <a:pPr>
                        <a:spcBef>
                          <a:spcPts val="300"/>
                        </a:spcBef>
                        <a:spcAft>
                          <a:spcPts val="300"/>
                        </a:spcAft>
                      </a:pPr>
                      <a:r>
                        <a:rPr lang="pl-PL" sz="1800" dirty="0">
                          <a:effectLst/>
                          <a:latin typeface="Times New Roman" panose="02020603050405020304" pitchFamily="18" charset="0"/>
                          <a:ea typeface="Times New Roman" panose="02020603050405020304" pitchFamily="18" charset="0"/>
                        </a:rPr>
                        <a:t>3. Koszty działalności objętej projektem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65735">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4. Dochód brutto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5240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5. Podatek dochodowy, wg stopy: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row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row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row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88595">
                <a:tc>
                  <a:txBody>
                    <a:bodyPr/>
                    <a:lstStyle/>
                    <a:p>
                      <a:endParaRPr lang="pl-PL" sz="1800">
                        <a:effectLst/>
                        <a:latin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vMerge="1">
                  <a:txBody>
                    <a:bodyPr/>
                    <a:lstStyle/>
                    <a:p>
                      <a:endParaRPr lang="pl-PL"/>
                    </a:p>
                  </a:txBody>
                  <a:tcPr/>
                </a:tc>
                <a:tc vMerge="1">
                  <a:txBody>
                    <a:bodyPr/>
                    <a:lstStyle/>
                    <a:p>
                      <a:endParaRPr lang="pl-PL"/>
                    </a:p>
                  </a:txBody>
                  <a:tcPr/>
                </a:tc>
                <a:tc vMerge="1">
                  <a:txBody>
                    <a:bodyPr/>
                    <a:lstStyle/>
                    <a:p>
                      <a:endParaRPr lang="pl-PL"/>
                    </a:p>
                  </a:txBody>
                  <a:tcPr/>
                </a:tc>
                <a:tc vMerge="1">
                  <a:txBody>
                    <a:bodyPr/>
                    <a:lstStyle/>
                    <a:p>
                      <a:endParaRPr lang="pl-PL"/>
                    </a:p>
                  </a:txBody>
                  <a:tcPr/>
                </a:tc>
              </a:tr>
              <a:tr h="18288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6. Dochód netto</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16383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7. Wartość końcowa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29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8. Amortyzacja</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3429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9. Saldo bieżące</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53340">
                <a:tc>
                  <a:txBody>
                    <a:bodyPr/>
                    <a:lstStyle/>
                    <a:p>
                      <a:pPr>
                        <a:spcBef>
                          <a:spcPts val="300"/>
                        </a:spcBef>
                        <a:spcAft>
                          <a:spcPts val="300"/>
                        </a:spcAft>
                      </a:pPr>
                      <a:r>
                        <a:rPr lang="pl-PL" sz="1800">
                          <a:effectLst/>
                          <a:latin typeface="Times New Roman" panose="02020603050405020304" pitchFamily="18" charset="0"/>
                          <a:ea typeface="Times New Roman" panose="02020603050405020304" pitchFamily="18" charset="0"/>
                        </a:rPr>
                        <a:t>10. Stopa dyskonta / czynnik dyskontujący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34290">
                <a:tc>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NPV</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gridSpan="2">
                  <a:txBody>
                    <a:bodyPr/>
                    <a:lstStyle/>
                    <a:p>
                      <a:pPr algn="ctr">
                        <a:spcBef>
                          <a:spcPts val="300"/>
                        </a:spcBef>
                        <a:spcAft>
                          <a:spcPts val="300"/>
                        </a:spcAft>
                      </a:pPr>
                      <a:r>
                        <a:rPr lang="pl-PL" sz="1800">
                          <a:effectLst/>
                          <a:latin typeface="Times New Roman" panose="02020603050405020304" pitchFamily="18" charset="0"/>
                          <a:ea typeface="Times New Roman" panose="02020603050405020304" pitchFamily="18" charset="0"/>
                        </a:rPr>
                        <a:t>0,00 zł</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hMerge="1">
                  <a:txBody>
                    <a:bodyPr/>
                    <a:lstStyle/>
                    <a:p>
                      <a:endParaRPr lang="pl-PL"/>
                    </a:p>
                  </a:txBody>
                  <a:tcPr/>
                </a:tc>
                <a:tc gridSpan="2">
                  <a:txBody>
                    <a:bodyPr/>
                    <a:lstStyle/>
                    <a:p>
                      <a:pPr algn="ctr">
                        <a:spcBef>
                          <a:spcPts val="300"/>
                        </a:spcBef>
                        <a:spcAft>
                          <a:spcPts val="300"/>
                        </a:spcAft>
                      </a:pPr>
                      <a:r>
                        <a:rPr lang="pl-PL" sz="1800" dirty="0">
                          <a:effectLst/>
                          <a:latin typeface="Arial" panose="020B0604020202020204" pitchFamily="34" charset="0"/>
                          <a:ea typeface="Times New Roman" panose="02020603050405020304" pitchFamily="18" charset="0"/>
                        </a:rPr>
                        <a:t> </a:t>
                      </a:r>
                      <a:endParaRPr lang="pl-PL" sz="18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pl-PL"/>
                    </a:p>
                  </a:txBody>
                  <a:tcPr/>
                </a:tc>
              </a:tr>
            </a:tbl>
          </a:graphicData>
        </a:graphic>
      </p:graphicFrame>
    </p:spTree>
    <p:extLst>
      <p:ext uri="{BB962C8B-B14F-4D97-AF65-F5344CB8AC3E}">
        <p14:creationId xmlns:p14="http://schemas.microsoft.com/office/powerpoint/2010/main" val="355579371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49766" y="518762"/>
            <a:ext cx="4942443" cy="461665"/>
          </a:xfrm>
          <a:prstGeom prst="rect">
            <a:avLst/>
          </a:prstGeom>
        </p:spPr>
        <p:txBody>
          <a:bodyPr wrap="none">
            <a:spAutoFit/>
          </a:bodyPr>
          <a:lstStyle/>
          <a:p>
            <a:r>
              <a:rPr lang="pl-PL" sz="2400" b="1" dirty="0"/>
              <a:t>9.3.	Zaktualizowana wartość netto</a:t>
            </a:r>
          </a:p>
        </p:txBody>
      </p:sp>
      <p:sp>
        <p:nvSpPr>
          <p:cNvPr id="3" name="Prostokąt 2"/>
          <p:cNvSpPr/>
          <p:nvPr/>
        </p:nvSpPr>
        <p:spPr>
          <a:xfrm>
            <a:off x="195618" y="1564916"/>
            <a:ext cx="11432274" cy="3539430"/>
          </a:xfrm>
          <a:prstGeom prst="rect">
            <a:avLst/>
          </a:prstGeom>
        </p:spPr>
        <p:txBody>
          <a:bodyPr wrap="square">
            <a:spAutoFit/>
          </a:bodyPr>
          <a:lstStyle/>
          <a:p>
            <a:r>
              <a:rPr lang="pl-PL" sz="2800" dirty="0"/>
              <a:t>Operacja jest uzasadniona ekonomicznie, jeśli generuje przychody, a jej efektywność weryfikowana będzie m.in. </a:t>
            </a:r>
            <a:r>
              <a:rPr lang="pl-PL" sz="2800" dirty="0" smtClean="0"/>
              <a:t>Na podstawie </a:t>
            </a:r>
            <a:r>
              <a:rPr lang="pl-PL" sz="2800" dirty="0"/>
              <a:t>wskaźnika NPV.</a:t>
            </a:r>
          </a:p>
          <a:p>
            <a:r>
              <a:rPr lang="pl-PL" sz="2800" b="1" dirty="0"/>
              <a:t>NPV to suma zdyskontowanych oddzielnie dla każdego roku przepływów pieniężnych, </a:t>
            </a:r>
            <a:r>
              <a:rPr lang="pl-PL" sz="2800" dirty="0"/>
              <a:t>zrealizowanych w całym </a:t>
            </a:r>
            <a:r>
              <a:rPr lang="pl-PL" sz="2800" dirty="0" smtClean="0"/>
              <a:t>okresie objętym </a:t>
            </a:r>
            <a:r>
              <a:rPr lang="pl-PL" sz="2800" dirty="0"/>
              <a:t>rachunkiem, przy stałym poziomie stopy dyskontowej.</a:t>
            </a:r>
          </a:p>
          <a:p>
            <a:r>
              <a:rPr lang="pl-PL" sz="2800" dirty="0"/>
              <a:t>Wskaźnik ten pozwala określić rzeczywistą wartość nakładów i efektów związanych z danym </a:t>
            </a:r>
            <a:r>
              <a:rPr lang="pl-PL" sz="2800" dirty="0" smtClean="0"/>
              <a:t>przedsięwzięciem inwestycyjnym</a:t>
            </a:r>
            <a:r>
              <a:rPr lang="pl-PL" sz="2800" dirty="0"/>
              <a:t>.</a:t>
            </a:r>
          </a:p>
          <a:p>
            <a:r>
              <a:rPr lang="pl-PL" sz="2800" b="1" dirty="0"/>
              <a:t>Badane przedsięwzięcie jest opłacalne, jeżeli NPV jest większe od 0.</a:t>
            </a:r>
          </a:p>
        </p:txBody>
      </p:sp>
    </p:spTree>
    <p:extLst>
      <p:ext uri="{BB962C8B-B14F-4D97-AF65-F5344CB8AC3E}">
        <p14:creationId xmlns:p14="http://schemas.microsoft.com/office/powerpoint/2010/main" val="180866907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464171"/>
            <a:ext cx="4942443" cy="461665"/>
          </a:xfrm>
          <a:prstGeom prst="rect">
            <a:avLst/>
          </a:prstGeom>
        </p:spPr>
        <p:txBody>
          <a:bodyPr wrap="none">
            <a:spAutoFit/>
          </a:bodyPr>
          <a:lstStyle/>
          <a:p>
            <a:r>
              <a:rPr lang="pl-PL" sz="2400" b="1" dirty="0"/>
              <a:t>9.3.	Zaktualizowana wartość netto</a:t>
            </a:r>
          </a:p>
        </p:txBody>
      </p:sp>
      <p:sp>
        <p:nvSpPr>
          <p:cNvPr id="4" name="Prostokąt 3"/>
          <p:cNvSpPr/>
          <p:nvPr/>
        </p:nvSpPr>
        <p:spPr>
          <a:xfrm>
            <a:off x="199147" y="1274507"/>
            <a:ext cx="11596048" cy="3785652"/>
          </a:xfrm>
          <a:prstGeom prst="rect">
            <a:avLst/>
          </a:prstGeom>
        </p:spPr>
        <p:txBody>
          <a:bodyPr wrap="square">
            <a:spAutoFit/>
          </a:bodyPr>
          <a:lstStyle/>
          <a:p>
            <a:r>
              <a:rPr lang="pl-PL" sz="2400" b="1" dirty="0"/>
              <a:t>W wierszu 1. Inwestycje dotyczące projektu należy podać sumę inwestycji z lat Rok n + Rok n-1 + Rok </a:t>
            </a:r>
            <a:r>
              <a:rPr lang="pl-PL" sz="2400" b="1" dirty="0" smtClean="0"/>
              <a:t>n-2, tj</a:t>
            </a:r>
            <a:r>
              <a:rPr lang="pl-PL" sz="2400" b="1" dirty="0"/>
              <a:t>. planowanych kwalifikowalnych i niekwalifikowalnych kosztów związanych z operacją, zachowując zgodność z </a:t>
            </a:r>
            <a:r>
              <a:rPr lang="pl-PL" sz="2400" b="1" dirty="0" smtClean="0"/>
              <a:t>danymi zawartymi </a:t>
            </a:r>
            <a:r>
              <a:rPr lang="pl-PL" sz="2400" b="1" dirty="0"/>
              <a:t>w tabeli 7.1 </a:t>
            </a:r>
            <a:r>
              <a:rPr lang="pl-PL" sz="2400" dirty="0"/>
              <a:t>Zestawienie przewidywanych wydatków niezbędnych do realizacji operacji. W arkuszu Excel pole</a:t>
            </a:r>
          </a:p>
          <a:p>
            <a:r>
              <a:rPr lang="pl-PL" sz="2400" dirty="0"/>
              <a:t>to wypełniane jest automatycznie na podstawie danych zawartych w części 7.1 biznesplanu.</a:t>
            </a:r>
          </a:p>
          <a:p>
            <a:r>
              <a:rPr lang="pl-PL" sz="2400" dirty="0"/>
              <a:t>Podmiot ubiegający się o przyznanie pomocy wpisuje również wartość stopy podatku w zależności od przyjętej </a:t>
            </a:r>
            <a:r>
              <a:rPr lang="pl-PL" sz="2400" dirty="0" smtClean="0"/>
              <a:t>formy rozliczania </a:t>
            </a:r>
            <a:r>
              <a:rPr lang="pl-PL" sz="2400" dirty="0"/>
              <a:t>się z urzędem skarbowym (książka przychodów i rozchodów, karta podatkowa, ryczałt </a:t>
            </a:r>
            <a:r>
              <a:rPr lang="pl-PL" sz="2400" dirty="0" smtClean="0"/>
              <a:t>ewidencjonowany) i </a:t>
            </a:r>
            <a:r>
              <a:rPr lang="pl-PL" sz="2400" dirty="0"/>
              <a:t>sam wylicza poszczególne pozycje za kolejne lata (wiersz podatek dochodowy wg stopy …). </a:t>
            </a:r>
            <a:r>
              <a:rPr lang="pl-PL" sz="2400" b="1" dirty="0"/>
              <a:t>W arkuszu Excel pole</a:t>
            </a:r>
          </a:p>
          <a:p>
            <a:r>
              <a:rPr lang="pl-PL" sz="2400" b="1" dirty="0"/>
              <a:t>wypełniane automatycznie wartością z tabeli 9.2</a:t>
            </a:r>
            <a:r>
              <a:rPr lang="pl-PL" sz="2400" b="1" dirty="0" smtClean="0"/>
              <a:t>. </a:t>
            </a:r>
            <a:endParaRPr lang="pl-PL" sz="2400" b="1" dirty="0"/>
          </a:p>
        </p:txBody>
      </p:sp>
    </p:spTree>
    <p:extLst>
      <p:ext uri="{BB962C8B-B14F-4D97-AF65-F5344CB8AC3E}">
        <p14:creationId xmlns:p14="http://schemas.microsoft.com/office/powerpoint/2010/main" val="135585234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436875"/>
            <a:ext cx="4942443" cy="461665"/>
          </a:xfrm>
          <a:prstGeom prst="rect">
            <a:avLst/>
          </a:prstGeom>
        </p:spPr>
        <p:txBody>
          <a:bodyPr wrap="none">
            <a:spAutoFit/>
          </a:bodyPr>
          <a:lstStyle/>
          <a:p>
            <a:r>
              <a:rPr lang="pl-PL" sz="2400" b="1" dirty="0"/>
              <a:t>9.3.	Zaktualizowana wartość netto</a:t>
            </a:r>
          </a:p>
        </p:txBody>
      </p:sp>
      <p:sp>
        <p:nvSpPr>
          <p:cNvPr id="3" name="Prostokąt 2"/>
          <p:cNvSpPr/>
          <p:nvPr/>
        </p:nvSpPr>
        <p:spPr>
          <a:xfrm>
            <a:off x="300250" y="1332639"/>
            <a:ext cx="11633462" cy="3785652"/>
          </a:xfrm>
          <a:prstGeom prst="rect">
            <a:avLst/>
          </a:prstGeom>
        </p:spPr>
        <p:txBody>
          <a:bodyPr wrap="square">
            <a:spAutoFit/>
          </a:bodyPr>
          <a:lstStyle/>
          <a:p>
            <a:r>
              <a:rPr lang="pl-PL" sz="2400" dirty="0"/>
              <a:t>W wierszu 2. Przychody ze sprzedaży produktów / usług / towarów należy wpisać planowane przychody </a:t>
            </a:r>
            <a:r>
              <a:rPr lang="pl-PL" sz="2400" dirty="0" smtClean="0"/>
              <a:t>planowane do </a:t>
            </a:r>
            <a:r>
              <a:rPr lang="pl-PL" sz="2400" dirty="0"/>
              <a:t>uzyskania w wyniku realizacji operacji zachowując zgodność z danymi zawartymi w tabeli 9.1. Prognoza poziomu </a:t>
            </a:r>
            <a:r>
              <a:rPr lang="pl-PL" sz="2400" dirty="0" smtClean="0"/>
              <a:t>cen i </a:t>
            </a:r>
            <a:r>
              <a:rPr lang="pl-PL" sz="2400" dirty="0"/>
              <a:t>wielkości sprzedaży oraz 9.2. Rachunek zysków i strat (wiersz 1. Przychody ze sprzedaży produktów / usług / towarów).</a:t>
            </a:r>
          </a:p>
          <a:p>
            <a:r>
              <a:rPr lang="pl-PL" sz="2400" dirty="0"/>
              <a:t>- w arkuszu Excel dla okresów Rok n+1, Rok n+2, Rok n+3 pola wypełniane są automatycznie na podstawie </a:t>
            </a:r>
            <a:r>
              <a:rPr lang="pl-PL" sz="2400" dirty="0" smtClean="0"/>
              <a:t>Tabela pomocnicza </a:t>
            </a:r>
            <a:r>
              <a:rPr lang="pl-PL" sz="2400" dirty="0"/>
              <a:t>nr. 2 Wartość sprzedaży. Wartość dla okresu Rok n wypełnia się automatycznie wartością z tabeli 9.2.</a:t>
            </a:r>
          </a:p>
          <a:p>
            <a:r>
              <a:rPr lang="pl-PL" sz="2400" b="1" dirty="0"/>
              <a:t>Informacje podane w wierszu 3. Koszty działalności objętej projektem muszą być zgodne z danymi zawartymi w </a:t>
            </a:r>
            <a:r>
              <a:rPr lang="pl-PL" sz="2400" b="1" dirty="0" smtClean="0"/>
              <a:t>Tabeli 9.2</a:t>
            </a:r>
            <a:r>
              <a:rPr lang="pl-PL" sz="2400" b="1" dirty="0"/>
              <a:t>. Rachunek zysków i strat (wiersz B Razem koszty). </a:t>
            </a:r>
            <a:r>
              <a:rPr lang="pl-PL" sz="2400" dirty="0"/>
              <a:t>W arkuszu Excel pola w tym wierszu wypełniane </a:t>
            </a:r>
            <a:r>
              <a:rPr lang="pl-PL" sz="2400" dirty="0" smtClean="0"/>
              <a:t>są automatycznie</a:t>
            </a:r>
            <a:r>
              <a:rPr lang="pl-PL" sz="2400" dirty="0"/>
              <a:t>.</a:t>
            </a:r>
          </a:p>
        </p:txBody>
      </p:sp>
    </p:spTree>
    <p:extLst>
      <p:ext uri="{BB962C8B-B14F-4D97-AF65-F5344CB8AC3E}">
        <p14:creationId xmlns:p14="http://schemas.microsoft.com/office/powerpoint/2010/main" val="129315644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627944"/>
            <a:ext cx="4942443" cy="461665"/>
          </a:xfrm>
          <a:prstGeom prst="rect">
            <a:avLst/>
          </a:prstGeom>
        </p:spPr>
        <p:txBody>
          <a:bodyPr wrap="none">
            <a:spAutoFit/>
          </a:bodyPr>
          <a:lstStyle/>
          <a:p>
            <a:r>
              <a:rPr lang="pl-PL" sz="2400" b="1" dirty="0"/>
              <a:t>9.3.	Zaktualizowana wartość netto</a:t>
            </a:r>
          </a:p>
        </p:txBody>
      </p:sp>
      <p:sp>
        <p:nvSpPr>
          <p:cNvPr id="4" name="Prostokąt 3"/>
          <p:cNvSpPr/>
          <p:nvPr/>
        </p:nvSpPr>
        <p:spPr>
          <a:xfrm>
            <a:off x="199147" y="1360199"/>
            <a:ext cx="11851826" cy="4524315"/>
          </a:xfrm>
          <a:prstGeom prst="rect">
            <a:avLst/>
          </a:prstGeom>
        </p:spPr>
        <p:txBody>
          <a:bodyPr wrap="square">
            <a:spAutoFit/>
          </a:bodyPr>
          <a:lstStyle/>
          <a:p>
            <a:r>
              <a:rPr lang="pl-PL" sz="2400" dirty="0"/>
              <a:t>Wartość w wierszu 4. Dochód brutto stanowi różnicę pomiędzy wartością przychodów ze sprzedaży (poz. 2), a </a:t>
            </a:r>
            <a:r>
              <a:rPr lang="pl-PL" sz="2400" dirty="0" smtClean="0"/>
              <a:t>kosztami działalności </a:t>
            </a:r>
            <a:r>
              <a:rPr lang="pl-PL" sz="2400" dirty="0"/>
              <a:t>objętej projektem (poz. 3). W arkuszu Excel pola wypełniane automatycznie. W tym wierszu nie </a:t>
            </a:r>
            <a:r>
              <a:rPr lang="pl-PL" sz="2400" dirty="0" smtClean="0"/>
              <a:t>należy ujmować </a:t>
            </a:r>
            <a:r>
              <a:rPr lang="pl-PL" sz="2400" dirty="0"/>
              <a:t>wartości z wiersza 2. Inne przychody (jakie?) Rachunku zysków i strat. W związku z powyższym wartości</a:t>
            </a:r>
          </a:p>
          <a:p>
            <a:r>
              <a:rPr lang="pl-PL" sz="2400" dirty="0"/>
              <a:t>zawarte w wierszu 4. Dochód brutto będą się różniły od wartości z wiersza C. Dochód (strata) brutto A – B </a:t>
            </a:r>
            <a:r>
              <a:rPr lang="pl-PL" sz="2400" dirty="0" smtClean="0"/>
              <a:t>Rachunku zysków </a:t>
            </a:r>
            <a:r>
              <a:rPr lang="pl-PL" sz="2400" dirty="0"/>
              <a:t>i strat.</a:t>
            </a:r>
          </a:p>
          <a:p>
            <a:r>
              <a:rPr lang="pl-PL" sz="2400" dirty="0"/>
              <a:t>W nagłówku wiersza 5. Podatek dochodowy należy wpisać wyrażoną procentowo stawkę podatku, właściwą </a:t>
            </a:r>
            <a:r>
              <a:rPr lang="pl-PL" sz="2400" dirty="0" smtClean="0"/>
              <a:t>dla działalności </a:t>
            </a:r>
            <a:r>
              <a:rPr lang="pl-PL" sz="2400" dirty="0"/>
              <a:t>objętej operacją, którą podaje podmiot ubiegający się o przyznanie pomocy.</a:t>
            </a:r>
          </a:p>
          <a:p>
            <a:r>
              <a:rPr lang="pl-PL" sz="2400" dirty="0"/>
              <a:t>Wartość ta powinna być zgodna z pozycją Rachunku zysków i strat wiersz D. Podatek dochodowy – w arkuszu </a:t>
            </a:r>
            <a:r>
              <a:rPr lang="pl-PL" sz="2400" dirty="0" smtClean="0"/>
              <a:t>Excel wartość </a:t>
            </a:r>
            <a:r>
              <a:rPr lang="pl-PL" sz="2400" dirty="0"/>
              <a:t>obliczana automatycznie.</a:t>
            </a:r>
          </a:p>
          <a:p>
            <a:r>
              <a:rPr lang="pl-PL" sz="2400" dirty="0"/>
              <a:t>Jeżeli wartość w wierszu 4 jest ujemna, wartość podatku wyniesie „0”.</a:t>
            </a:r>
          </a:p>
        </p:txBody>
      </p:sp>
    </p:spTree>
    <p:extLst>
      <p:ext uri="{BB962C8B-B14F-4D97-AF65-F5344CB8AC3E}">
        <p14:creationId xmlns:p14="http://schemas.microsoft.com/office/powerpoint/2010/main" val="32748475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436875"/>
            <a:ext cx="4942443" cy="461665"/>
          </a:xfrm>
          <a:prstGeom prst="rect">
            <a:avLst/>
          </a:prstGeom>
        </p:spPr>
        <p:txBody>
          <a:bodyPr wrap="none">
            <a:spAutoFit/>
          </a:bodyPr>
          <a:lstStyle/>
          <a:p>
            <a:r>
              <a:rPr lang="pl-PL" sz="2400" b="1" dirty="0"/>
              <a:t>9.3.	Zaktualizowana wartość netto</a:t>
            </a:r>
          </a:p>
        </p:txBody>
      </p:sp>
      <p:sp>
        <p:nvSpPr>
          <p:cNvPr id="3" name="Prostokąt 2"/>
          <p:cNvSpPr/>
          <p:nvPr/>
        </p:nvSpPr>
        <p:spPr>
          <a:xfrm>
            <a:off x="294681" y="1253381"/>
            <a:ext cx="11364036" cy="3785652"/>
          </a:xfrm>
          <a:prstGeom prst="rect">
            <a:avLst/>
          </a:prstGeom>
        </p:spPr>
        <p:txBody>
          <a:bodyPr wrap="square">
            <a:spAutoFit/>
          </a:bodyPr>
          <a:lstStyle/>
          <a:p>
            <a:r>
              <a:rPr lang="pl-PL" sz="2400" dirty="0"/>
              <a:t>Wartości podatku dochodowego w przypadku rozliczania się podmiotu ubiegającego się o przyznanie pomocy – </a:t>
            </a:r>
            <a:r>
              <a:rPr lang="pl-PL" sz="2400" dirty="0" smtClean="0"/>
              <a:t>na zasadach </a:t>
            </a:r>
            <a:r>
              <a:rPr lang="pl-PL" sz="2400" dirty="0"/>
              <a:t>ogólnych dla poszczególnych lat stanowią iloczyn wartości dochodu brutto (wiersz 4) oraz stawki </a:t>
            </a:r>
            <a:r>
              <a:rPr lang="pl-PL" sz="2400" dirty="0" smtClean="0"/>
              <a:t>podatku określonej </a:t>
            </a:r>
            <a:r>
              <a:rPr lang="pl-PL" sz="2400" dirty="0"/>
              <a:t>w nagłówku wiersza 5 (należy samodzielnie wyliczyć).</a:t>
            </a:r>
          </a:p>
          <a:p>
            <a:r>
              <a:rPr lang="pl-PL" sz="2400" dirty="0"/>
              <a:t>W przypadku opodatkowania w formie ryczałtu od przychodów ewidencjonowanych podmiot ubiegający się o </a:t>
            </a:r>
            <a:r>
              <a:rPr lang="pl-PL" sz="2400" dirty="0" smtClean="0"/>
              <a:t>przyznanie pomocy </a:t>
            </a:r>
            <a:r>
              <a:rPr lang="pl-PL" sz="2400" dirty="0"/>
              <a:t>wpisuje stawkę właściwą dla danego rodzaju działalności i dokonuje obliczeń w oparciu o wiersz 2. </a:t>
            </a:r>
            <a:r>
              <a:rPr lang="pl-PL" sz="2400" dirty="0" smtClean="0"/>
              <a:t>Przychody ze </a:t>
            </a:r>
            <a:r>
              <a:rPr lang="pl-PL" sz="2400" dirty="0"/>
              <a:t>sprzedaży.</a:t>
            </a:r>
          </a:p>
          <a:p>
            <a:r>
              <a:rPr lang="pl-PL" sz="2400" dirty="0"/>
              <a:t>W przypadku uiszczania podatku wg karty podatkowej podmiot ubiegający się o przyznanie pomocy wpisuje roczną </a:t>
            </a:r>
            <a:r>
              <a:rPr lang="pl-PL" sz="2400" dirty="0" smtClean="0"/>
              <a:t>kwotę obowiązującego </a:t>
            </a:r>
            <a:r>
              <a:rPr lang="pl-PL" sz="2400" dirty="0"/>
              <a:t>go podatku w poszczególne kolumny a w nagłówku wiersza 5. Podatek dochodowy wpisuje </a:t>
            </a:r>
            <a:r>
              <a:rPr lang="pl-PL" sz="2400" dirty="0" smtClean="0"/>
              <a:t>słowo „karta</a:t>
            </a:r>
            <a:r>
              <a:rPr lang="pl-PL" sz="2400" dirty="0"/>
              <a:t>”.</a:t>
            </a:r>
          </a:p>
        </p:txBody>
      </p:sp>
    </p:spTree>
    <p:extLst>
      <p:ext uri="{BB962C8B-B14F-4D97-AF65-F5344CB8AC3E}">
        <p14:creationId xmlns:p14="http://schemas.microsoft.com/office/powerpoint/2010/main" val="410377810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199147" y="341340"/>
            <a:ext cx="4942443" cy="461665"/>
          </a:xfrm>
          <a:prstGeom prst="rect">
            <a:avLst/>
          </a:prstGeom>
        </p:spPr>
        <p:txBody>
          <a:bodyPr wrap="none">
            <a:spAutoFit/>
          </a:bodyPr>
          <a:lstStyle/>
          <a:p>
            <a:r>
              <a:rPr lang="pl-PL" sz="2400" b="1" dirty="0"/>
              <a:t>9.3.	Zaktualizowana wartość netto</a:t>
            </a:r>
          </a:p>
        </p:txBody>
      </p:sp>
      <p:sp>
        <p:nvSpPr>
          <p:cNvPr id="4" name="Prostokąt 3"/>
          <p:cNvSpPr/>
          <p:nvPr/>
        </p:nvSpPr>
        <p:spPr>
          <a:xfrm>
            <a:off x="199147" y="1074212"/>
            <a:ext cx="11423176" cy="4893647"/>
          </a:xfrm>
          <a:prstGeom prst="rect">
            <a:avLst/>
          </a:prstGeom>
        </p:spPr>
        <p:txBody>
          <a:bodyPr wrap="square">
            <a:spAutoFit/>
          </a:bodyPr>
          <a:lstStyle/>
          <a:p>
            <a:r>
              <a:rPr lang="pl-PL" sz="2400" dirty="0"/>
              <a:t>Wartość w wierszu 6. Dochód netto należy obliczyć jako różnicę wartości podanych dla danego roku w wierszu 4. </a:t>
            </a:r>
            <a:r>
              <a:rPr lang="pl-PL" sz="2400" dirty="0" smtClean="0"/>
              <a:t>Dochód brutto </a:t>
            </a:r>
            <a:r>
              <a:rPr lang="pl-PL" sz="2400" dirty="0"/>
              <a:t>i wierszu 5. Podatek dochodowy. W arkuszu Excel pola wypełniane automatycznie na podstawie Rachunku </a:t>
            </a:r>
            <a:r>
              <a:rPr lang="pl-PL" sz="2400" dirty="0" smtClean="0"/>
              <a:t>zysku i </a:t>
            </a:r>
            <a:r>
              <a:rPr lang="pl-PL" sz="2400" dirty="0"/>
              <a:t>strat).</a:t>
            </a:r>
          </a:p>
          <a:p>
            <a:r>
              <a:rPr lang="pl-PL" sz="2400" dirty="0"/>
              <a:t>Wiersz 7. Wartość końcowa stanowi wartość zsumowanych inwestycyjnych kosztów kwalifikowalnych (bez </a:t>
            </a:r>
            <a:r>
              <a:rPr lang="pl-PL" sz="2400" dirty="0" smtClean="0"/>
              <a:t>kosztów obrotowych</a:t>
            </a:r>
            <a:r>
              <a:rPr lang="pl-PL" sz="2400" dirty="0"/>
              <a:t>, kosztów ogólnych oraz wartości wkładu rzeczowego w formie nieodpłatnej) oraz </a:t>
            </a:r>
            <a:r>
              <a:rPr lang="pl-PL" sz="2400" dirty="0" smtClean="0"/>
              <a:t>kosztów niekwalifikowalnych </a:t>
            </a:r>
            <a:r>
              <a:rPr lang="pl-PL" sz="2400" dirty="0"/>
              <a:t>(towarzyszących), pomniejszonych o amortyzację. W arkuszu Excel pole wypełniane </a:t>
            </a:r>
            <a:r>
              <a:rPr lang="pl-PL" sz="2400" dirty="0" smtClean="0"/>
              <a:t>jest automatycznie </a:t>
            </a:r>
            <a:r>
              <a:rPr lang="pl-PL" sz="2400" dirty="0"/>
              <a:t>po uzupełnieniu Tabeli pomocniczej nr. 1 oraz Tabeli pomocniczej nr. 2 – amortyzacja.</a:t>
            </a:r>
          </a:p>
          <a:p>
            <a:r>
              <a:rPr lang="pl-PL" sz="2400" dirty="0"/>
              <a:t>Wartość końcowa jest wykazywana jedynie dla roku docelowego.</a:t>
            </a:r>
          </a:p>
          <a:p>
            <a:r>
              <a:rPr lang="pl-PL" sz="2400" dirty="0"/>
              <a:t>Wiersz 8. Amortyzacja – Należy przenieść wartość amortyzacji dla odpowiednich okresów z pozycji B.8. </a:t>
            </a:r>
            <a:r>
              <a:rPr lang="pl-PL" sz="2400" dirty="0" smtClean="0"/>
              <a:t>pozostałe koszty </a:t>
            </a:r>
            <a:r>
              <a:rPr lang="pl-PL" sz="2400" dirty="0"/>
              <a:t>Rachunku zysków i strat. Jeżeli wypełniono Tabelę pomocniczą nr. 2 – amortyzacja – wiersz 8.1 </a:t>
            </a:r>
            <a:r>
              <a:rPr lang="pl-PL" sz="2400" dirty="0" smtClean="0"/>
              <a:t>Amortyzacja w </a:t>
            </a:r>
            <a:r>
              <a:rPr lang="pl-PL" sz="2400" dirty="0"/>
              <a:t>arkuszu Excel wypełniany jest automatycznie.</a:t>
            </a:r>
          </a:p>
        </p:txBody>
      </p:sp>
    </p:spTree>
    <p:extLst>
      <p:ext uri="{BB962C8B-B14F-4D97-AF65-F5344CB8AC3E}">
        <p14:creationId xmlns:p14="http://schemas.microsoft.com/office/powerpoint/2010/main" val="62552411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253738" y="436875"/>
            <a:ext cx="4942443" cy="461665"/>
          </a:xfrm>
          <a:prstGeom prst="rect">
            <a:avLst/>
          </a:prstGeom>
        </p:spPr>
        <p:txBody>
          <a:bodyPr wrap="none">
            <a:spAutoFit/>
          </a:bodyPr>
          <a:lstStyle/>
          <a:p>
            <a:r>
              <a:rPr lang="pl-PL" sz="2400" b="1" dirty="0"/>
              <a:t>9.3.	Zaktualizowana wartość netto</a:t>
            </a:r>
          </a:p>
        </p:txBody>
      </p:sp>
      <p:sp>
        <p:nvSpPr>
          <p:cNvPr id="4" name="Prostokąt 3"/>
          <p:cNvSpPr/>
          <p:nvPr/>
        </p:nvSpPr>
        <p:spPr>
          <a:xfrm>
            <a:off x="253738" y="1512586"/>
            <a:ext cx="10904561" cy="3108543"/>
          </a:xfrm>
          <a:prstGeom prst="rect">
            <a:avLst/>
          </a:prstGeom>
        </p:spPr>
        <p:txBody>
          <a:bodyPr wrap="square">
            <a:spAutoFit/>
          </a:bodyPr>
          <a:lstStyle/>
          <a:p>
            <a:r>
              <a:rPr lang="pl-PL" sz="2800" dirty="0"/>
              <a:t>9. Saldo bieżące – stanowi wartość przepływów pieniężnych dla danego okresu.</a:t>
            </a:r>
          </a:p>
          <a:p>
            <a:r>
              <a:rPr lang="pl-PL" sz="2800" dirty="0"/>
              <a:t>Wartość w wierszu 9. Saldo bieżące obliczane jest według wzoru:</a:t>
            </a:r>
          </a:p>
          <a:p>
            <a:r>
              <a:rPr lang="pl-PL" sz="2800" dirty="0"/>
              <a:t>Saldo bieżące = (– Inwestycje dotyczące projektu)3 + Dochód netto + Amortyzacja + Wartość końcowa4. </a:t>
            </a:r>
            <a:endParaRPr lang="pl-PL" sz="2800" dirty="0" smtClean="0"/>
          </a:p>
          <a:p>
            <a:endParaRPr lang="pl-PL" sz="2800" dirty="0"/>
          </a:p>
          <a:p>
            <a:r>
              <a:rPr lang="pl-PL" sz="2800" b="1" dirty="0" smtClean="0"/>
              <a:t>W </a:t>
            </a:r>
            <a:r>
              <a:rPr lang="pl-PL" sz="2800" b="1" dirty="0"/>
              <a:t>arkuszu </a:t>
            </a:r>
            <a:r>
              <a:rPr lang="pl-PL" sz="2800" b="1" dirty="0" smtClean="0"/>
              <a:t>Excel pola </a:t>
            </a:r>
            <a:r>
              <a:rPr lang="pl-PL" sz="2800" b="1" dirty="0"/>
              <a:t>wypełniane są automatycznie.</a:t>
            </a:r>
          </a:p>
        </p:txBody>
      </p:sp>
    </p:spTree>
    <p:extLst>
      <p:ext uri="{BB962C8B-B14F-4D97-AF65-F5344CB8AC3E}">
        <p14:creationId xmlns:p14="http://schemas.microsoft.com/office/powerpoint/2010/main" val="395558021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2" name="Prostokąt 1"/>
          <p:cNvSpPr/>
          <p:nvPr/>
        </p:nvSpPr>
        <p:spPr>
          <a:xfrm>
            <a:off x="349766" y="614296"/>
            <a:ext cx="4942443" cy="461665"/>
          </a:xfrm>
          <a:prstGeom prst="rect">
            <a:avLst/>
          </a:prstGeom>
        </p:spPr>
        <p:txBody>
          <a:bodyPr wrap="none">
            <a:spAutoFit/>
          </a:bodyPr>
          <a:lstStyle/>
          <a:p>
            <a:r>
              <a:rPr lang="pl-PL" sz="2400" b="1" dirty="0"/>
              <a:t>9.3.	Zaktualizowana wartość netto</a:t>
            </a:r>
          </a:p>
        </p:txBody>
      </p:sp>
      <p:sp>
        <p:nvSpPr>
          <p:cNvPr id="3" name="Prostokąt 2"/>
          <p:cNvSpPr/>
          <p:nvPr/>
        </p:nvSpPr>
        <p:spPr>
          <a:xfrm>
            <a:off x="349766" y="1403404"/>
            <a:ext cx="11050137" cy="3108543"/>
          </a:xfrm>
          <a:prstGeom prst="rect">
            <a:avLst/>
          </a:prstGeom>
        </p:spPr>
        <p:txBody>
          <a:bodyPr wrap="square">
            <a:spAutoFit/>
          </a:bodyPr>
          <a:lstStyle/>
          <a:p>
            <a:r>
              <a:rPr lang="pl-PL" sz="2800" dirty="0"/>
              <a:t>9.4. Wskaźnik rentowności sprzedaży</a:t>
            </a:r>
          </a:p>
          <a:p>
            <a:r>
              <a:rPr lang="pl-PL" sz="2800" b="1" dirty="0"/>
              <a:t>Im wartość wskaźnika jest wyższa, tym efektywność finansowa firmy jest wyższa.</a:t>
            </a:r>
          </a:p>
          <a:p>
            <a:r>
              <a:rPr lang="pl-PL" sz="2800" dirty="0"/>
              <a:t>Wskaźnik rentowności brutto sprzedaży = wynik finansowy brutto / wartość sprzedaży *100% </a:t>
            </a:r>
            <a:endParaRPr lang="pl-PL" sz="2800" dirty="0" smtClean="0"/>
          </a:p>
          <a:p>
            <a:r>
              <a:rPr lang="pl-PL" sz="2800" dirty="0" smtClean="0"/>
              <a:t>Wyliczając ten wskaźnik </a:t>
            </a:r>
            <a:r>
              <a:rPr lang="pl-PL" sz="2800" dirty="0"/>
              <a:t>uzyskujemy informację zysku netto uzyskuje się z jednego złotego przychodów ze sprzedaży.</a:t>
            </a:r>
          </a:p>
        </p:txBody>
      </p:sp>
    </p:spTree>
    <p:extLst>
      <p:ext uri="{BB962C8B-B14F-4D97-AF65-F5344CB8AC3E}">
        <p14:creationId xmlns:p14="http://schemas.microsoft.com/office/powerpoint/2010/main" val="235455911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2820988" y="26622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smtClean="0">
                <a:ln>
                  <a:noFill/>
                </a:ln>
                <a:solidFill>
                  <a:schemeClr val="tx1"/>
                </a:solidFill>
                <a:effectLst/>
                <a:latin typeface="Arial" panose="020B0604020202020204" pitchFamily="34" charset="0"/>
              </a:rPr>
              <a:t/>
            </a:r>
            <a:br>
              <a:rPr kumimoji="0" lang="pl-PL" altLang="pl-PL" sz="1800" b="0" i="0" u="none" strike="noStrike" cap="none" normalizeH="0" baseline="0" smtClean="0">
                <a:ln>
                  <a:noFill/>
                </a:ln>
                <a:solidFill>
                  <a:schemeClr val="tx1"/>
                </a:solidFill>
                <a:effectLst/>
                <a:latin typeface="Arial" panose="020B0604020202020204" pitchFamily="34" charset="0"/>
              </a:rPr>
            </a:br>
            <a:endParaRPr kumimoji="0" lang="pl-PL" altLang="pl-PL" sz="1800" b="0" i="0" u="none" strike="noStrike" cap="none" normalizeH="0" baseline="0" smtClean="0">
              <a:ln>
                <a:noFill/>
              </a:ln>
              <a:solidFill>
                <a:schemeClr val="tx1"/>
              </a:solidFill>
              <a:effectLst/>
              <a:latin typeface="Arial" panose="020B0604020202020204" pitchFamily="34" charset="0"/>
            </a:endParaRPr>
          </a:p>
        </p:txBody>
      </p:sp>
      <p:sp>
        <p:nvSpPr>
          <p:cNvPr id="3" name="Prostokąt 2"/>
          <p:cNvSpPr/>
          <p:nvPr/>
        </p:nvSpPr>
        <p:spPr>
          <a:xfrm>
            <a:off x="427630" y="598602"/>
            <a:ext cx="6096000" cy="830997"/>
          </a:xfrm>
          <a:prstGeom prst="rect">
            <a:avLst/>
          </a:prstGeom>
        </p:spPr>
        <p:txBody>
          <a:bodyPr>
            <a:spAutoFit/>
          </a:bodyPr>
          <a:lstStyle/>
          <a:p>
            <a:r>
              <a:rPr lang="pl-PL" sz="2400" b="1" dirty="0"/>
              <a:t>9.4.	Wskaźnik rentowności sprzedaży</a:t>
            </a:r>
          </a:p>
          <a:p>
            <a:endParaRPr lang="pl-PL" sz="2400" b="1" dirty="0"/>
          </a:p>
        </p:txBody>
      </p:sp>
      <p:graphicFrame>
        <p:nvGraphicFramePr>
          <p:cNvPr id="4" name="Tabela 3"/>
          <p:cNvGraphicFramePr>
            <a:graphicFrameLocks noGrp="1"/>
          </p:cNvGraphicFramePr>
          <p:nvPr>
            <p:extLst>
              <p:ext uri="{D42A27DB-BD31-4B8C-83A1-F6EECF244321}">
                <p14:modId xmlns:p14="http://schemas.microsoft.com/office/powerpoint/2010/main" val="2902791097"/>
              </p:ext>
            </p:extLst>
          </p:nvPr>
        </p:nvGraphicFramePr>
        <p:xfrm>
          <a:off x="427630" y="1802429"/>
          <a:ext cx="9301783" cy="1524484"/>
        </p:xfrm>
        <a:graphic>
          <a:graphicData uri="http://schemas.openxmlformats.org/drawingml/2006/table">
            <a:tbl>
              <a:tblPr firstRow="1" firstCol="1" bandRow="1"/>
              <a:tblGrid>
                <a:gridCol w="3693468"/>
                <a:gridCol w="1231801"/>
                <a:gridCol w="1232767"/>
                <a:gridCol w="1637569"/>
                <a:gridCol w="1506178"/>
              </a:tblGrid>
              <a:tr h="427204">
                <a:tc>
                  <a:txBody>
                    <a:bodyPr/>
                    <a:lstStyle/>
                    <a:p>
                      <a:endParaRPr lang="pl-PL" sz="240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2400">
                          <a:effectLst/>
                          <a:latin typeface="Times New Roman" panose="02020603050405020304" pitchFamily="18" charset="0"/>
                          <a:ea typeface="Times New Roman" panose="02020603050405020304" pitchFamily="18" charset="0"/>
                        </a:rPr>
                        <a:t>Rok N</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2400">
                          <a:effectLst/>
                          <a:latin typeface="Times New Roman" panose="02020603050405020304" pitchFamily="18" charset="0"/>
                          <a:ea typeface="Times New Roman" panose="02020603050405020304" pitchFamily="18" charset="0"/>
                        </a:rPr>
                        <a:t>Rok N+1</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2400">
                          <a:effectLst/>
                          <a:latin typeface="Times New Roman" panose="02020603050405020304" pitchFamily="18" charset="0"/>
                          <a:ea typeface="Times New Roman" panose="02020603050405020304" pitchFamily="18" charset="0"/>
                        </a:rPr>
                        <a:t>Rok N+2</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pl-PL" sz="2400">
                          <a:effectLst/>
                          <a:latin typeface="Times New Roman" panose="02020603050405020304" pitchFamily="18" charset="0"/>
                          <a:ea typeface="Times New Roman" panose="02020603050405020304" pitchFamily="18" charset="0"/>
                        </a:rPr>
                        <a:t>Rok N+3</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4407">
                <a:tc>
                  <a:txBody>
                    <a:bodyPr/>
                    <a:lstStyle/>
                    <a:p>
                      <a:pPr>
                        <a:spcAft>
                          <a:spcPts val="0"/>
                        </a:spcAft>
                      </a:pPr>
                      <a:r>
                        <a:rPr lang="pl-PL" sz="2400">
                          <a:solidFill>
                            <a:srgbClr val="000000"/>
                          </a:solidFill>
                          <a:effectLst/>
                          <a:latin typeface="Times New Roman" panose="02020603050405020304" pitchFamily="18" charset="0"/>
                          <a:ea typeface="Times New Roman" panose="02020603050405020304" pitchFamily="18" charset="0"/>
                        </a:rPr>
                        <a:t>wskaźnik rentowności sprzedaży brutto </a:t>
                      </a:r>
                      <a:r>
                        <a:rPr lang="pl-PL" sz="2400">
                          <a:effectLst/>
                          <a:latin typeface="Times New Roman" panose="02020603050405020304" pitchFamily="18" charset="0"/>
                          <a:ea typeface="Times New Roman" panose="02020603050405020304" pitchFamily="18" charset="0"/>
                        </a:rPr>
                        <a:t>(dla operacji)</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pl-PL" sz="2400">
                          <a:solidFill>
                            <a:srgbClr val="000000"/>
                          </a:solidFill>
                          <a:effectLst/>
                          <a:latin typeface="Times New Roman" panose="02020603050405020304" pitchFamily="18" charset="0"/>
                          <a:ea typeface="Times New Roman" panose="02020603050405020304" pitchFamily="18" charset="0"/>
                        </a:rPr>
                        <a:t>0,00</a:t>
                      </a:r>
                      <a:endParaRPr lang="pl-PL" sz="2400">
                        <a:effectLst/>
                        <a:latin typeface="Times New Roman" panose="02020603050405020304" pitchFamily="18" charset="0"/>
                        <a:ea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pl-PL" sz="2400">
                          <a:solidFill>
                            <a:srgbClr val="000000"/>
                          </a:solidFill>
                          <a:effectLst/>
                          <a:latin typeface="Times New Roman" panose="02020603050405020304" pitchFamily="18" charset="0"/>
                          <a:ea typeface="Times New Roman" panose="02020603050405020304" pitchFamily="18" charset="0"/>
                        </a:rPr>
                        <a:t>0,00</a:t>
                      </a:r>
                      <a:endParaRPr lang="pl-PL" sz="2400">
                        <a:effectLst/>
                        <a:latin typeface="Times New Roman" panose="02020603050405020304" pitchFamily="18" charset="0"/>
                        <a:ea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pl-PL" sz="2400">
                          <a:solidFill>
                            <a:srgbClr val="000000"/>
                          </a:solidFill>
                          <a:effectLst/>
                          <a:latin typeface="Times New Roman" panose="02020603050405020304" pitchFamily="18" charset="0"/>
                          <a:ea typeface="Times New Roman" panose="02020603050405020304" pitchFamily="18" charset="0"/>
                        </a:rPr>
                        <a:t>0,00</a:t>
                      </a:r>
                      <a:endParaRPr lang="pl-PL" sz="2400">
                        <a:effectLst/>
                        <a:latin typeface="Times New Roman" panose="02020603050405020304" pitchFamily="18" charset="0"/>
                        <a:ea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spcAft>
                          <a:spcPts val="0"/>
                        </a:spcAft>
                      </a:pPr>
                      <a:r>
                        <a:rPr lang="pl-PL" sz="2400" dirty="0">
                          <a:solidFill>
                            <a:srgbClr val="000000"/>
                          </a:solidFill>
                          <a:effectLst/>
                          <a:latin typeface="Times New Roman" panose="02020603050405020304" pitchFamily="18" charset="0"/>
                          <a:ea typeface="Times New Roman" panose="02020603050405020304" pitchFamily="18" charset="0"/>
                        </a:rPr>
                        <a:t>0,00</a:t>
                      </a:r>
                      <a:endParaRPr lang="pl-PL" sz="2400" dirty="0">
                        <a:effectLst/>
                        <a:latin typeface="Times New Roman" panose="02020603050405020304" pitchFamily="18" charset="0"/>
                        <a:ea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Prostokąt 5"/>
          <p:cNvSpPr/>
          <p:nvPr/>
        </p:nvSpPr>
        <p:spPr>
          <a:xfrm>
            <a:off x="562667" y="3920657"/>
            <a:ext cx="9166746" cy="923330"/>
          </a:xfrm>
          <a:prstGeom prst="rect">
            <a:avLst/>
          </a:prstGeom>
        </p:spPr>
        <p:txBody>
          <a:bodyPr wrap="square">
            <a:spAutoFit/>
          </a:bodyPr>
          <a:lstStyle/>
          <a:p>
            <a:r>
              <a:rPr lang="pl-PL" dirty="0"/>
              <a:t>wskaźnik rentowności sprzedaży brutto dla operacji = dane z rachunku zysków i strat, odpowiednio: suma przychodów ze sprzedaży + kwota pomocy oraz koszty ogółem (dla operacji).</a:t>
            </a:r>
          </a:p>
          <a:p>
            <a:endParaRPr lang="pl-PL" dirty="0"/>
          </a:p>
        </p:txBody>
      </p:sp>
    </p:spTree>
    <p:extLst>
      <p:ext uri="{BB962C8B-B14F-4D97-AF65-F5344CB8AC3E}">
        <p14:creationId xmlns:p14="http://schemas.microsoft.com/office/powerpoint/2010/main" val="419988432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2667001" y="890589"/>
            <a:ext cx="138113"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5"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6" name="Rectangle 7"/>
          <p:cNvSpPr>
            <a:spLocks noChangeArrowheads="1"/>
          </p:cNvSpPr>
          <p:nvPr/>
        </p:nvSpPr>
        <p:spPr bwMode="auto">
          <a:xfrm>
            <a:off x="5975454" y="18844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7" name="Rectangle 8"/>
          <p:cNvSpPr>
            <a:spLocks noChangeArrowheads="1"/>
          </p:cNvSpPr>
          <p:nvPr/>
        </p:nvSpPr>
        <p:spPr bwMode="auto">
          <a:xfrm>
            <a:off x="5936982" y="2028933"/>
            <a:ext cx="318036"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sp>
        <p:nvSpPr>
          <p:cNvPr id="12" name="Rectangle 5"/>
          <p:cNvSpPr>
            <a:spLocks noChangeArrowheads="1"/>
          </p:cNvSpPr>
          <p:nvPr/>
        </p:nvSpPr>
        <p:spPr bwMode="auto">
          <a:xfrm>
            <a:off x="3001963" y="1176338"/>
            <a:ext cx="139700" cy="277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defRPr/>
            </a:pPr>
            <a:endParaRPr lang="pl-PL" sz="1350">
              <a:solidFill>
                <a:prstClr val="black"/>
              </a:solidFill>
              <a:latin typeface="Calibri"/>
            </a:endParaRPr>
          </a:p>
        </p:txBody>
      </p:sp>
      <p:sp>
        <p:nvSpPr>
          <p:cNvPr id="13" name="Rectangle 6"/>
          <p:cNvSpPr>
            <a:spLocks noChangeArrowheads="1"/>
          </p:cNvSpPr>
          <p:nvPr/>
        </p:nvSpPr>
        <p:spPr bwMode="auto">
          <a:xfrm>
            <a:off x="5975454" y="1490770"/>
            <a:ext cx="24109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spAutoFit/>
          </a:bodyPr>
          <a:lstStyle/>
          <a:p>
            <a:pPr algn="ctr" eaLnBrk="1" hangingPunct="1">
              <a:defRPr/>
            </a:pPr>
            <a:r>
              <a:rPr lang="pl-PL" altLang="pl-PL" sz="900">
                <a:solidFill>
                  <a:prstClr val="black"/>
                </a:solidFill>
                <a:ea typeface="Times New Roman" pitchFamily="18" charset="0"/>
              </a:rPr>
              <a:t>    </a:t>
            </a:r>
            <a:endParaRPr lang="pl-PL" altLang="pl-PL" sz="1350">
              <a:solidFill>
                <a:prstClr val="black"/>
              </a:solidFill>
              <a:cs typeface="Arial" pitchFamily="34" charset="0"/>
            </a:endParaRPr>
          </a:p>
        </p:txBody>
      </p:sp>
      <p:pic>
        <p:nvPicPr>
          <p:cNvPr id="60426" name="Obraz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4175" y="587763"/>
            <a:ext cx="1721613" cy="115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9" name="Obraz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75510" y="673539"/>
            <a:ext cx="1587691" cy="106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Obraz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78" y="534502"/>
            <a:ext cx="1104035" cy="115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ytuł 1"/>
          <p:cNvSpPr txBox="1">
            <a:spLocks/>
          </p:cNvSpPr>
          <p:nvPr/>
        </p:nvSpPr>
        <p:spPr>
          <a:xfrm>
            <a:off x="1313760" y="2132807"/>
            <a:ext cx="9323388" cy="3384550"/>
          </a:xfrm>
          <a:prstGeom prst="rect">
            <a:avLst/>
          </a:prstGeom>
        </p:spPr>
        <p:txBody>
          <a:bodyPr anchor="b"/>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pPr algn="ctr" fontAlgn="auto">
              <a:lnSpc>
                <a:spcPct val="115000"/>
              </a:lnSpc>
              <a:spcAft>
                <a:spcPts val="0"/>
              </a:spcAft>
              <a:defRPr/>
            </a:pPr>
            <a:r>
              <a:rPr lang="pl-PL" altLang="pl-PL" sz="2400" b="1" dirty="0" smtClean="0">
                <a:solidFill>
                  <a:schemeClr val="bg1">
                    <a:lumMod val="50000"/>
                  </a:schemeClr>
                </a:solidFill>
                <a:ea typeface="Calibri" pitchFamily="34" charset="0"/>
                <a:cs typeface="Roboto-Light"/>
              </a:rPr>
              <a:t>Europejski Fundusz Rolny na rzecz Rozwoju Obszarów Wiejskich: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Europa inwestująca w obszary wiejskie.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Instytucja Zarządzająca PROW 2014-2020 – Minister Rolnictwa i Rozwoju Wsi.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Materiał opracowany przez LGD Partnerstwo Ducha Gór.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Materiał współfinansowany ze środków Unii Europejskiej </a:t>
            </a:r>
            <a:br>
              <a:rPr lang="pl-PL" altLang="pl-PL" sz="2400" b="1" dirty="0" smtClean="0">
                <a:solidFill>
                  <a:schemeClr val="bg1">
                    <a:lumMod val="50000"/>
                  </a:schemeClr>
                </a:solidFill>
                <a:ea typeface="Calibri" pitchFamily="34" charset="0"/>
                <a:cs typeface="Roboto-Light"/>
              </a:rPr>
            </a:br>
            <a:r>
              <a:rPr lang="pl-PL" altLang="pl-PL" sz="2400" b="1" dirty="0" smtClean="0">
                <a:solidFill>
                  <a:schemeClr val="bg1">
                    <a:lumMod val="50000"/>
                  </a:schemeClr>
                </a:solidFill>
                <a:ea typeface="Calibri" pitchFamily="34" charset="0"/>
                <a:cs typeface="Roboto-Light"/>
              </a:rPr>
              <a:t>w ramach poddziałania 19.4 Wsparcie na rzecz kosztów bieżących i aktywizacji Programu Rozwoju Obszarów Wiejskich na lata 2014-2020.</a:t>
            </a:r>
            <a:endParaRPr lang="pl-PL" altLang="pl-PL" sz="2400" b="1" dirty="0">
              <a:solidFill>
                <a:schemeClr val="bg1">
                  <a:lumMod val="50000"/>
                </a:schemeClr>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87748265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Przerwa w pracy_CodziennikKosmetyczny.p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513" y="1765332"/>
            <a:ext cx="11430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602312"/>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3668</TotalTime>
  <Words>11398</Words>
  <Application>Microsoft Office PowerPoint</Application>
  <PresentationFormat>Panoramiczny</PresentationFormat>
  <Paragraphs>2861</Paragraphs>
  <Slides>122</Slides>
  <Notes>36</Notes>
  <HiddenSlides>0</HiddenSlides>
  <MMClips>0</MMClips>
  <ScaleCrop>false</ScaleCrop>
  <HeadingPairs>
    <vt:vector size="6" baseType="variant">
      <vt:variant>
        <vt:lpstr>Używane czcionki</vt:lpstr>
      </vt:variant>
      <vt:variant>
        <vt:i4>8</vt:i4>
      </vt:variant>
      <vt:variant>
        <vt:lpstr>Motyw</vt:lpstr>
      </vt:variant>
      <vt:variant>
        <vt:i4>2</vt:i4>
      </vt:variant>
      <vt:variant>
        <vt:lpstr>Tytuły slajdów</vt:lpstr>
      </vt:variant>
      <vt:variant>
        <vt:i4>122</vt:i4>
      </vt:variant>
    </vt:vector>
  </HeadingPairs>
  <TitlesOfParts>
    <vt:vector size="132" baseType="lpstr">
      <vt:lpstr>Arial</vt:lpstr>
      <vt:lpstr>Calibri</vt:lpstr>
      <vt:lpstr>Calibri Light</vt:lpstr>
      <vt:lpstr>Lucida Sans Unicode</vt:lpstr>
      <vt:lpstr>Roboto-Light</vt:lpstr>
      <vt:lpstr>Tahoma</vt:lpstr>
      <vt:lpstr>Times New Roman</vt:lpstr>
      <vt:lpstr>Verdana</vt:lpstr>
      <vt:lpstr>Motyw pakietu Office</vt:lpstr>
      <vt:lpstr>1_Motyw pakietu Office</vt:lpstr>
      <vt:lpstr>Prezentacja programu PowerPoint</vt:lpstr>
      <vt:lpstr>Prezentacja programu PowerPoint</vt:lpstr>
      <vt:lpstr>Prezentacja programu PowerPoint</vt:lpstr>
      <vt:lpstr>WoPP na podejmowanie działalności gospodarczej</vt:lpstr>
      <vt:lpstr>Prezentacja programu PowerPoint</vt:lpstr>
      <vt:lpstr>Prezentacja programu PowerPoint</vt:lpstr>
      <vt:lpstr>Prezentacja programu PowerPoint</vt:lpstr>
      <vt:lpstr>Prezentacja programu PowerPoint</vt:lpstr>
      <vt:lpstr>Prezentacja programu PowerPoint</vt:lpstr>
      <vt:lpstr>Jeżeli dotyczy</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VII. Zakres rzeczowo-finansowy operacji  7.1. Zestawienie przewidywanych wydatków niezbędnych do realizacji operacji</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Rodzaje wydatków dostępne do wyboru są następujące: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LGD Partnerstwo Ducha Gór</dc:creator>
  <cp:lastModifiedBy>Konto Microsoft</cp:lastModifiedBy>
  <cp:revision>147</cp:revision>
  <dcterms:created xsi:type="dcterms:W3CDTF">2017-09-07T17:16:06Z</dcterms:created>
  <dcterms:modified xsi:type="dcterms:W3CDTF">2022-02-03T11:55:37Z</dcterms:modified>
</cp:coreProperties>
</file>