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66"/>
  </p:notesMasterIdLst>
  <p:sldIdLst>
    <p:sldId id="362" r:id="rId2"/>
    <p:sldId id="481" r:id="rId3"/>
    <p:sldId id="482" r:id="rId4"/>
    <p:sldId id="483" r:id="rId5"/>
    <p:sldId id="379" r:id="rId6"/>
    <p:sldId id="385" r:id="rId7"/>
    <p:sldId id="386" r:id="rId8"/>
    <p:sldId id="387" r:id="rId9"/>
    <p:sldId id="388" r:id="rId10"/>
    <p:sldId id="389" r:id="rId11"/>
    <p:sldId id="485" r:id="rId12"/>
    <p:sldId id="486" r:id="rId13"/>
    <p:sldId id="487" r:id="rId14"/>
    <p:sldId id="488" r:id="rId15"/>
    <p:sldId id="489" r:id="rId16"/>
    <p:sldId id="395" r:id="rId17"/>
    <p:sldId id="396" r:id="rId18"/>
    <p:sldId id="397" r:id="rId19"/>
    <p:sldId id="398" r:id="rId20"/>
    <p:sldId id="402" r:id="rId21"/>
    <p:sldId id="443" r:id="rId22"/>
    <p:sldId id="444" r:id="rId23"/>
    <p:sldId id="466" r:id="rId24"/>
    <p:sldId id="467" r:id="rId25"/>
    <p:sldId id="468" r:id="rId26"/>
    <p:sldId id="469" r:id="rId27"/>
    <p:sldId id="446" r:id="rId28"/>
    <p:sldId id="447" r:id="rId29"/>
    <p:sldId id="449" r:id="rId30"/>
    <p:sldId id="432" r:id="rId31"/>
    <p:sldId id="437" r:id="rId32"/>
    <p:sldId id="438" r:id="rId33"/>
    <p:sldId id="439" r:id="rId34"/>
    <p:sldId id="433" r:id="rId35"/>
    <p:sldId id="434" r:id="rId36"/>
    <p:sldId id="435" r:id="rId37"/>
    <p:sldId id="436" r:id="rId38"/>
    <p:sldId id="399" r:id="rId39"/>
    <p:sldId id="400" r:id="rId40"/>
    <p:sldId id="440" r:id="rId41"/>
    <p:sldId id="441" r:id="rId42"/>
    <p:sldId id="405" r:id="rId43"/>
    <p:sldId id="484" r:id="rId44"/>
    <p:sldId id="414" r:id="rId45"/>
    <p:sldId id="406" r:id="rId46"/>
    <p:sldId id="407" r:id="rId47"/>
    <p:sldId id="450" r:id="rId48"/>
    <p:sldId id="451" r:id="rId49"/>
    <p:sldId id="453" r:id="rId50"/>
    <p:sldId id="454" r:id="rId51"/>
    <p:sldId id="477" r:id="rId52"/>
    <p:sldId id="452" r:id="rId53"/>
    <p:sldId id="455" r:id="rId54"/>
    <p:sldId id="457" r:id="rId55"/>
    <p:sldId id="456" r:id="rId56"/>
    <p:sldId id="458" r:id="rId57"/>
    <p:sldId id="459" r:id="rId58"/>
    <p:sldId id="460" r:id="rId59"/>
    <p:sldId id="417" r:id="rId60"/>
    <p:sldId id="418" r:id="rId61"/>
    <p:sldId id="420" r:id="rId62"/>
    <p:sldId id="421" r:id="rId63"/>
    <p:sldId id="422" r:id="rId64"/>
    <p:sldId id="423" r:id="rId6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94660"/>
  </p:normalViewPr>
  <p:slideViewPr>
    <p:cSldViewPr snapToGrid="0">
      <p:cViewPr varScale="1">
        <p:scale>
          <a:sx n="73" d="100"/>
          <a:sy n="73" d="100"/>
        </p:scale>
        <p:origin x="563" y="6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0077A-1B5D-4BCC-91E7-76CCDA006045}" type="datetimeFigureOut">
              <a:rPr lang="pl-PL" smtClean="0"/>
              <a:t>02.02.2022</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CA02B-9501-4568-82C3-5A0280CF0E03}" type="slidenum">
              <a:rPr lang="pl-PL" smtClean="0"/>
              <a:t>‹#›</a:t>
            </a:fld>
            <a:endParaRPr lang="pl-PL"/>
          </a:p>
        </p:txBody>
      </p:sp>
    </p:spTree>
    <p:extLst>
      <p:ext uri="{BB962C8B-B14F-4D97-AF65-F5344CB8AC3E}">
        <p14:creationId xmlns:p14="http://schemas.microsoft.com/office/powerpoint/2010/main" val="122384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0A45D8-B1D1-491D-AA99-408871D35698}" type="slidenum">
              <a:rPr lang="pl-PL" altLang="pl-PL" smtClean="0"/>
              <a:pPr>
                <a:spcBef>
                  <a:spcPct val="0"/>
                </a:spcBef>
              </a:pPr>
              <a:t>16</a:t>
            </a:fld>
            <a:endParaRPr lang="pl-PL" altLang="pl-PL"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latin typeface="Arial" panose="020B0604020202020204" pitchFamily="34" charset="0"/>
            </a:endParaRPr>
          </a:p>
        </p:txBody>
      </p:sp>
      <p:sp>
        <p:nvSpPr>
          <p:cNvPr id="49157"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3544961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ymbol zastępczy obrazu slajdu 1"/>
          <p:cNvSpPr>
            <a:spLocks noGrp="1" noRot="1" noChangeAspect="1" noTextEdit="1"/>
          </p:cNvSpPr>
          <p:nvPr>
            <p:ph type="sldImg"/>
          </p:nvPr>
        </p:nvSpPr>
        <p:spPr>
          <a:ln/>
        </p:spPr>
      </p:sp>
      <p:sp>
        <p:nvSpPr>
          <p:cNvPr id="52227" name="Symbol zastępczy notatek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pl-PL" smtClean="0">
              <a:latin typeface="Arial" panose="020B0604020202020204" pitchFamily="34" charset="0"/>
            </a:endParaRPr>
          </a:p>
        </p:txBody>
      </p:sp>
      <p:sp>
        <p:nvSpPr>
          <p:cNvPr id="52228" name="Symbol zastępczy numeru slajd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4621AF-B184-4AE5-92BE-62E7A59095CD}" type="slidenum">
              <a:rPr lang="pl-PL" altLang="pl-PL" smtClean="0"/>
              <a:pPr>
                <a:spcBef>
                  <a:spcPct val="0"/>
                </a:spcBef>
              </a:pPr>
              <a:t>18</a:t>
            </a:fld>
            <a:endParaRPr lang="pl-PL" altLang="pl-PL" smtClean="0"/>
          </a:p>
        </p:txBody>
      </p:sp>
      <p:sp>
        <p:nvSpPr>
          <p:cNvPr id="52229"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329203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ymbol zastępczy obrazu slajdu 1"/>
          <p:cNvSpPr>
            <a:spLocks noGrp="1" noRot="1" noChangeAspect="1" noTextEdit="1"/>
          </p:cNvSpPr>
          <p:nvPr>
            <p:ph type="sldImg"/>
          </p:nvPr>
        </p:nvSpPr>
        <p:spPr>
          <a:ln/>
        </p:spPr>
      </p:sp>
      <p:sp>
        <p:nvSpPr>
          <p:cNvPr id="54275" name="Symbol zastępczy notatek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pl-PL" smtClean="0">
              <a:latin typeface="Arial" panose="020B0604020202020204" pitchFamily="34" charset="0"/>
            </a:endParaRPr>
          </a:p>
        </p:txBody>
      </p:sp>
      <p:sp>
        <p:nvSpPr>
          <p:cNvPr id="54276" name="Symbol zastępczy numeru slajd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334EB1-64FE-4371-ADE1-FB27BC235EBA}" type="slidenum">
              <a:rPr lang="pl-PL" altLang="pl-PL" smtClean="0"/>
              <a:pPr>
                <a:spcBef>
                  <a:spcPct val="0"/>
                </a:spcBef>
              </a:pPr>
              <a:t>19</a:t>
            </a:fld>
            <a:endParaRPr lang="pl-PL" altLang="pl-PL" smtClean="0"/>
          </a:p>
        </p:txBody>
      </p:sp>
      <p:sp>
        <p:nvSpPr>
          <p:cNvPr id="54277"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432766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7309D5-49EA-4D06-B8A2-F56C97C451BA}" type="slidenum">
              <a:rPr lang="pl-PL" altLang="pl-PL" smtClean="0"/>
              <a:pPr>
                <a:spcBef>
                  <a:spcPct val="0"/>
                </a:spcBef>
              </a:pPr>
              <a:t>21</a:t>
            </a:fld>
            <a:endParaRPr lang="pl-PL" altLang="pl-PL"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latin typeface="Arial" panose="020B0604020202020204" pitchFamily="34" charset="0"/>
            </a:endParaRPr>
          </a:p>
        </p:txBody>
      </p:sp>
      <p:sp>
        <p:nvSpPr>
          <p:cNvPr id="65541"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3704717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E19712-576F-457A-A343-0C3E17FFE3B2}" type="slidenum">
              <a:rPr lang="pl-PL" altLang="pl-PL" smtClean="0"/>
              <a:pPr>
                <a:spcBef>
                  <a:spcPct val="0"/>
                </a:spcBef>
              </a:pPr>
              <a:t>22</a:t>
            </a:fld>
            <a:endParaRPr lang="pl-PL" altLang="pl-PL"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latin typeface="Arial" panose="020B0604020202020204" pitchFamily="34" charset="0"/>
            </a:endParaRPr>
          </a:p>
        </p:txBody>
      </p:sp>
      <p:sp>
        <p:nvSpPr>
          <p:cNvPr id="67589"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2853435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E19712-576F-457A-A343-0C3E17FFE3B2}" type="slidenum">
              <a:rPr lang="pl-PL" altLang="pl-PL" smtClean="0"/>
              <a:pPr>
                <a:spcBef>
                  <a:spcPct val="0"/>
                </a:spcBef>
              </a:pPr>
              <a:t>23</a:t>
            </a:fld>
            <a:endParaRPr lang="pl-PL" altLang="pl-PL"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latin typeface="Arial" panose="020B0604020202020204" pitchFamily="34" charset="0"/>
            </a:endParaRPr>
          </a:p>
        </p:txBody>
      </p:sp>
      <p:sp>
        <p:nvSpPr>
          <p:cNvPr id="67589"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235242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ymbol zastępczy obrazu slajdu 1"/>
          <p:cNvSpPr>
            <a:spLocks noGrp="1" noRot="1" noChangeAspect="1" noTextEdit="1"/>
          </p:cNvSpPr>
          <p:nvPr>
            <p:ph type="sldImg"/>
          </p:nvPr>
        </p:nvSpPr>
        <p:spPr>
          <a:ln/>
        </p:spPr>
      </p:sp>
      <p:sp>
        <p:nvSpPr>
          <p:cNvPr id="77827" name="Symbol zastępczy notatek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pl-PL" smtClean="0">
              <a:latin typeface="Arial" panose="020B0604020202020204" pitchFamily="34" charset="0"/>
            </a:endParaRPr>
          </a:p>
        </p:txBody>
      </p:sp>
      <p:sp>
        <p:nvSpPr>
          <p:cNvPr id="77828" name="Symbol zastępczy numeru slajd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87250C-121D-4E69-A30C-1C779FBA084B}" type="slidenum">
              <a:rPr lang="pl-PL" altLang="pl-PL" smtClean="0"/>
              <a:pPr>
                <a:spcBef>
                  <a:spcPct val="0"/>
                </a:spcBef>
              </a:pPr>
              <a:t>59</a:t>
            </a:fld>
            <a:endParaRPr lang="pl-PL" altLang="pl-PL" smtClean="0"/>
          </a:p>
        </p:txBody>
      </p:sp>
      <p:sp>
        <p:nvSpPr>
          <p:cNvPr id="77829" name="Symbol zastępczy stopki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defRPr>
            </a:lvl1pPr>
            <a:lvl2pPr marL="742950" indent="-285750">
              <a:defRPr sz="3200">
                <a:solidFill>
                  <a:schemeClr val="tx1"/>
                </a:solidFill>
                <a:latin typeface="Arial" panose="020B0604020202020204" pitchFamily="34" charset="0"/>
              </a:defRPr>
            </a:lvl2pPr>
            <a:lvl3pPr marL="1143000" indent="-228600">
              <a:defRPr sz="3200">
                <a:solidFill>
                  <a:schemeClr val="tx1"/>
                </a:solidFill>
                <a:latin typeface="Arial" panose="020B0604020202020204" pitchFamily="34" charset="0"/>
              </a:defRPr>
            </a:lvl3pPr>
            <a:lvl4pPr marL="1600200" indent="-228600">
              <a:defRPr sz="3200">
                <a:solidFill>
                  <a:schemeClr val="tx1"/>
                </a:solidFill>
                <a:latin typeface="Arial" panose="020B0604020202020204" pitchFamily="34" charset="0"/>
              </a:defRPr>
            </a:lvl4pPr>
            <a:lvl5pPr marL="2057400" indent="-228600">
              <a:defRPr sz="3200">
                <a:solidFill>
                  <a:schemeClr val="tx1"/>
                </a:solidFill>
                <a:latin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defRPr>
            </a:lvl9pPr>
          </a:lstStyle>
          <a:p>
            <a:r>
              <a:rPr lang="pl-PL" altLang="pl-PL" sz="1200" smtClean="0"/>
              <a:t>20-28. marca 2018 r.</a:t>
            </a:r>
          </a:p>
        </p:txBody>
      </p:sp>
    </p:spTree>
    <p:extLst>
      <p:ext uri="{BB962C8B-B14F-4D97-AF65-F5344CB8AC3E}">
        <p14:creationId xmlns:p14="http://schemas.microsoft.com/office/powerpoint/2010/main" val="428541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29676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507916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E12274E-2757-4BB0-9CC2-7B0703590DA5}" type="datetimeFigureOut">
              <a:rPr lang="pl-PL" smtClean="0"/>
              <a:t>02.02.2022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268636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E12274E-2757-4BB0-9CC2-7B0703590DA5}" type="datetimeFigureOut">
              <a:rPr lang="pl-PL" smtClean="0"/>
              <a:t>02.02.2022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468519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E12274E-2757-4BB0-9CC2-7B0703590DA5}" type="datetimeFigureOut">
              <a:rPr lang="pl-PL" smtClean="0"/>
              <a:t>02.02.2022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86575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E12274E-2757-4BB0-9CC2-7B0703590DA5}" type="datetimeFigureOut">
              <a:rPr lang="pl-PL" smtClean="0"/>
              <a:t>02.02.2022</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62576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E12274E-2757-4BB0-9CC2-7B0703590DA5}" type="datetimeFigureOut">
              <a:rPr lang="pl-PL" smtClean="0"/>
              <a:t>02.02.2022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3179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02.02.2022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6642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02.02.2022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02535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4238179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33356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ytuł, tekst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609600" y="274638"/>
            <a:ext cx="10972800" cy="1143000"/>
          </a:xfrm>
        </p:spPr>
        <p:txBody>
          <a:bodyPr/>
          <a:lstStyle/>
          <a:p>
            <a:r>
              <a:rPr lang="pl-PL" smtClean="0"/>
              <a:t>Kliknij, aby edytować styl</a:t>
            </a:r>
            <a:endParaRPr lang="pl-PL"/>
          </a:p>
        </p:txBody>
      </p:sp>
      <p:sp>
        <p:nvSpPr>
          <p:cNvPr id="3" name="Symbol zastępczy tekstu 2"/>
          <p:cNvSpPr>
            <a:spLocks noGrp="1"/>
          </p:cNvSpPr>
          <p:nvPr>
            <p:ph type="body" sz="half" idx="1"/>
          </p:nvPr>
        </p:nvSpPr>
        <p:spPr>
          <a:xfrm>
            <a:off x="609600" y="1600201"/>
            <a:ext cx="5384800" cy="4525963"/>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97600" y="1600201"/>
            <a:ext cx="5384800" cy="4525963"/>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4"/>
          <p:cNvSpPr>
            <a:spLocks noGrp="1" noChangeArrowheads="1"/>
          </p:cNvSpPr>
          <p:nvPr>
            <p:ph type="dt" sz="half" idx="10"/>
          </p:nvPr>
        </p:nvSpPr>
        <p:spPr>
          <a:ln/>
        </p:spPr>
        <p:txBody>
          <a:bodyPr/>
          <a:lstStyle>
            <a:lvl1pPr>
              <a:defRPr/>
            </a:lvl1pPr>
          </a:lstStyle>
          <a:p>
            <a:pPr>
              <a:defRPr/>
            </a:pPr>
            <a:endParaRPr lang="pl-PL"/>
          </a:p>
        </p:txBody>
      </p:sp>
      <p:sp>
        <p:nvSpPr>
          <p:cNvPr id="6" name="Rectangle 5"/>
          <p:cNvSpPr>
            <a:spLocks noGrp="1" noChangeArrowheads="1"/>
          </p:cNvSpPr>
          <p:nvPr>
            <p:ph type="ftr" sz="quarter" idx="11"/>
          </p:nvPr>
        </p:nvSpPr>
        <p:spPr>
          <a:ln/>
        </p:spPr>
        <p:txBody>
          <a:bodyPr/>
          <a:lstStyle>
            <a:lvl1pPr>
              <a:defRPr/>
            </a:lvl1pPr>
          </a:lstStyle>
          <a:p>
            <a:pPr>
              <a:defRPr/>
            </a:pPr>
            <a:r>
              <a:rPr lang="pl-PL"/>
              <a:t>opracował: Bartłomiej Raczek</a:t>
            </a:r>
          </a:p>
        </p:txBody>
      </p:sp>
      <p:sp>
        <p:nvSpPr>
          <p:cNvPr id="7" name="Rectangle 6"/>
          <p:cNvSpPr>
            <a:spLocks noGrp="1" noChangeArrowheads="1"/>
          </p:cNvSpPr>
          <p:nvPr>
            <p:ph type="sldNum" sz="quarter" idx="12"/>
          </p:nvPr>
        </p:nvSpPr>
        <p:spPr>
          <a:ln/>
        </p:spPr>
        <p:txBody>
          <a:bodyPr/>
          <a:lstStyle>
            <a:lvl1pPr>
              <a:defRPr/>
            </a:lvl1pPr>
          </a:lstStyle>
          <a:p>
            <a:pPr>
              <a:defRPr/>
            </a:pPr>
            <a:fld id="{AF376117-64E0-40B1-A4C1-12C82F1CAFE5}" type="slidenum">
              <a:rPr lang="pl-PL" altLang="pl-PL"/>
              <a:pPr>
                <a:defRPr/>
              </a:pPr>
              <a:t>‹#›</a:t>
            </a:fld>
            <a:endParaRPr lang="pl-PL" altLang="pl-PL"/>
          </a:p>
        </p:txBody>
      </p:sp>
    </p:spTree>
    <p:extLst>
      <p:ext uri="{BB962C8B-B14F-4D97-AF65-F5344CB8AC3E}">
        <p14:creationId xmlns:p14="http://schemas.microsoft.com/office/powerpoint/2010/main" val="3827981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ytuł i 4 elementy zawartości">
    <p:spTree>
      <p:nvGrpSpPr>
        <p:cNvPr id="1" name=""/>
        <p:cNvGrpSpPr/>
        <p:nvPr/>
      </p:nvGrpSpPr>
      <p:grpSpPr>
        <a:xfrm>
          <a:off x="0" y="0"/>
          <a:ext cx="0" cy="0"/>
          <a:chOff x="0" y="0"/>
          <a:chExt cx="0" cy="0"/>
        </a:xfrm>
      </p:grpSpPr>
      <p:sp>
        <p:nvSpPr>
          <p:cNvPr id="2" name="Tytuł 1"/>
          <p:cNvSpPr>
            <a:spLocks noGrp="1"/>
          </p:cNvSpPr>
          <p:nvPr>
            <p:ph type="title" sz="quarter"/>
          </p:nvPr>
        </p:nvSpPr>
        <p:spPr>
          <a:xfrm>
            <a:off x="609600" y="274638"/>
            <a:ext cx="10972800" cy="1143000"/>
          </a:xfrm>
        </p:spPr>
        <p:txBody>
          <a:bodyPr/>
          <a:lstStyle/>
          <a:p>
            <a:r>
              <a:rPr lang="pl-PL" smtClean="0"/>
              <a:t>Kliknij, aby edytować styl</a:t>
            </a:r>
            <a:endParaRPr lang="pl-PL"/>
          </a:p>
        </p:txBody>
      </p:sp>
      <p:sp>
        <p:nvSpPr>
          <p:cNvPr id="3" name="Symbol zastępczy zawartości 2"/>
          <p:cNvSpPr>
            <a:spLocks noGrp="1"/>
          </p:cNvSpPr>
          <p:nvPr>
            <p:ph sz="quarter" idx="1"/>
          </p:nvPr>
        </p:nvSpPr>
        <p:spPr>
          <a:xfrm>
            <a:off x="609600" y="1600200"/>
            <a:ext cx="5384800" cy="21859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quarter" idx="2"/>
          </p:nvPr>
        </p:nvSpPr>
        <p:spPr>
          <a:xfrm>
            <a:off x="6197600" y="1600200"/>
            <a:ext cx="5384800" cy="21859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zawartości 4"/>
          <p:cNvSpPr>
            <a:spLocks noGrp="1"/>
          </p:cNvSpPr>
          <p:nvPr>
            <p:ph sz="quarter" idx="3"/>
          </p:nvPr>
        </p:nvSpPr>
        <p:spPr>
          <a:xfrm>
            <a:off x="609600" y="3938589"/>
            <a:ext cx="5384800" cy="2187575"/>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zawartości 5"/>
          <p:cNvSpPr>
            <a:spLocks noGrp="1"/>
          </p:cNvSpPr>
          <p:nvPr>
            <p:ph sz="quarter" idx="4"/>
          </p:nvPr>
        </p:nvSpPr>
        <p:spPr>
          <a:xfrm>
            <a:off x="6197600" y="3938589"/>
            <a:ext cx="5384800" cy="2187575"/>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4"/>
          <p:cNvSpPr>
            <a:spLocks noGrp="1" noChangeArrowheads="1"/>
          </p:cNvSpPr>
          <p:nvPr>
            <p:ph type="dt" sz="half" idx="10"/>
          </p:nvPr>
        </p:nvSpPr>
        <p:spPr>
          <a:ln/>
        </p:spPr>
        <p:txBody>
          <a:bodyPr/>
          <a:lstStyle>
            <a:lvl1pPr>
              <a:defRPr/>
            </a:lvl1pPr>
          </a:lstStyle>
          <a:p>
            <a:pPr>
              <a:defRPr/>
            </a:pPr>
            <a:endParaRPr lang="pl-PL"/>
          </a:p>
        </p:txBody>
      </p:sp>
      <p:sp>
        <p:nvSpPr>
          <p:cNvPr id="8" name="Rectangle 5"/>
          <p:cNvSpPr>
            <a:spLocks noGrp="1" noChangeArrowheads="1"/>
          </p:cNvSpPr>
          <p:nvPr>
            <p:ph type="ftr" sz="quarter" idx="11"/>
          </p:nvPr>
        </p:nvSpPr>
        <p:spPr>
          <a:ln/>
        </p:spPr>
        <p:txBody>
          <a:bodyPr/>
          <a:lstStyle>
            <a:lvl1pPr>
              <a:defRPr/>
            </a:lvl1pPr>
          </a:lstStyle>
          <a:p>
            <a:pPr>
              <a:defRPr/>
            </a:pPr>
            <a:r>
              <a:rPr lang="pl-PL"/>
              <a:t>opracował: Bartłomiej Raczek</a:t>
            </a:r>
          </a:p>
        </p:txBody>
      </p:sp>
      <p:sp>
        <p:nvSpPr>
          <p:cNvPr id="9" name="Rectangle 6"/>
          <p:cNvSpPr>
            <a:spLocks noGrp="1" noChangeArrowheads="1"/>
          </p:cNvSpPr>
          <p:nvPr>
            <p:ph type="sldNum" sz="quarter" idx="12"/>
          </p:nvPr>
        </p:nvSpPr>
        <p:spPr>
          <a:ln/>
        </p:spPr>
        <p:txBody>
          <a:bodyPr/>
          <a:lstStyle>
            <a:lvl1pPr>
              <a:defRPr/>
            </a:lvl1pPr>
          </a:lstStyle>
          <a:p>
            <a:pPr>
              <a:defRPr/>
            </a:pPr>
            <a:fld id="{79E96655-5FA1-48ED-9BBF-231FCFD20184}" type="slidenum">
              <a:rPr lang="pl-PL" altLang="pl-PL"/>
              <a:pPr>
                <a:defRPr/>
              </a:pPr>
              <a:t>‹#›</a:t>
            </a:fld>
            <a:endParaRPr lang="pl-PL" altLang="pl-PL"/>
          </a:p>
        </p:txBody>
      </p:sp>
    </p:spTree>
    <p:extLst>
      <p:ext uri="{BB962C8B-B14F-4D97-AF65-F5344CB8AC3E}">
        <p14:creationId xmlns:p14="http://schemas.microsoft.com/office/powerpoint/2010/main" val="426876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2274E-2757-4BB0-9CC2-7B0703590DA5}" type="datetimeFigureOut">
              <a:rPr lang="pl-PL" smtClean="0"/>
              <a:t>02.02.2022</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AF57F-4467-4880-A35E-ED5F9459BBC6}" type="slidenum">
              <a:rPr lang="pl-PL" smtClean="0"/>
              <a:t>‹#›</a:t>
            </a:fld>
            <a:endParaRPr lang="pl-PL"/>
          </a:p>
        </p:txBody>
      </p:sp>
    </p:spTree>
    <p:extLst>
      <p:ext uri="{BB962C8B-B14F-4D97-AF65-F5344CB8AC3E}">
        <p14:creationId xmlns:p14="http://schemas.microsoft.com/office/powerpoint/2010/main" val="1841256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gov.pl/web/arimr/poddzialanie-192-premi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11.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Podtytuł 2"/>
          <p:cNvSpPr txBox="1">
            <a:spLocks/>
          </p:cNvSpPr>
          <p:nvPr/>
        </p:nvSpPr>
        <p:spPr bwMode="auto">
          <a:xfrm>
            <a:off x="-211550" y="4373212"/>
            <a:ext cx="12856191" cy="7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endParaRPr lang="pl-PL" altLang="pl-PL" sz="3600" b="1" dirty="0"/>
          </a:p>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r>
              <a:rPr lang="pl-PL" altLang="pl-PL" sz="3600" b="1" dirty="0" smtClean="0"/>
              <a:t>02</a:t>
            </a:r>
            <a:r>
              <a:rPr lang="pl-PL" altLang="pl-PL" sz="3600" b="1" dirty="0" smtClean="0"/>
              <a:t>.02.2022  </a:t>
            </a:r>
            <a:r>
              <a:rPr lang="pl-PL" altLang="pl-PL" sz="3600" b="1" dirty="0" smtClean="0"/>
              <a:t>r. </a:t>
            </a:r>
            <a:endParaRPr lang="pl-PL" altLang="pl-PL" sz="1800" b="1" dirty="0"/>
          </a:p>
        </p:txBody>
      </p:sp>
      <p:sp>
        <p:nvSpPr>
          <p:cNvPr id="32772" name="Prostokąt 12"/>
          <p:cNvSpPr>
            <a:spLocks noChangeArrowheads="1"/>
          </p:cNvSpPr>
          <p:nvPr/>
        </p:nvSpPr>
        <p:spPr bwMode="auto">
          <a:xfrm>
            <a:off x="1074839" y="3719270"/>
            <a:ext cx="10754436" cy="241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pl-PL" altLang="pl-PL" sz="2800" b="1" dirty="0" smtClean="0">
                <a:latin typeface="Tahoma" panose="020B0604030504040204" pitchFamily="34" charset="0"/>
                <a:cs typeface="Times New Roman" panose="02020603050405020304" pitchFamily="18" charset="0"/>
              </a:rPr>
              <a:t>Szkolenie </a:t>
            </a:r>
            <a:r>
              <a:rPr lang="pl-PL" altLang="pl-PL" sz="2800" b="1" dirty="0" smtClean="0">
                <a:latin typeface="Tahoma" panose="020B0604030504040204" pitchFamily="34" charset="0"/>
                <a:ea typeface="Tahoma" panose="020B0604030504040204" pitchFamily="34" charset="0"/>
                <a:cs typeface="Tahoma" panose="020B0604030504040204" pitchFamily="34" charset="0"/>
              </a:rPr>
              <a:t>dla wnioskodawców – Podejmowanie działalności gospodarczej w ramach PROW 2014-2020</a:t>
            </a:r>
          </a:p>
          <a:p>
            <a:pPr algn="ctr">
              <a:lnSpc>
                <a:spcPct val="90000"/>
              </a:lnSpc>
            </a:pPr>
            <a:endParaRPr lang="pl-PL" altLang="pl-PL" sz="2800" b="1" dirty="0" smtClean="0">
              <a:latin typeface="Tahoma" panose="020B0604030504040204" pitchFamily="34" charset="0"/>
              <a:ea typeface="Tahoma" panose="020B0604030504040204" pitchFamily="34" charset="0"/>
              <a:cs typeface="Tahoma" panose="020B0604030504040204" pitchFamily="34" charset="0"/>
            </a:endParaRPr>
          </a:p>
          <a:p>
            <a:pPr algn="ctr">
              <a:lnSpc>
                <a:spcPct val="90000"/>
              </a:lnSpc>
            </a:pPr>
            <a:r>
              <a:rPr lang="pl-PL" altLang="pl-PL" sz="2800" b="1" dirty="0" smtClean="0">
                <a:latin typeface="Tahoma" panose="020B0604030504040204" pitchFamily="34" charset="0"/>
                <a:ea typeface="Tahoma" panose="020B0604030504040204" pitchFamily="34" charset="0"/>
                <a:cs typeface="Tahoma" panose="020B0604030504040204" pitchFamily="34" charset="0"/>
              </a:rPr>
              <a:t>Warunki przyznania pomocy, Wniosek o przyznanie pomocy (WOP</a:t>
            </a:r>
            <a:r>
              <a:rPr lang="pl-PL" altLang="pl-PL" sz="2800" b="1" dirty="0" smtClean="0">
                <a:latin typeface="Tahoma" panose="020B0604030504040204" pitchFamily="34" charset="0"/>
                <a:ea typeface="Tahoma" panose="020B0604030504040204" pitchFamily="34" charset="0"/>
                <a:cs typeface="Tahoma" panose="020B0604030504040204" pitchFamily="34" charset="0"/>
              </a:rPr>
              <a:t>)</a:t>
            </a:r>
            <a:endParaRPr lang="pl-PL" altLang="pl-PL" sz="2800" b="1" dirty="0" smtClean="0">
              <a:latin typeface="Tahoma" panose="020B0604030504040204" pitchFamily="34" charset="0"/>
              <a:cs typeface="Times New Roman" panose="02020603050405020304" pitchFamily="18" charset="0"/>
            </a:endParaRPr>
          </a:p>
          <a:p>
            <a:pPr algn="ctr">
              <a:lnSpc>
                <a:spcPct val="90000"/>
              </a:lnSpc>
            </a:pPr>
            <a:endParaRPr lang="pl-PL" altLang="pl-PL" sz="2800" b="1" dirty="0">
              <a:latin typeface="Tahoma" panose="020B0604030504040204" pitchFamily="34" charset="0"/>
              <a:cs typeface="Times New Roman" panose="02020603050405020304" pitchFamily="18" charset="0"/>
            </a:endParaRPr>
          </a:p>
        </p:txBody>
      </p:sp>
      <p:sp>
        <p:nvSpPr>
          <p:cNvPr id="7" name="Tytuł 1"/>
          <p:cNvSpPr txBox="1">
            <a:spLocks/>
          </p:cNvSpPr>
          <p:nvPr/>
        </p:nvSpPr>
        <p:spPr>
          <a:xfrm>
            <a:off x="254909" y="1913012"/>
            <a:ext cx="11721914" cy="1582016"/>
          </a:xfrm>
          <a:prstGeom prst="rect">
            <a:avLst/>
          </a:prstGeom>
        </p:spPr>
        <p:txBody>
          <a:bodyPr anchor="b"/>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fontAlgn="auto">
              <a:lnSpc>
                <a:spcPct val="115000"/>
              </a:lnSpc>
              <a:spcAft>
                <a:spcPts val="0"/>
              </a:spcAft>
              <a:defRPr/>
            </a:pPr>
            <a:r>
              <a:rPr lang="pl-PL" altLang="pl-PL" sz="2000" b="1" dirty="0" smtClean="0">
                <a:solidFill>
                  <a:schemeClr val="bg1">
                    <a:lumMod val="50000"/>
                  </a:schemeClr>
                </a:solidFill>
                <a:latin typeface="+mn-lt"/>
                <a:ea typeface="Calibri" pitchFamily="34" charset="0"/>
                <a:cs typeface="Roboto-Light"/>
              </a:rPr>
              <a:t>Europejski Fundusz Rolny na rzecz Rozwoju Obszarów Wiejskich:  Europa inwestująca w obszary wiejskie. </a:t>
            </a:r>
            <a:br>
              <a:rPr lang="pl-PL" altLang="pl-PL" sz="2000" b="1" dirty="0" smtClean="0">
                <a:solidFill>
                  <a:schemeClr val="bg1">
                    <a:lumMod val="50000"/>
                  </a:schemeClr>
                </a:solidFill>
                <a:latin typeface="+mn-lt"/>
                <a:ea typeface="Calibri" pitchFamily="34" charset="0"/>
                <a:cs typeface="Roboto-Light"/>
              </a:rPr>
            </a:br>
            <a:r>
              <a:rPr lang="pl-PL" altLang="pl-PL" sz="2000" b="1" dirty="0" smtClean="0">
                <a:solidFill>
                  <a:schemeClr val="bg1">
                    <a:lumMod val="50000"/>
                  </a:schemeClr>
                </a:solidFill>
                <a:latin typeface="+mn-lt"/>
                <a:ea typeface="Calibri" pitchFamily="34" charset="0"/>
                <a:cs typeface="Roboto-Light"/>
              </a:rPr>
              <a:t>Instytucja Zarządzająca PROW 2014-2020 – Minister Rolnictwa i Rozwoju Wsi.  Materiał opracowany przez LGD Partnerstwo Ducha Gór.  Materiał współfinansowany ze środków Unii Europejskiej  w ramach poddziałania 19.4 Wsparcie na rzecz kosztów bieżących i aktywizacji Programu Rozwoju Obszarów Wiejskich na lata 2014-2020.</a:t>
            </a:r>
            <a:endParaRPr lang="pl-PL" altLang="pl-PL" sz="2000" b="1" dirty="0">
              <a:solidFill>
                <a:schemeClr val="bg1">
                  <a:lumMod val="50000"/>
                </a:schemeClr>
              </a:solidFill>
              <a:latin typeface="+mn-lt"/>
              <a:ea typeface="Verdana" pitchFamily="34" charset="0"/>
              <a:cs typeface="Verdana" pitchFamily="34" charset="0"/>
            </a:endParaRPr>
          </a:p>
        </p:txBody>
      </p:sp>
      <p:sp>
        <p:nvSpPr>
          <p:cNvPr id="8" name="Rectangle 5"/>
          <p:cNvSpPr>
            <a:spLocks noChangeArrowheads="1"/>
          </p:cNvSpPr>
          <p:nvPr/>
        </p:nvSpPr>
        <p:spPr bwMode="auto">
          <a:xfrm>
            <a:off x="2667001" y="890589"/>
            <a:ext cx="1381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9"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0" name="Rectangle 7"/>
          <p:cNvSpPr>
            <a:spLocks noChangeArrowheads="1"/>
          </p:cNvSpPr>
          <p:nvPr/>
        </p:nvSpPr>
        <p:spPr bwMode="auto">
          <a:xfrm>
            <a:off x="5975454" y="18844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1" name="Rectangle 5"/>
          <p:cNvSpPr>
            <a:spLocks noChangeArrowheads="1"/>
          </p:cNvSpPr>
          <p:nvPr/>
        </p:nvSpPr>
        <p:spPr bwMode="auto">
          <a:xfrm>
            <a:off x="3001963" y="1176338"/>
            <a:ext cx="1397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12"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pic>
        <p:nvPicPr>
          <p:cNvPr id="13" name="Obraz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4175" y="587763"/>
            <a:ext cx="1721613" cy="115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braz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5510" y="673539"/>
            <a:ext cx="1587691" cy="106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braz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3436" y="599977"/>
            <a:ext cx="1104035" cy="115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254909" y="6341526"/>
            <a:ext cx="2104550" cy="369332"/>
          </a:xfrm>
          <a:prstGeom prst="rect">
            <a:avLst/>
          </a:prstGeom>
        </p:spPr>
        <p:txBody>
          <a:bodyPr wrap="none">
            <a:spAutoFit/>
          </a:bodyPr>
          <a:lstStyle/>
          <a:p>
            <a:pPr algn="ctr"/>
            <a:r>
              <a:rPr lang="pl-PL" altLang="pl-PL" b="1" dirty="0"/>
              <a:t>oprac. Dorota Goetz</a:t>
            </a:r>
          </a:p>
        </p:txBody>
      </p:sp>
    </p:spTree>
    <p:extLst>
      <p:ext uri="{BB962C8B-B14F-4D97-AF65-F5344CB8AC3E}">
        <p14:creationId xmlns:p14="http://schemas.microsoft.com/office/powerpoint/2010/main" val="2967340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Kwadratura koa Trysekcja kta Podwojenie szecianu Pawe Karlick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802" y="234598"/>
            <a:ext cx="8719794" cy="6539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209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Kwadratura koła - Jeja.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9524" y="204295"/>
            <a:ext cx="4945235" cy="625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238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Kompleksowy I Prosty Sposób - Węzeł Linii Bazgrołów Dla Koncepcji Chaosu I Rozwiązania  Problemu. Dwie Różne ścieżki Skomplikowane I Proste Rozwiązania - Przejście  Od Trudnych Do łatwych. | Premium Wek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4824" y="618551"/>
            <a:ext cx="5962650" cy="485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2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38625" y="2076453"/>
            <a:ext cx="11466428" cy="4401205"/>
          </a:xfrm>
          <a:prstGeom prst="rect">
            <a:avLst/>
          </a:prstGeom>
        </p:spPr>
        <p:txBody>
          <a:bodyPr wrap="square">
            <a:spAutoFit/>
          </a:bodyPr>
          <a:lstStyle/>
          <a:p>
            <a:r>
              <a:rPr lang="pl-PL" sz="2800" b="1" dirty="0">
                <a:hlinkClick r:id="rId2"/>
              </a:rPr>
              <a:t>https://</a:t>
            </a:r>
            <a:r>
              <a:rPr lang="pl-PL" sz="2800" b="1" dirty="0" smtClean="0">
                <a:hlinkClick r:id="rId2"/>
              </a:rPr>
              <a:t>www.gov.pl/web/arimr/poddzialanie-192-premie</a:t>
            </a:r>
            <a:endParaRPr lang="pl-PL" sz="2800" b="1" dirty="0" smtClean="0"/>
          </a:p>
          <a:p>
            <a:endParaRPr lang="pl-PL" sz="2800" b="1" dirty="0"/>
          </a:p>
          <a:p>
            <a:endParaRPr lang="pl-PL" sz="2800" b="1" dirty="0" smtClean="0"/>
          </a:p>
          <a:p>
            <a:r>
              <a:rPr lang="pl-PL" sz="2800" b="1" dirty="0" smtClean="0">
                <a:solidFill>
                  <a:srgbClr val="FF0000"/>
                </a:solidFill>
              </a:rPr>
              <a:t>PKT. II</a:t>
            </a:r>
            <a:r>
              <a:rPr lang="pl-PL" sz="2800" b="1" dirty="0">
                <a:solidFill>
                  <a:srgbClr val="FF0000"/>
                </a:solidFill>
              </a:rPr>
              <a:t>. Operacje w ramach poddziałania 19.2 w zakresie podejmowania działalności gospodarczej (Premie</a:t>
            </a:r>
            <a:r>
              <a:rPr lang="pl-PL" sz="2800" b="1" dirty="0" smtClean="0">
                <a:solidFill>
                  <a:srgbClr val="FF0000"/>
                </a:solidFill>
              </a:rPr>
              <a:t>)</a:t>
            </a:r>
          </a:p>
          <a:p>
            <a:endParaRPr lang="pl-PL" sz="2800" b="1" dirty="0">
              <a:solidFill>
                <a:srgbClr val="FF0000"/>
              </a:solidFill>
            </a:endParaRPr>
          </a:p>
          <a:p>
            <a:r>
              <a:rPr lang="pl-PL" sz="2800" b="1" dirty="0" smtClean="0"/>
              <a:t>WOPP – Wniosek o Przyznanie Pomocy – wersja 4z</a:t>
            </a:r>
          </a:p>
          <a:p>
            <a:r>
              <a:rPr lang="pl-PL" sz="2800" b="1" dirty="0" smtClean="0"/>
              <a:t>BP – </a:t>
            </a:r>
            <a:r>
              <a:rPr lang="pl-PL" sz="2800" b="1" dirty="0" err="1" smtClean="0"/>
              <a:t>Biznespaln</a:t>
            </a:r>
            <a:r>
              <a:rPr lang="pl-PL" sz="2800" b="1" dirty="0" smtClean="0"/>
              <a:t> – wersja 4z</a:t>
            </a:r>
          </a:p>
          <a:p>
            <a:r>
              <a:rPr lang="pl-PL" sz="2800" b="1" dirty="0" smtClean="0"/>
              <a:t>Umowa – wersja 5z</a:t>
            </a:r>
            <a:endParaRPr lang="pl-PL" sz="2800" dirty="0"/>
          </a:p>
          <a:p>
            <a:endParaRPr lang="pl-PL" sz="2800" b="1" dirty="0"/>
          </a:p>
        </p:txBody>
      </p:sp>
      <p:sp>
        <p:nvSpPr>
          <p:cNvPr id="3" name="pole tekstowe 2"/>
          <p:cNvSpPr txBox="1"/>
          <p:nvPr/>
        </p:nvSpPr>
        <p:spPr>
          <a:xfrm>
            <a:off x="438625" y="902772"/>
            <a:ext cx="10531024" cy="584775"/>
          </a:xfrm>
          <a:prstGeom prst="rect">
            <a:avLst/>
          </a:prstGeom>
          <a:noFill/>
        </p:spPr>
        <p:txBody>
          <a:bodyPr wrap="none" rtlCol="0">
            <a:spAutoFit/>
          </a:bodyPr>
          <a:lstStyle/>
          <a:p>
            <a:r>
              <a:rPr lang="pl-PL" sz="3200" b="1" dirty="0" smtClean="0"/>
              <a:t>AKTUALNE WZORY </a:t>
            </a:r>
            <a:r>
              <a:rPr lang="pl-PL" sz="3200" b="1" dirty="0" smtClean="0">
                <a:solidFill>
                  <a:srgbClr val="FF0000"/>
                </a:solidFill>
              </a:rPr>
              <a:t>TYLKO NA STRONIE WWW.ARIMR.GOV.PL</a:t>
            </a:r>
            <a:endParaRPr lang="pl-PL" sz="3200" b="1" dirty="0">
              <a:solidFill>
                <a:srgbClr val="FF0000"/>
              </a:solidFill>
            </a:endParaRPr>
          </a:p>
        </p:txBody>
      </p:sp>
    </p:spTree>
    <p:extLst>
      <p:ext uri="{BB962C8B-B14F-4D97-AF65-F5344CB8AC3E}">
        <p14:creationId xmlns:p14="http://schemas.microsoft.com/office/powerpoint/2010/main" val="2376651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ytuł 1"/>
          <p:cNvSpPr>
            <a:spLocks noGrp="1"/>
          </p:cNvSpPr>
          <p:nvPr>
            <p:ph type="ctrTitle"/>
          </p:nvPr>
        </p:nvSpPr>
        <p:spPr>
          <a:xfrm>
            <a:off x="169682" y="2262433"/>
            <a:ext cx="12094590" cy="3854360"/>
          </a:xfrm>
        </p:spPr>
        <p:txBody>
          <a:bodyPr>
            <a:noAutofit/>
          </a:bodyPr>
          <a:lstStyle/>
          <a:p>
            <a:pPr algn="l" eaLnBrk="1" hangingPunct="1"/>
            <a:r>
              <a:rPr lang="pl-PL" altLang="pl-PL" sz="2200" dirty="0">
                <a:latin typeface="+mn-lt"/>
                <a:ea typeface="Verdana" panose="020B0604030504040204" pitchFamily="34" charset="0"/>
                <a:cs typeface="Verdana" panose="020B0604030504040204" pitchFamily="34" charset="0"/>
              </a:rPr>
              <a:t>1. </a:t>
            </a:r>
            <a:r>
              <a:rPr lang="pl-PL" altLang="pl-PL" sz="2200" b="1" dirty="0">
                <a:latin typeface="+mn-lt"/>
                <a:ea typeface="Verdana" panose="020B0604030504040204" pitchFamily="34" charset="0"/>
                <a:cs typeface="Verdana" panose="020B0604030504040204" pitchFamily="34" charset="0"/>
              </a:rPr>
              <a:t>ROZPORZĄDZENIE PARLAMENTU EUROPEJSKIEGO I RADY (UE) NR 1303/2013 </a:t>
            </a:r>
            <a:r>
              <a:rPr lang="pl-PL" altLang="pl-PL" sz="2200" dirty="0">
                <a:latin typeface="+mn-lt"/>
                <a:ea typeface="Verdana" panose="020B0604030504040204" pitchFamily="34" charset="0"/>
                <a:cs typeface="Verdana" panose="020B0604030504040204" pitchFamily="34" charset="0"/>
              </a:rPr>
              <a:t>z 17.12.2013 r. ustanawiające wspólne przepisy dotyczące Europejskiego Funduszu Rozwoju Regionalnego, Europejskiego Funduszu Społecznego, Funduszu Spójności, Europejskiego Funduszu Rolnego na rzecz Rozwoju Obszarów Wiejskich oraz Europejskiego Funduszu Morskiego i Rybackiego oraz ustanawiające przepisy ogólne dotyczące Europejskiego Funduszu Rozwoju Regionalnego, Europejskiego Funduszu Społecznego, Funduszu Spójności i Europejskiego Funduszu Morskiego i Rybackiego oraz uchylające rozporządzenie Rady (WE) nr 1083/2006</a:t>
            </a:r>
            <a:r>
              <a:rPr lang="pl-PL" altLang="pl-PL" sz="2200" dirty="0" smtClean="0">
                <a:latin typeface="+mn-lt"/>
                <a:ea typeface="Verdana" panose="020B0604030504040204" pitchFamily="34" charset="0"/>
                <a:cs typeface="Verdana" panose="020B0604030504040204" pitchFamily="34" charset="0"/>
              </a:rPr>
              <a:t>.</a:t>
            </a:r>
            <a:br>
              <a:rPr lang="pl-PL" altLang="pl-PL" sz="2200" dirty="0" smtClean="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
            </a:r>
            <a:br>
              <a:rPr lang="pl-PL" altLang="pl-PL" sz="2200" dirty="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2. </a:t>
            </a:r>
            <a:r>
              <a:rPr lang="pl-PL" altLang="pl-PL" sz="2200" b="1" dirty="0">
                <a:latin typeface="+mn-lt"/>
                <a:ea typeface="Verdana" panose="020B0604030504040204" pitchFamily="34" charset="0"/>
                <a:cs typeface="Verdana" panose="020B0604030504040204" pitchFamily="34" charset="0"/>
              </a:rPr>
              <a:t>ROZPORZĄDZENIE PARLAMENTU EUROPEJSKIEGO I RADY (UE) NR 1305/2013 </a:t>
            </a:r>
            <a:r>
              <a:rPr lang="pl-PL" altLang="pl-PL" sz="2200" dirty="0">
                <a:latin typeface="+mn-lt"/>
                <a:ea typeface="Verdana" panose="020B0604030504040204" pitchFamily="34" charset="0"/>
                <a:cs typeface="Verdana" panose="020B0604030504040204" pitchFamily="34" charset="0"/>
              </a:rPr>
              <a:t>z dnia 17 grudnia 2013 r. w sprawie wsparcia rozwoju obszarów wiejskich przez Europejski Fundusz Rolny na rzecz Rozwoju Obszarów Wiejskich (EFRROW) i uchylające rozporządzenie Rady (WE) nr 1698/2005. </a:t>
            </a:r>
            <a:br>
              <a:rPr lang="pl-PL" altLang="pl-PL" sz="2200" dirty="0">
                <a:latin typeface="+mn-lt"/>
                <a:ea typeface="Verdana" panose="020B0604030504040204" pitchFamily="34" charset="0"/>
                <a:cs typeface="Verdana" panose="020B0604030504040204" pitchFamily="34" charset="0"/>
              </a:rPr>
            </a:br>
            <a:endParaRPr lang="pl-PL" altLang="pl-PL" sz="2200" dirty="0">
              <a:latin typeface="+mn-lt"/>
              <a:ea typeface="Verdana" panose="020B0604030504040204" pitchFamily="34" charset="0"/>
              <a:cs typeface="Verdana" panose="020B0604030504040204" pitchFamily="34" charset="0"/>
            </a:endParaRPr>
          </a:p>
        </p:txBody>
      </p:sp>
      <p:pic>
        <p:nvPicPr>
          <p:cNvPr id="37891"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025" y="50946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Obraz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916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ytuł 1"/>
          <p:cNvSpPr>
            <a:spLocks noGrp="1"/>
          </p:cNvSpPr>
          <p:nvPr>
            <p:ph type="ctrTitle"/>
          </p:nvPr>
        </p:nvSpPr>
        <p:spPr>
          <a:xfrm>
            <a:off x="0" y="2168163"/>
            <a:ext cx="12151151" cy="4234763"/>
          </a:xfrm>
        </p:spPr>
        <p:txBody>
          <a:bodyPr>
            <a:normAutofit/>
          </a:bodyPr>
          <a:lstStyle/>
          <a:p>
            <a:pPr algn="l" eaLnBrk="1" hangingPunct="1"/>
            <a:r>
              <a:rPr lang="pl-PL" altLang="pl-PL" sz="2200" dirty="0">
                <a:latin typeface="+mn-lt"/>
                <a:ea typeface="Verdana" panose="020B0604030504040204" pitchFamily="34" charset="0"/>
                <a:cs typeface="Verdana" panose="020B0604030504040204" pitchFamily="34" charset="0"/>
              </a:rPr>
              <a:t>2. </a:t>
            </a:r>
            <a:r>
              <a:rPr lang="pl-PL" altLang="pl-PL" sz="2200" b="1" dirty="0">
                <a:latin typeface="+mn-lt"/>
                <a:ea typeface="Verdana" panose="020B0604030504040204" pitchFamily="34" charset="0"/>
                <a:cs typeface="Verdana" panose="020B0604030504040204" pitchFamily="34" charset="0"/>
              </a:rPr>
              <a:t>Program Rozwoju Obszarów Wiejskich na lata 2014-2020</a:t>
            </a:r>
            <a:r>
              <a:rPr lang="pl-PL" altLang="pl-PL" sz="2200" dirty="0">
                <a:latin typeface="+mn-lt"/>
                <a:ea typeface="Verdana" panose="020B0604030504040204" pitchFamily="34" charset="0"/>
                <a:cs typeface="Verdana" panose="020B0604030504040204" pitchFamily="34" charset="0"/>
              </a:rPr>
              <a:t>, zatwierdzony przez KE w dniu 18.12.2014 r</a:t>
            </a:r>
            <a:r>
              <a:rPr lang="pl-PL" altLang="pl-PL" sz="2200" dirty="0" smtClean="0">
                <a:latin typeface="+mn-lt"/>
                <a:ea typeface="Verdana" panose="020B0604030504040204" pitchFamily="34" charset="0"/>
                <a:cs typeface="Verdana" panose="020B0604030504040204" pitchFamily="34" charset="0"/>
              </a:rPr>
              <a:t>.</a:t>
            </a:r>
            <a:br>
              <a:rPr lang="pl-PL" altLang="pl-PL" sz="2200" dirty="0" smtClean="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
            </a:r>
            <a:br>
              <a:rPr lang="pl-PL" altLang="pl-PL" sz="2200" dirty="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3. </a:t>
            </a:r>
            <a:r>
              <a:rPr lang="pl-PL" altLang="pl-PL" sz="2200" b="1" dirty="0">
                <a:latin typeface="+mn-lt"/>
                <a:ea typeface="Verdana" panose="020B0604030504040204" pitchFamily="34" charset="0"/>
                <a:cs typeface="Verdana" panose="020B0604030504040204" pitchFamily="34" charset="0"/>
              </a:rPr>
              <a:t>USTAWA z dnia 20 lutego 2015 r. o wspieraniu rozwoju obszarów wiejskich </a:t>
            </a:r>
            <a:r>
              <a:rPr lang="pl-PL" altLang="pl-PL" sz="2200" dirty="0">
                <a:latin typeface="+mn-lt"/>
                <a:ea typeface="Verdana" panose="020B0604030504040204" pitchFamily="34" charset="0"/>
                <a:cs typeface="Verdana" panose="020B0604030504040204" pitchFamily="34" charset="0"/>
              </a:rPr>
              <a:t>z udziałem środków Europejskiego Funduszu Rolnego na rzecz Rozwoju Obszarów Wiejskich </a:t>
            </a:r>
            <a:r>
              <a:rPr lang="pl-PL" altLang="pl-PL" sz="2200" b="1" dirty="0">
                <a:latin typeface="+mn-lt"/>
                <a:ea typeface="Verdana" panose="020B0604030504040204" pitchFamily="34" charset="0"/>
                <a:cs typeface="Verdana" panose="020B0604030504040204" pitchFamily="34" charset="0"/>
              </a:rPr>
              <a:t>w ramach Programu Rozwoju Obszarów Wiejskich na lata 2014–20201</a:t>
            </a:r>
            <a:r>
              <a:rPr lang="pl-PL" altLang="pl-PL" sz="2200" dirty="0">
                <a:latin typeface="+mn-lt"/>
                <a:ea typeface="Verdana" panose="020B0604030504040204" pitchFamily="34" charset="0"/>
                <a:cs typeface="Verdana" panose="020B0604030504040204" pitchFamily="34" charset="0"/>
              </a:rPr>
              <a:t>, (z </a:t>
            </a:r>
            <a:r>
              <a:rPr lang="pl-PL" altLang="pl-PL" sz="2200" dirty="0" err="1">
                <a:latin typeface="+mn-lt"/>
                <a:ea typeface="Verdana" panose="020B0604030504040204" pitchFamily="34" charset="0"/>
                <a:cs typeface="Verdana" panose="020B0604030504040204" pitchFamily="34" charset="0"/>
              </a:rPr>
              <a:t>późn</a:t>
            </a:r>
            <a:r>
              <a:rPr lang="pl-PL" altLang="pl-PL" sz="2200" dirty="0">
                <a:latin typeface="+mn-lt"/>
                <a:ea typeface="Verdana" panose="020B0604030504040204" pitchFamily="34" charset="0"/>
                <a:cs typeface="Verdana" panose="020B0604030504040204" pitchFamily="34" charset="0"/>
              </a:rPr>
              <a:t>. zm</a:t>
            </a:r>
            <a:r>
              <a:rPr lang="pl-PL" altLang="pl-PL" sz="2200" dirty="0" smtClean="0">
                <a:latin typeface="+mn-lt"/>
                <a:ea typeface="Verdana" panose="020B0604030504040204" pitchFamily="34" charset="0"/>
                <a:cs typeface="Verdana" panose="020B0604030504040204" pitchFamily="34" charset="0"/>
              </a:rPr>
              <a:t>.)</a:t>
            </a:r>
            <a:br>
              <a:rPr lang="pl-PL" altLang="pl-PL" sz="2200" dirty="0" smtClean="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
            </a:r>
            <a:br>
              <a:rPr lang="pl-PL" altLang="pl-PL" sz="2200" dirty="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4. </a:t>
            </a:r>
            <a:r>
              <a:rPr lang="pl-PL" altLang="pl-PL" sz="2200" b="1" dirty="0">
                <a:latin typeface="+mn-lt"/>
                <a:ea typeface="Verdana" panose="020B0604030504040204" pitchFamily="34" charset="0"/>
                <a:cs typeface="Verdana" panose="020B0604030504040204" pitchFamily="34" charset="0"/>
              </a:rPr>
              <a:t>Ustawa z dnia 20 lutego 2015 r. o rozwoju lokalnym z udziałem lokalnej społeczności </a:t>
            </a:r>
            <a:r>
              <a:rPr lang="pl-PL" altLang="pl-PL" sz="2200" dirty="0">
                <a:latin typeface="+mn-lt"/>
                <a:ea typeface="Verdana" panose="020B0604030504040204" pitchFamily="34" charset="0"/>
                <a:cs typeface="Verdana" panose="020B0604030504040204" pitchFamily="34" charset="0"/>
              </a:rPr>
              <a:t>(z </a:t>
            </a:r>
            <a:r>
              <a:rPr lang="pl-PL" altLang="pl-PL" sz="2200" dirty="0" err="1">
                <a:latin typeface="+mn-lt"/>
                <a:ea typeface="Verdana" panose="020B0604030504040204" pitchFamily="34" charset="0"/>
                <a:cs typeface="Verdana" panose="020B0604030504040204" pitchFamily="34" charset="0"/>
              </a:rPr>
              <a:t>późn</a:t>
            </a:r>
            <a:r>
              <a:rPr lang="pl-PL" altLang="pl-PL" sz="2200" dirty="0">
                <a:latin typeface="+mn-lt"/>
                <a:ea typeface="Verdana" panose="020B0604030504040204" pitchFamily="34" charset="0"/>
                <a:cs typeface="Verdana" panose="020B0604030504040204" pitchFamily="34" charset="0"/>
              </a:rPr>
              <a:t>. zm</a:t>
            </a:r>
            <a:r>
              <a:rPr lang="pl-PL" altLang="pl-PL" sz="2200" dirty="0" smtClean="0">
                <a:latin typeface="+mn-lt"/>
                <a:ea typeface="Verdana" panose="020B0604030504040204" pitchFamily="34" charset="0"/>
                <a:cs typeface="Verdana" panose="020B0604030504040204" pitchFamily="34" charset="0"/>
              </a:rPr>
              <a:t>.)</a:t>
            </a:r>
            <a:br>
              <a:rPr lang="pl-PL" altLang="pl-PL" sz="2200" dirty="0" smtClean="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
            </a:r>
            <a:br>
              <a:rPr lang="pl-PL" altLang="pl-PL" sz="2200" dirty="0">
                <a:latin typeface="+mn-lt"/>
                <a:ea typeface="Verdana" panose="020B0604030504040204" pitchFamily="34" charset="0"/>
                <a:cs typeface="Verdana" panose="020B0604030504040204" pitchFamily="34" charset="0"/>
              </a:rPr>
            </a:br>
            <a:r>
              <a:rPr lang="pl-PL" altLang="pl-PL" sz="2200" dirty="0">
                <a:latin typeface="+mn-lt"/>
                <a:ea typeface="Verdana" panose="020B0604030504040204" pitchFamily="34" charset="0"/>
                <a:cs typeface="Verdana" panose="020B0604030504040204" pitchFamily="34" charset="0"/>
              </a:rPr>
              <a:t>5. </a:t>
            </a:r>
            <a:r>
              <a:rPr lang="pl-PL" altLang="pl-PL" sz="2200" b="1" dirty="0">
                <a:latin typeface="+mn-lt"/>
                <a:ea typeface="Verdana" panose="020B0604030504040204" pitchFamily="34" charset="0"/>
                <a:cs typeface="Verdana" panose="020B0604030504040204" pitchFamily="34" charset="0"/>
              </a:rPr>
              <a:t>ROZPORZĄDZENIE MINISTRA ROLNICTWA I ROZWOJU WSI z dnia 24 września 2015 r. w sprawie szczegółowych warunków i trybu przyznawania pomocy finansowej w ramach </a:t>
            </a:r>
            <a:r>
              <a:rPr lang="pl-PL" altLang="pl-PL" sz="2200" b="1" dirty="0" smtClean="0">
                <a:latin typeface="+mn-lt"/>
                <a:ea typeface="Verdana" panose="020B0604030504040204" pitchFamily="34" charset="0"/>
                <a:cs typeface="Verdana" panose="020B0604030504040204" pitchFamily="34" charset="0"/>
              </a:rPr>
              <a:t>poddziałania „Wsparcie </a:t>
            </a:r>
            <a:r>
              <a:rPr lang="pl-PL" altLang="pl-PL" sz="2200" b="1" dirty="0">
                <a:latin typeface="+mn-lt"/>
                <a:ea typeface="Verdana" panose="020B0604030504040204" pitchFamily="34" charset="0"/>
                <a:cs typeface="Verdana" panose="020B0604030504040204" pitchFamily="34" charset="0"/>
              </a:rPr>
              <a:t>na wdrażanie operacji w ramach strategii rozwoju lokalnego kierowanego przez społeczność”</a:t>
            </a:r>
            <a:r>
              <a:rPr lang="pl-PL" altLang="pl-PL" sz="2200" dirty="0">
                <a:latin typeface="+mn-lt"/>
                <a:ea typeface="Verdana" panose="020B0604030504040204" pitchFamily="34" charset="0"/>
                <a:cs typeface="Verdana" panose="020B0604030504040204" pitchFamily="34" charset="0"/>
              </a:rPr>
              <a:t> objętego Programem Rozwoju Obszarów Wiejskich na lata 2014–2020 (z </a:t>
            </a:r>
            <a:r>
              <a:rPr lang="pl-PL" altLang="pl-PL" sz="2200" dirty="0" err="1">
                <a:latin typeface="+mn-lt"/>
                <a:ea typeface="Verdana" panose="020B0604030504040204" pitchFamily="34" charset="0"/>
                <a:cs typeface="Verdana" panose="020B0604030504040204" pitchFamily="34" charset="0"/>
              </a:rPr>
              <a:t>późn</a:t>
            </a:r>
            <a:r>
              <a:rPr lang="pl-PL" altLang="pl-PL" sz="2200" dirty="0">
                <a:latin typeface="+mn-lt"/>
                <a:ea typeface="Verdana" panose="020B0604030504040204" pitchFamily="34" charset="0"/>
                <a:cs typeface="Verdana" panose="020B0604030504040204" pitchFamily="34" charset="0"/>
              </a:rPr>
              <a:t>. </a:t>
            </a:r>
            <a:r>
              <a:rPr lang="pl-PL" altLang="pl-PL" sz="2200" dirty="0" err="1">
                <a:latin typeface="+mn-lt"/>
                <a:ea typeface="Verdana" panose="020B0604030504040204" pitchFamily="34" charset="0"/>
                <a:cs typeface="Verdana" panose="020B0604030504040204" pitchFamily="34" charset="0"/>
              </a:rPr>
              <a:t>zm</a:t>
            </a:r>
            <a:r>
              <a:rPr lang="pl-PL" altLang="pl-PL" sz="2200" dirty="0">
                <a:latin typeface="+mn-lt"/>
                <a:ea typeface="Verdana" panose="020B0604030504040204" pitchFamily="34" charset="0"/>
                <a:cs typeface="Verdana" panose="020B0604030504040204" pitchFamily="34" charset="0"/>
              </a:rPr>
              <a:t>).</a:t>
            </a:r>
          </a:p>
        </p:txBody>
      </p:sp>
      <p:pic>
        <p:nvPicPr>
          <p:cNvPr id="38915"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025"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Obraz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838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ytuł 1"/>
          <p:cNvSpPr>
            <a:spLocks noGrp="1"/>
          </p:cNvSpPr>
          <p:nvPr>
            <p:ph type="ctrTitle"/>
          </p:nvPr>
        </p:nvSpPr>
        <p:spPr>
          <a:xfrm>
            <a:off x="18854" y="2227395"/>
            <a:ext cx="12330260" cy="4922837"/>
          </a:xfrm>
        </p:spPr>
        <p:txBody>
          <a:bodyPr>
            <a:noAutofit/>
          </a:bodyPr>
          <a:lstStyle/>
          <a:p>
            <a:pPr algn="l" eaLnBrk="1" hangingPunct="1"/>
            <a:r>
              <a:rPr lang="pl-PL" altLang="pl-PL" sz="2100" b="1" dirty="0">
                <a:latin typeface="+mn-lt"/>
                <a:ea typeface="Verdana" panose="020B0604030504040204" pitchFamily="34" charset="0"/>
                <a:cs typeface="Times New Roman" panose="02020603050405020304" pitchFamily="18" charset="0"/>
              </a:rPr>
              <a:t>ROZPORZĄDZENIE PARLAMENTU EUROPEJSKIEGO I RADY (UE) NR </a:t>
            </a:r>
            <a:r>
              <a:rPr lang="pl-PL" altLang="pl-PL" sz="2100" b="1" dirty="0" smtClean="0">
                <a:latin typeface="+mn-lt"/>
                <a:ea typeface="Verdana" panose="020B0604030504040204" pitchFamily="34" charset="0"/>
                <a:cs typeface="Times New Roman" panose="02020603050405020304" pitchFamily="18" charset="0"/>
              </a:rPr>
              <a:t>1303/2013</a:t>
            </a:r>
            <a:br>
              <a:rPr lang="pl-PL" altLang="pl-PL" sz="2100" b="1" dirty="0" smtClean="0">
                <a:latin typeface="+mn-lt"/>
                <a:ea typeface="Verdana" panose="020B0604030504040204" pitchFamily="34" charset="0"/>
                <a:cs typeface="Times New Roman" panose="02020603050405020304" pitchFamily="18" charset="0"/>
              </a:rPr>
            </a:br>
            <a:r>
              <a:rPr lang="pl-PL" altLang="pl-PL" sz="2100" b="1" dirty="0" smtClean="0">
                <a:latin typeface="+mn-lt"/>
                <a:ea typeface="Verdana" panose="020B0604030504040204" pitchFamily="34" charset="0"/>
                <a:cs typeface="Times New Roman" panose="02020603050405020304" pitchFamily="18" charset="0"/>
              </a:rPr>
              <a:t>art</a:t>
            </a:r>
            <a:r>
              <a:rPr lang="pl-PL" altLang="pl-PL" sz="2100" b="1" dirty="0">
                <a:latin typeface="+mn-lt"/>
                <a:ea typeface="Verdana" panose="020B0604030504040204" pitchFamily="34" charset="0"/>
                <a:cs typeface="Times New Roman" panose="02020603050405020304" pitchFamily="18" charset="0"/>
              </a:rPr>
              <a:t>. 32-35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b="1" i="1" dirty="0">
                <a:solidFill>
                  <a:srgbClr val="000000"/>
                </a:solidFill>
                <a:latin typeface="+mn-lt"/>
                <a:ea typeface="Verdana" panose="020B0604030504040204" pitchFamily="34" charset="0"/>
                <a:cs typeface="EUAlbertina"/>
              </a:rPr>
              <a:t>ROZDZIAŁ II </a:t>
            </a:r>
            <a:r>
              <a:rPr lang="pl-PL" altLang="pl-PL" sz="2100" b="1" dirty="0">
                <a:latin typeface="+mn-lt"/>
                <a:ea typeface="Verdana" panose="020B0604030504040204" pitchFamily="34" charset="0"/>
                <a:cs typeface="EUAlbertina"/>
              </a:rPr>
              <a:t> </a:t>
            </a:r>
            <a:r>
              <a:rPr lang="pl-PL" altLang="pl-PL" sz="2100" b="1" i="1" dirty="0">
                <a:solidFill>
                  <a:srgbClr val="000000"/>
                </a:solidFill>
                <a:latin typeface="+mn-lt"/>
                <a:ea typeface="Verdana" panose="020B0604030504040204" pitchFamily="34" charset="0"/>
                <a:cs typeface="EUAlbertina"/>
              </a:rPr>
              <a:t>Rozwój </a:t>
            </a:r>
            <a:r>
              <a:rPr lang="pl-PL" altLang="pl-PL" sz="2100" b="1" i="1" dirty="0">
                <a:solidFill>
                  <a:srgbClr val="000000"/>
                </a:solidFill>
                <a:latin typeface="+mn-lt"/>
                <a:ea typeface="Verdana" panose="020B0604030504040204" pitchFamily="34" charset="0"/>
                <a:cs typeface="Times New Roman" panose="02020603050405020304" pitchFamily="18" charset="0"/>
              </a:rPr>
              <a:t>lokalny kierowany przez społeczność </a:t>
            </a:r>
            <a:r>
              <a:rPr lang="pl-PL" altLang="pl-PL" sz="2100" b="1" dirty="0">
                <a:latin typeface="+mn-lt"/>
                <a:ea typeface="Verdana" panose="020B0604030504040204" pitchFamily="34" charset="0"/>
                <a:cs typeface="Times New Roman" panose="02020603050405020304" pitchFamily="18" charset="0"/>
              </a:rPr>
              <a:t/>
            </a:r>
            <a:br>
              <a:rPr lang="pl-PL" altLang="pl-PL" sz="2100" b="1" dirty="0">
                <a:latin typeface="+mn-lt"/>
                <a:ea typeface="Verdana" panose="020B0604030504040204" pitchFamily="34" charset="0"/>
                <a:cs typeface="Times New Roman" panose="02020603050405020304" pitchFamily="18" charset="0"/>
              </a:rPr>
            </a:br>
            <a:r>
              <a:rPr lang="pl-PL" altLang="pl-PL" sz="2100" b="1" i="1" dirty="0">
                <a:solidFill>
                  <a:srgbClr val="000000"/>
                </a:solidFill>
                <a:latin typeface="+mn-lt"/>
                <a:ea typeface="Verdana" panose="020B0604030504040204" pitchFamily="34" charset="0"/>
                <a:cs typeface="Times New Roman" panose="02020603050405020304" pitchFamily="18" charset="0"/>
              </a:rPr>
              <a:t>Artykuł 32 </a:t>
            </a:r>
            <a:r>
              <a:rPr lang="pl-PL" altLang="pl-PL" sz="2100" b="1" dirty="0">
                <a:latin typeface="+mn-lt"/>
                <a:ea typeface="Verdana" panose="020B0604030504040204" pitchFamily="34" charset="0"/>
                <a:cs typeface="Times New Roman" panose="02020603050405020304" pitchFamily="18" charset="0"/>
              </a:rPr>
              <a:t> </a:t>
            </a:r>
            <a:r>
              <a:rPr lang="pl-PL" altLang="pl-PL" sz="2100" b="1" dirty="0">
                <a:solidFill>
                  <a:srgbClr val="000000"/>
                </a:solidFill>
                <a:latin typeface="+mn-lt"/>
                <a:ea typeface="Verdana" panose="020B0604030504040204" pitchFamily="34" charset="0"/>
                <a:cs typeface="Times New Roman" panose="02020603050405020304" pitchFamily="18" charset="0"/>
              </a:rPr>
              <a:t>Rozwój lokalny kierowany przez społeczność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1. Rozwój lokalny kierowany przez społeczność jest wspierany ze środków EFRROW, określany nazwą </a:t>
            </a:r>
            <a:r>
              <a:rPr lang="pl-PL" altLang="pl-PL" sz="2100" b="1" dirty="0">
                <a:solidFill>
                  <a:srgbClr val="000000"/>
                </a:solidFill>
                <a:latin typeface="+mn-lt"/>
                <a:ea typeface="Verdana" panose="020B0604030504040204" pitchFamily="34" charset="0"/>
                <a:cs typeface="Times New Roman" panose="02020603050405020304" pitchFamily="18" charset="0"/>
              </a:rPr>
              <a:t>LEADER</a:t>
            </a:r>
            <a:r>
              <a:rPr lang="pl-PL" altLang="pl-PL" sz="2100" dirty="0">
                <a:solidFill>
                  <a:srgbClr val="000000"/>
                </a:solidFill>
                <a:latin typeface="+mn-lt"/>
                <a:ea typeface="Verdana" panose="020B0604030504040204" pitchFamily="34" charset="0"/>
                <a:cs typeface="Times New Roman" panose="02020603050405020304" pitchFamily="18" charset="0"/>
              </a:rPr>
              <a:t>, i może być wspierany ze środków EFRR, EFS lub EFMR. Dla potrzeb niniejszego rozdziału fundusze te zwane są dalej „właściwymi EFSI”.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2. </a:t>
            </a:r>
            <a:r>
              <a:rPr lang="pl-PL" altLang="pl-PL" sz="2100" b="1" dirty="0">
                <a:solidFill>
                  <a:srgbClr val="000000"/>
                </a:solidFill>
                <a:latin typeface="+mn-lt"/>
                <a:ea typeface="Verdana" panose="020B0604030504040204" pitchFamily="34" charset="0"/>
                <a:cs typeface="Times New Roman" panose="02020603050405020304" pitchFamily="18" charset="0"/>
              </a:rPr>
              <a:t>Rozwój lokalny kierowany przez społeczność jest</a:t>
            </a:r>
            <a:r>
              <a:rPr lang="pl-PL" altLang="pl-PL" sz="2100" dirty="0">
                <a:solidFill>
                  <a:srgbClr val="000000"/>
                </a:solidFill>
                <a:latin typeface="+mn-lt"/>
                <a:ea typeface="Verdana" panose="020B0604030504040204" pitchFamily="34" charset="0"/>
                <a:cs typeface="Times New Roman" panose="02020603050405020304" pitchFamily="18" charset="0"/>
              </a:rPr>
              <a:t>: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a) skoncentrowany na konkretnych obszarach poniżej szczebla regionalnego;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b) </a:t>
            </a:r>
            <a:r>
              <a:rPr lang="pl-PL" altLang="pl-PL" sz="2100" b="1" dirty="0">
                <a:solidFill>
                  <a:srgbClr val="000000"/>
                </a:solidFill>
                <a:latin typeface="+mn-lt"/>
                <a:ea typeface="Verdana" panose="020B0604030504040204" pitchFamily="34" charset="0"/>
                <a:cs typeface="Times New Roman" panose="02020603050405020304" pitchFamily="18" charset="0"/>
              </a:rPr>
              <a:t>kierowany przez lokalne grupy działania</a:t>
            </a:r>
            <a:r>
              <a:rPr lang="pl-PL" altLang="pl-PL" sz="2100" dirty="0">
                <a:solidFill>
                  <a:srgbClr val="000000"/>
                </a:solidFill>
                <a:latin typeface="+mn-lt"/>
                <a:ea typeface="Verdana" panose="020B0604030504040204" pitchFamily="34" charset="0"/>
                <a:cs typeface="Times New Roman" panose="02020603050405020304" pitchFamily="18" charset="0"/>
              </a:rPr>
              <a:t>, w których skład wchodzą przedstawiciele władz publicznych, lokalnych partnerów społecznych i gospodarczych oraz mieszkańców, przy czym </a:t>
            </a:r>
            <a:r>
              <a:rPr lang="pl-PL" altLang="pl-PL" sz="2100" b="1" dirty="0">
                <a:solidFill>
                  <a:srgbClr val="000000"/>
                </a:solidFill>
                <a:latin typeface="+mn-lt"/>
                <a:ea typeface="Verdana" panose="020B0604030504040204" pitchFamily="34" charset="0"/>
                <a:cs typeface="Times New Roman" panose="02020603050405020304" pitchFamily="18" charset="0"/>
              </a:rPr>
              <a:t>na poziomie podejmowania decyzji </a:t>
            </a:r>
            <a:r>
              <a:rPr lang="pl-PL" altLang="pl-PL" sz="2100" dirty="0">
                <a:solidFill>
                  <a:srgbClr val="000000"/>
                </a:solidFill>
                <a:latin typeface="+mn-lt"/>
                <a:ea typeface="Verdana" panose="020B0604030504040204" pitchFamily="34" charset="0"/>
                <a:cs typeface="Times New Roman" panose="02020603050405020304" pitchFamily="18" charset="0"/>
              </a:rPr>
              <a:t>ani władze publiczne – określone zgodnie z przepisami krajowymi – ani </a:t>
            </a:r>
            <a:r>
              <a:rPr lang="pl-PL" altLang="pl-PL" sz="2100" b="1" dirty="0">
                <a:solidFill>
                  <a:srgbClr val="000000"/>
                </a:solidFill>
                <a:latin typeface="+mn-lt"/>
                <a:ea typeface="Verdana" panose="020B0604030504040204" pitchFamily="34" charset="0"/>
                <a:cs typeface="Times New Roman" panose="02020603050405020304" pitchFamily="18" charset="0"/>
              </a:rPr>
              <a:t>żadna z grup interesu nie posiada więcej niż 49 % praw głosu</a:t>
            </a:r>
            <a:r>
              <a:rPr lang="pl-PL" altLang="pl-PL" sz="2100" dirty="0">
                <a:solidFill>
                  <a:srgbClr val="000000"/>
                </a:solidFill>
                <a:latin typeface="+mn-lt"/>
                <a:ea typeface="Verdana" panose="020B0604030504040204" pitchFamily="34" charset="0"/>
                <a:cs typeface="Times New Roman" panose="02020603050405020304" pitchFamily="18" charset="0"/>
              </a:rPr>
              <a:t>;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c) </a:t>
            </a:r>
            <a:r>
              <a:rPr lang="pl-PL" altLang="pl-PL" sz="2100" b="1" dirty="0">
                <a:solidFill>
                  <a:srgbClr val="000000"/>
                </a:solidFill>
                <a:latin typeface="+mn-lt"/>
                <a:ea typeface="Verdana" panose="020B0604030504040204" pitchFamily="34" charset="0"/>
                <a:cs typeface="Times New Roman" panose="02020603050405020304" pitchFamily="18" charset="0"/>
              </a:rPr>
              <a:t>prowadzony na podstawie zintegrowanych i wielosektorowych lokalnych strategii rozwoju</a:t>
            </a:r>
            <a:r>
              <a:rPr lang="pl-PL" altLang="pl-PL" sz="2100" dirty="0">
                <a:solidFill>
                  <a:srgbClr val="000000"/>
                </a:solidFill>
                <a:latin typeface="+mn-lt"/>
                <a:ea typeface="Verdana" panose="020B0604030504040204" pitchFamily="34" charset="0"/>
                <a:cs typeface="Times New Roman" panose="02020603050405020304" pitchFamily="18" charset="0"/>
              </a:rPr>
              <a:t>; </a:t>
            </a:r>
            <a:r>
              <a:rPr lang="pl-PL" altLang="pl-PL" sz="2100" dirty="0">
                <a:latin typeface="+mn-lt"/>
                <a:ea typeface="Verdana" panose="020B0604030504040204" pitchFamily="34" charset="0"/>
                <a:cs typeface="Times New Roman" panose="02020603050405020304" pitchFamily="18" charset="0"/>
              </a:rPr>
              <a:t/>
            </a:r>
            <a:br>
              <a:rPr lang="pl-PL" altLang="pl-PL" sz="2100" dirty="0">
                <a:latin typeface="+mn-lt"/>
                <a:ea typeface="Verdana" panose="020B0604030504040204" pitchFamily="34" charset="0"/>
                <a:cs typeface="Times New Roman" panose="02020603050405020304" pitchFamily="18" charset="0"/>
              </a:rPr>
            </a:br>
            <a:r>
              <a:rPr lang="pl-PL" altLang="pl-PL" sz="2100" dirty="0">
                <a:solidFill>
                  <a:srgbClr val="000000"/>
                </a:solidFill>
                <a:latin typeface="+mn-lt"/>
                <a:ea typeface="Verdana" panose="020B0604030504040204" pitchFamily="34" charset="0"/>
                <a:cs typeface="Times New Roman" panose="02020603050405020304" pitchFamily="18" charset="0"/>
              </a:rPr>
              <a:t>d) </a:t>
            </a:r>
            <a:r>
              <a:rPr lang="pl-PL" altLang="pl-PL" sz="2100" b="1" dirty="0">
                <a:solidFill>
                  <a:srgbClr val="000000"/>
                </a:solidFill>
                <a:latin typeface="+mn-lt"/>
                <a:ea typeface="Verdana" panose="020B0604030504040204" pitchFamily="34" charset="0"/>
                <a:cs typeface="Times New Roman" panose="02020603050405020304" pitchFamily="18" charset="0"/>
              </a:rPr>
              <a:t>zaprojektowany z uwzględnieniem lokalnych potrzeb i potencjału oraz zawiera elementy innowacyjne w kontekście lokalnym i zakłada tworzenie sieci kontaktów oraz, w stosownych przypadkach, współpracę. </a:t>
            </a:r>
            <a:r>
              <a:rPr lang="pl-PL" altLang="pl-PL" sz="2100" b="1" dirty="0">
                <a:latin typeface="+mn-lt"/>
                <a:ea typeface="Verdana" panose="020B0604030504040204" pitchFamily="34" charset="0"/>
                <a:cs typeface="Times New Roman" panose="02020603050405020304" pitchFamily="18" charset="0"/>
              </a:rPr>
              <a:t/>
            </a:r>
            <a:br>
              <a:rPr lang="pl-PL" altLang="pl-PL" sz="2100" b="1" dirty="0">
                <a:latin typeface="+mn-lt"/>
                <a:ea typeface="Verdana" panose="020B0604030504040204" pitchFamily="34" charset="0"/>
                <a:cs typeface="Times New Roman" panose="02020603050405020304" pitchFamily="18" charset="0"/>
              </a:rPr>
            </a:br>
            <a:r>
              <a:rPr lang="pl-PL" altLang="pl-PL" sz="2100" b="1" dirty="0">
                <a:latin typeface="+mn-lt"/>
                <a:ea typeface="Verdana" panose="020B0604030504040204" pitchFamily="34" charset="0"/>
                <a:cs typeface="Times New Roman" panose="02020603050405020304" pitchFamily="18" charset="0"/>
              </a:rPr>
              <a:t> </a:t>
            </a:r>
            <a:endParaRPr lang="pl-PL" altLang="pl-PL" sz="2100" dirty="0">
              <a:latin typeface="+mn-lt"/>
              <a:ea typeface="Verdana" panose="020B0604030504040204" pitchFamily="34" charset="0"/>
              <a:cs typeface="Verdana" panose="020B0604030504040204" pitchFamily="34" charset="0"/>
            </a:endParaRPr>
          </a:p>
        </p:txBody>
      </p:sp>
      <p:pic>
        <p:nvPicPr>
          <p:cNvPr id="39939"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4930" y="415410"/>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Obraz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478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ytuł 1"/>
          <p:cNvSpPr>
            <a:spLocks noGrp="1"/>
          </p:cNvSpPr>
          <p:nvPr>
            <p:ph type="ctrTitle"/>
          </p:nvPr>
        </p:nvSpPr>
        <p:spPr>
          <a:xfrm>
            <a:off x="282805" y="2026584"/>
            <a:ext cx="11660956" cy="5067300"/>
          </a:xfrm>
        </p:spPr>
        <p:txBody>
          <a:bodyPr>
            <a:noAutofit/>
          </a:bodyPr>
          <a:lstStyle/>
          <a:p>
            <a:pPr algn="l" eaLnBrk="1" hangingPunct="1"/>
            <a:r>
              <a:rPr lang="pl-PL" altLang="pl-PL" sz="2200" b="1" dirty="0">
                <a:latin typeface="+mn-lt"/>
                <a:cs typeface="Times New Roman" panose="02020603050405020304" pitchFamily="18" charset="0"/>
              </a:rPr>
              <a:t> Artykuł 33  Strategie rozwoju lokalnego kierowanego przez społeczność </a:t>
            </a:r>
            <a:br>
              <a:rPr lang="pl-PL" altLang="pl-PL" sz="2200" b="1" dirty="0">
                <a:latin typeface="+mn-lt"/>
                <a:cs typeface="Times New Roman" panose="02020603050405020304" pitchFamily="18" charset="0"/>
              </a:rPr>
            </a:br>
            <a:r>
              <a:rPr lang="pl-PL" altLang="pl-PL" sz="2200" dirty="0">
                <a:latin typeface="+mn-lt"/>
                <a:cs typeface="Times New Roman" panose="02020603050405020304" pitchFamily="18" charset="0"/>
              </a:rPr>
              <a:t>1. Strategia rozwoju lokalnego kierowanego przez społeczność zawiera przynajmniej następujące elementy: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a) określenie obszaru i ludności objętych strategią;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b) analizę potrzeb i potencjału obszaru w zakresie rozwoju, w tym analizę mocnych i słabych stron, szans i zagrożeń;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c) opis strategii i jej celów, opis zintegrowanego i innowacyjnego charakteru strategii oraz hierarchię celów, w tym wartości docelowe dotyczące produktów lub rezultatów. W odniesieniu do rezultatów wartości docelowe mogą być ujęte ilościowo lub jakościowo. Strategia jest spójna z odpowiednimi programami wszystkich właściwych zaangażowanych EFSI;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d) opis procesu zaangażowania społeczności w opracowanie strategii;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e) plan działania wskazujący, w jaki sposób cele przekładają się na działania;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f) opis rozwiązań w zakresie zarządzania i monitorowania strategii wykazujący potencjał lokalnej grupy działania do realizacji strategii oraz opis szczegółowych rozwiązań dotyczących ewaluacji;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g) plan finansowy strategii, w tym planowaną alokację każdego z właściwych EFSI. </a:t>
            </a:r>
            <a:br>
              <a:rPr lang="pl-PL" altLang="pl-PL" sz="2200" dirty="0">
                <a:latin typeface="+mn-lt"/>
                <a:cs typeface="Times New Roman" panose="02020603050405020304" pitchFamily="18" charset="0"/>
              </a:rPr>
            </a:br>
            <a:r>
              <a:rPr lang="pl-PL" altLang="pl-PL" sz="2200" dirty="0">
                <a:latin typeface="+mn-lt"/>
                <a:cs typeface="Times New Roman" panose="02020603050405020304" pitchFamily="18" charset="0"/>
              </a:rPr>
              <a:t/>
            </a:r>
            <a:br>
              <a:rPr lang="pl-PL" altLang="pl-PL" sz="2200" dirty="0">
                <a:latin typeface="+mn-lt"/>
                <a:cs typeface="Times New Roman" panose="02020603050405020304" pitchFamily="18" charset="0"/>
              </a:rPr>
            </a:br>
            <a:endParaRPr lang="pl-PL" altLang="pl-PL" sz="2200" dirty="0">
              <a:latin typeface="+mn-lt"/>
              <a:ea typeface="Verdana" panose="020B0604030504040204" pitchFamily="34" charset="0"/>
              <a:cs typeface="Verdana" panose="020B0604030504040204" pitchFamily="34" charset="0"/>
            </a:endParaRPr>
          </a:p>
        </p:txBody>
      </p:sp>
      <p:pic>
        <p:nvPicPr>
          <p:cNvPr id="40963"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025" y="488950"/>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Obraz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460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ytuł 1"/>
          <p:cNvSpPr>
            <a:spLocks noGrp="1"/>
          </p:cNvSpPr>
          <p:nvPr>
            <p:ph type="ctrTitle"/>
          </p:nvPr>
        </p:nvSpPr>
        <p:spPr>
          <a:xfrm>
            <a:off x="141402" y="1979630"/>
            <a:ext cx="11868346" cy="5192452"/>
          </a:xfrm>
        </p:spPr>
        <p:txBody>
          <a:bodyPr>
            <a:noAutofit/>
          </a:bodyPr>
          <a:lstStyle/>
          <a:p>
            <a:pPr algn="l" eaLnBrk="1" hangingPunct="1"/>
            <a:r>
              <a:rPr lang="pl-PL" altLang="pl-PL" sz="2000" b="1" dirty="0">
                <a:solidFill>
                  <a:srgbClr val="000000"/>
                </a:solidFill>
                <a:latin typeface="Verdana" panose="020B0604030504040204" pitchFamily="34" charset="0"/>
                <a:ea typeface="Verdana" panose="020B0604030504040204" pitchFamily="34" charset="0"/>
                <a:cs typeface="Verdana" panose="020B0604030504040204" pitchFamily="34" charset="0"/>
              </a:rPr>
              <a:t>Ustawa z dnia 20 lutego 2015 r. o rozwoju lokalnym z udziałem lokalnej społeczności (Dz. U. 2015 r. poz. 378).</a:t>
            </a:r>
            <a:br>
              <a:rPr lang="pl-PL" altLang="pl-PL" sz="2000" b="1" dirty="0">
                <a:solidFill>
                  <a:srgbClr val="000000"/>
                </a:solidFill>
                <a:latin typeface="Verdana" panose="020B0604030504040204" pitchFamily="34" charset="0"/>
                <a:ea typeface="Verdana" panose="020B0604030504040204" pitchFamily="34" charset="0"/>
                <a:cs typeface="Verdana" panose="020B0604030504040204" pitchFamily="34" charset="0"/>
              </a:rPr>
            </a:br>
            <a:r>
              <a:rPr lang="pl-PL" altLang="pl-PL" sz="2000" b="1" dirty="0">
                <a:cs typeface="Times New Roman" panose="02020603050405020304" pitchFamily="18" charset="0"/>
              </a:rPr>
              <a:t>Art. 4. 1. LGD działa jako stowarzyszenie posiadające osobowość prawną.</a:t>
            </a:r>
            <a:br>
              <a:rPr lang="pl-PL" altLang="pl-PL" sz="2000" b="1" dirty="0">
                <a:cs typeface="Times New Roman" panose="02020603050405020304" pitchFamily="18" charset="0"/>
              </a:rPr>
            </a:br>
            <a:r>
              <a:rPr lang="pl-PL" altLang="pl-PL" sz="2000" dirty="0">
                <a:cs typeface="Times New Roman" panose="02020603050405020304" pitchFamily="18" charset="0"/>
              </a:rPr>
              <a:t>3. Do tworzenia i działania LGD stosuje się przepisy ustawy z dnia 7 kwietnia 1989 r. – Prawo o stowarzyszeniach (Dz. U. z 2001 r. Nr 79, poz. 855, z </a:t>
            </a:r>
            <a:r>
              <a:rPr lang="pl-PL" altLang="pl-PL" sz="2000" dirty="0" err="1">
                <a:cs typeface="Times New Roman" panose="02020603050405020304" pitchFamily="18" charset="0"/>
              </a:rPr>
              <a:t>późn</a:t>
            </a:r>
            <a:r>
              <a:rPr lang="pl-PL" altLang="pl-PL" sz="2000" dirty="0">
                <a:cs typeface="Times New Roman" panose="02020603050405020304" pitchFamily="18" charset="0"/>
              </a:rPr>
              <a:t>. zm.2), z tym że:</a:t>
            </a:r>
            <a:br>
              <a:rPr lang="pl-PL" altLang="pl-PL" sz="2000" dirty="0">
                <a:cs typeface="Times New Roman" panose="02020603050405020304" pitchFamily="18" charset="0"/>
              </a:rPr>
            </a:br>
            <a:r>
              <a:rPr lang="pl-PL" altLang="pl-PL" sz="2000" dirty="0">
                <a:cs typeface="Times New Roman" panose="02020603050405020304" pitchFamily="18" charset="0"/>
              </a:rPr>
              <a:t>1) </a:t>
            </a:r>
            <a:r>
              <a:rPr lang="pl-PL" altLang="pl-PL" sz="2000" b="1" dirty="0">
                <a:cs typeface="Times New Roman" panose="02020603050405020304" pitchFamily="18" charset="0"/>
              </a:rPr>
              <a:t>członkami zwyczajnymi LGD mogą być osoby fizyczne i osoby prawne, w tym jednostki samorządu terytorialnego, z wyłączeniem województw;</a:t>
            </a:r>
            <a:br>
              <a:rPr lang="pl-PL" altLang="pl-PL" sz="2000" b="1" dirty="0">
                <a:cs typeface="Times New Roman" panose="02020603050405020304" pitchFamily="18" charset="0"/>
              </a:rPr>
            </a:br>
            <a:r>
              <a:rPr lang="pl-PL" altLang="pl-PL" sz="2000" dirty="0">
                <a:cs typeface="Times New Roman" panose="02020603050405020304" pitchFamily="18" charset="0"/>
              </a:rPr>
              <a:t>2) nadzór nad LGD sprawuje marszałek województwa;</a:t>
            </a:r>
            <a:br>
              <a:rPr lang="pl-PL" altLang="pl-PL" sz="2000" dirty="0">
                <a:cs typeface="Times New Roman" panose="02020603050405020304" pitchFamily="18" charset="0"/>
              </a:rPr>
            </a:br>
            <a:r>
              <a:rPr lang="pl-PL" altLang="pl-PL" sz="2000" dirty="0">
                <a:cs typeface="Times New Roman" panose="02020603050405020304" pitchFamily="18" charset="0"/>
              </a:rPr>
              <a:t>3) LGD, w zakresie określonym w jej statucie, może prowadzić działalność gospodarczą służącą realizacji LSR;</a:t>
            </a:r>
            <a:br>
              <a:rPr lang="pl-PL" altLang="pl-PL" sz="2000" dirty="0">
                <a:cs typeface="Times New Roman" panose="02020603050405020304" pitchFamily="18" charset="0"/>
              </a:rPr>
            </a:br>
            <a:r>
              <a:rPr lang="pl-PL" altLang="pl-PL" sz="2000" dirty="0">
                <a:cs typeface="Times New Roman" panose="02020603050405020304" pitchFamily="18" charset="0"/>
              </a:rPr>
              <a:t>4) LGD, oprócz organów wymaganych na podstawie art. 11 ustawy z dnia 7 kwietnia 1989 r. – Prawo o stowarzyszeniach, </a:t>
            </a:r>
            <a:r>
              <a:rPr lang="pl-PL" altLang="pl-PL" sz="2000" b="1" dirty="0">
                <a:cs typeface="Times New Roman" panose="02020603050405020304" pitchFamily="18" charset="0"/>
              </a:rPr>
              <a:t>jest obowiązana posiadać organ, do którego właściwości należy:</a:t>
            </a:r>
            <a:br>
              <a:rPr lang="pl-PL" altLang="pl-PL" sz="2000" b="1" dirty="0">
                <a:cs typeface="Times New Roman" panose="02020603050405020304" pitchFamily="18" charset="0"/>
              </a:rPr>
            </a:br>
            <a:r>
              <a:rPr lang="pl-PL" altLang="pl-PL" sz="2000" b="1" dirty="0">
                <a:cs typeface="Times New Roman" panose="02020603050405020304" pitchFamily="18" charset="0"/>
              </a:rPr>
              <a:t>a) wybór operacji </a:t>
            </a:r>
            <a:r>
              <a:rPr lang="pl-PL" altLang="pl-PL" sz="2000" dirty="0">
                <a:cs typeface="Times New Roman" panose="02020603050405020304" pitchFamily="18" charset="0"/>
              </a:rPr>
              <a:t>w rozumieniu art. 2 pkt 9 rozporządzenia nr 1303/2013, zwanych dalej „operacjami”, które mają być realizowane w ramach LSR, oraz</a:t>
            </a:r>
            <a:br>
              <a:rPr lang="pl-PL" altLang="pl-PL" sz="2000" dirty="0">
                <a:cs typeface="Times New Roman" panose="02020603050405020304" pitchFamily="18" charset="0"/>
              </a:rPr>
            </a:br>
            <a:r>
              <a:rPr lang="pl-PL" altLang="pl-PL" sz="2000" b="1" dirty="0">
                <a:cs typeface="Times New Roman" panose="02020603050405020304" pitchFamily="18" charset="0"/>
              </a:rPr>
              <a:t>b) ustalenie kwoty wsparcia</a:t>
            </a:r>
            <a:br>
              <a:rPr lang="pl-PL" altLang="pl-PL" sz="2000" b="1" dirty="0">
                <a:cs typeface="Times New Roman" panose="02020603050405020304" pitchFamily="18" charset="0"/>
              </a:rPr>
            </a:br>
            <a:r>
              <a:rPr lang="pl-PL" altLang="pl-PL" sz="2000" dirty="0">
                <a:cs typeface="Times New Roman" panose="02020603050405020304" pitchFamily="18" charset="0"/>
              </a:rPr>
              <a:t>– zgodnie z art. 34 ust. 3 lit. f rozporządzenia nr 1303/2013, zwany dalej „radą”, chyba że w statucie LGD przewidziano, że zadania te należą do właściwości zarządu.</a:t>
            </a:r>
            <a:br>
              <a:rPr lang="pl-PL" altLang="pl-PL" sz="2000" dirty="0">
                <a:cs typeface="Times New Roman" panose="02020603050405020304" pitchFamily="18" charset="0"/>
              </a:rPr>
            </a:br>
            <a:r>
              <a:rPr lang="pl-PL" altLang="pl-PL" sz="2000" dirty="0">
                <a:cs typeface="Times New Roman" panose="02020603050405020304" pitchFamily="18" charset="0"/>
              </a:rPr>
              <a:t> </a:t>
            </a:r>
            <a:br>
              <a:rPr lang="pl-PL" altLang="pl-PL" sz="2000" dirty="0">
                <a:cs typeface="Times New Roman" panose="02020603050405020304" pitchFamily="18" charset="0"/>
              </a:rPr>
            </a:br>
            <a:endParaRPr lang="pl-PL" altLang="pl-PL" sz="2000" dirty="0">
              <a:latin typeface="Verdana" panose="020B0604030504040204" pitchFamily="34" charset="0"/>
              <a:ea typeface="Verdana" panose="020B0604030504040204" pitchFamily="34" charset="0"/>
              <a:cs typeface="Verdana" panose="020B0604030504040204" pitchFamily="34" charset="0"/>
            </a:endParaRPr>
          </a:p>
        </p:txBody>
      </p:sp>
      <p:pic>
        <p:nvPicPr>
          <p:cNvPr id="41987"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942"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Obraz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736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832259" y="0"/>
            <a:ext cx="10558462" cy="5111750"/>
          </a:xfrm>
        </p:spPr>
        <p:txBody>
          <a:bodyPr rtlCol="0">
            <a:noAutofit/>
          </a:bodyPr>
          <a:lstStyle/>
          <a:p>
            <a:pPr algn="l">
              <a:defRPr/>
            </a:pPr>
            <a:r>
              <a:rPr lang="pl-PL" sz="2400" b="1" spc="-30" dirty="0">
                <a:ea typeface="Cambria"/>
                <a:cs typeface="Times New Roman"/>
              </a:rPr>
              <a:t>LSR 2014-2020 i LGD 2014-2020</a:t>
            </a:r>
            <a:br>
              <a:rPr lang="pl-PL" sz="2400" b="1" spc="-30" dirty="0">
                <a:ea typeface="Cambria"/>
                <a:cs typeface="Times New Roman"/>
              </a:rPr>
            </a:br>
            <a:r>
              <a:rPr lang="pl-PL" sz="2400" spc="-30" dirty="0">
                <a:ea typeface="Cambria"/>
                <a:cs typeface="Times New Roman"/>
              </a:rPr>
              <a:t>Obszar działania stowarzyszenia LGD Partnerstwo Ducha Gór obejmuje 8 gmin , położonych w granicach administracyjnych powiatu jeleniogórskiego: </a:t>
            </a:r>
            <a:br>
              <a:rPr lang="pl-PL" sz="2400" spc="-30" dirty="0">
                <a:ea typeface="Cambria"/>
                <a:cs typeface="Times New Roman"/>
              </a:rPr>
            </a:br>
            <a:r>
              <a:rPr lang="pl-PL" sz="2400" b="1" spc="-30" dirty="0">
                <a:solidFill>
                  <a:srgbClr val="92D050"/>
                </a:solidFill>
                <a:ea typeface="Cambria"/>
                <a:cs typeface="Times New Roman"/>
              </a:rPr>
              <a:t>- 3 wiejskie (Mysłakowice, Janowice Wielkie i Podgórzyn), </a:t>
            </a:r>
            <a:br>
              <a:rPr lang="pl-PL" sz="2400" b="1" spc="-30" dirty="0">
                <a:solidFill>
                  <a:srgbClr val="92D050"/>
                </a:solidFill>
                <a:ea typeface="Cambria"/>
                <a:cs typeface="Times New Roman"/>
              </a:rPr>
            </a:br>
            <a:r>
              <a:rPr lang="pl-PL" sz="2400" b="1" spc="-30" dirty="0">
                <a:solidFill>
                  <a:srgbClr val="92D050"/>
                </a:solidFill>
                <a:ea typeface="Cambria"/>
                <a:cs typeface="Times New Roman"/>
              </a:rPr>
              <a:t>- 4 miejskie (Kowary, Karpacz, Szklarska Poręba i Piechowice) oraz </a:t>
            </a:r>
            <a:r>
              <a:rPr lang="pl-PL" sz="2400" spc="-30" dirty="0">
                <a:ea typeface="Cambria"/>
                <a:cs typeface="Times New Roman"/>
              </a:rPr>
              <a:t/>
            </a:r>
            <a:br>
              <a:rPr lang="pl-PL" sz="2400" spc="-30" dirty="0">
                <a:ea typeface="Cambria"/>
                <a:cs typeface="Times New Roman"/>
              </a:rPr>
            </a:br>
            <a:r>
              <a:rPr lang="pl-PL" sz="2400" spc="-30" dirty="0">
                <a:ea typeface="Cambria"/>
                <a:cs typeface="Times New Roman"/>
              </a:rPr>
              <a:t>- 1 miasto powyżej 20 tys. mieszkańców – Jelenia Góra (miasto na prawach powiatu). </a:t>
            </a:r>
            <a:br>
              <a:rPr lang="pl-PL" sz="2400" spc="-30" dirty="0">
                <a:ea typeface="Cambria"/>
                <a:cs typeface="Times New Roman"/>
              </a:rPr>
            </a:br>
            <a:r>
              <a:rPr lang="pl-PL" sz="2400" spc="-30" dirty="0">
                <a:ea typeface="Cambria"/>
                <a:cs typeface="Times New Roman"/>
              </a:rPr>
              <a:t>LSR 2014-2020 LGD Partnerstwo Ducha Gór może być finansowana tylko i wyłącznie ze środków PROW 2014-2020, co wyklucza finansowanie z tych środków miasta Jelenia Góra, jako miasta powyżej 20 tys. mieszkańców.</a:t>
            </a:r>
            <a:endParaRPr lang="pl-PL" sz="2400" dirty="0">
              <a:latin typeface="Verdana" panose="020B0604030504040204" pitchFamily="34" charset="0"/>
              <a:ea typeface="Verdana" panose="020B0604030504040204" pitchFamily="34" charset="0"/>
              <a:cs typeface="Verdana" panose="020B0604030504040204" pitchFamily="34" charset="0"/>
            </a:endParaRPr>
          </a:p>
        </p:txBody>
      </p:sp>
      <p:pic>
        <p:nvPicPr>
          <p:cNvPr id="43011"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6"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Obraz 119" descr="logo_duch_g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88950"/>
            <a:ext cx="13493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Obraz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534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633538" y="1746250"/>
            <a:ext cx="9034462" cy="1898650"/>
          </a:xfrm>
        </p:spPr>
        <p:txBody>
          <a:bodyPr rtlCol="0">
            <a:noAutofit/>
          </a:bodyPr>
          <a:lstStyle/>
          <a:p>
            <a:pPr algn="l">
              <a:defRPr/>
            </a:pPr>
            <a:r>
              <a:rPr lang="pl-PL" sz="2400" b="1" spc="-30" dirty="0">
                <a:ea typeface="Cambria"/>
                <a:cs typeface="Times New Roman"/>
              </a:rPr>
              <a:t>LSR 2014-2020 i LGD 2014-2020</a:t>
            </a:r>
            <a:br>
              <a:rPr lang="pl-PL" sz="2400" b="1" spc="-30" dirty="0">
                <a:ea typeface="Cambria"/>
                <a:cs typeface="Times New Roman"/>
              </a:rPr>
            </a:br>
            <a:r>
              <a:rPr lang="pl-PL" sz="2400" b="1" spc="-30" dirty="0">
                <a:ea typeface="Cambria"/>
                <a:cs typeface="Times New Roman"/>
              </a:rPr>
              <a:t>Łączna liczba ludności obszaru LGD</a:t>
            </a:r>
            <a:r>
              <a:rPr lang="pl-PL" sz="2400" spc="-30" dirty="0">
                <a:ea typeface="Cambria"/>
                <a:cs typeface="Times New Roman"/>
              </a:rPr>
              <a:t>, łącznie z mieszkańcami miasta powyżej 20 tys., wynosi </a:t>
            </a:r>
            <a:r>
              <a:rPr lang="pl-PL" sz="2400" b="1" spc="-30" dirty="0">
                <a:solidFill>
                  <a:srgbClr val="000000"/>
                </a:solidFill>
                <a:ea typeface="Cambria"/>
                <a:cs typeface="Times New Roman"/>
              </a:rPr>
              <a:t>134.740</a:t>
            </a:r>
            <a:r>
              <a:rPr lang="pl-PL" sz="2400" spc="-30" dirty="0">
                <a:solidFill>
                  <a:srgbClr val="000000"/>
                </a:solidFill>
                <a:ea typeface="Cambria"/>
                <a:cs typeface="Times New Roman"/>
              </a:rPr>
              <a:t> </a:t>
            </a:r>
            <a:r>
              <a:rPr lang="pl-PL" sz="2400" spc="-30" dirty="0">
                <a:ea typeface="Cambria"/>
                <a:cs typeface="Times New Roman"/>
              </a:rPr>
              <a:t>osób. Łączna liczba ludności obszaru objętej LSR, z wyłączeniem mieszkańców miasta powyżej 20 tys. wynosi </a:t>
            </a:r>
            <a:r>
              <a:rPr lang="pl-PL" sz="2400" b="1" spc="-30" dirty="0">
                <a:ea typeface="Cambria"/>
                <a:cs typeface="Times New Roman"/>
              </a:rPr>
              <a:t>52.755</a:t>
            </a:r>
            <a:r>
              <a:rPr lang="pl-PL" sz="2400" spc="-30" dirty="0">
                <a:ea typeface="Cambria"/>
                <a:cs typeface="Times New Roman"/>
              </a:rPr>
              <a:t> osób</a:t>
            </a:r>
            <a:endParaRPr lang="pl-PL" sz="2400" dirty="0">
              <a:latin typeface="Verdana" panose="020B0604030504040204" pitchFamily="34" charset="0"/>
              <a:ea typeface="Verdana" panose="020B0604030504040204" pitchFamily="34" charset="0"/>
              <a:cs typeface="Verdana" panose="020B0604030504040204" pitchFamily="34" charset="0"/>
            </a:endParaRPr>
          </a:p>
        </p:txBody>
      </p:sp>
      <p:pic>
        <p:nvPicPr>
          <p:cNvPr id="44035"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6"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Obraz 119" descr="logo_duch_g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88950"/>
            <a:ext cx="13493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051" y="3644901"/>
            <a:ext cx="7578725" cy="294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9" name="Obraz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449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6"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Obraz 119" descr="logo_duch_g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88950"/>
            <a:ext cx="13493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Obraz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Obraz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98600" y="1844675"/>
            <a:ext cx="9177338"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99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6"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Obraz 119" descr="logo_duch_g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88950"/>
            <a:ext cx="13493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Prostokąt 1"/>
          <p:cNvSpPr>
            <a:spLocks noChangeArrowheads="1"/>
          </p:cNvSpPr>
          <p:nvPr/>
        </p:nvSpPr>
        <p:spPr bwMode="auto">
          <a:xfrm>
            <a:off x="584462" y="2276872"/>
            <a:ext cx="1020767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pl-PL" altLang="pl-PL" sz="2400" b="1" dirty="0">
                <a:solidFill>
                  <a:srgbClr val="000000"/>
                </a:solidFill>
                <a:ea typeface="Cambria" panose="02040503050406030204" pitchFamily="18" charset="0"/>
                <a:cs typeface="Times New Roman" panose="02020603050405020304" pitchFamily="18" charset="0"/>
              </a:rPr>
              <a:t>II.1.1. Podejmowanie działalności gospodarczej, innowacyjnej, uwzględniającej ochronę środowiska i przeciwdziałanie zmianom klimatu, w tym w kluczowych kierunkach dla rozwoju obszaru</a:t>
            </a:r>
          </a:p>
          <a:p>
            <a:pPr algn="just" eaLnBrk="1" hangingPunct="1">
              <a:spcBef>
                <a:spcPct val="0"/>
              </a:spcBef>
              <a:buFont typeface="Arial" panose="020B0604020202020204" pitchFamily="34" charset="0"/>
              <a:buNone/>
              <a:defRPr/>
            </a:pPr>
            <a:endParaRPr lang="pl-PL" altLang="pl-PL" sz="2400" b="1" dirty="0">
              <a:latin typeface="Arial" panose="020B0604020202020204" pitchFamily="34" charset="0"/>
              <a:ea typeface="Cambria" panose="02040503050406030204" pitchFamily="18" charset="0"/>
              <a:cs typeface="Times New Roman" panose="02020603050405020304" pitchFamily="18" charset="0"/>
            </a:endParaRPr>
          </a:p>
          <a:p>
            <a:pPr algn="just" eaLnBrk="1" hangingPunct="1">
              <a:spcBef>
                <a:spcPct val="0"/>
              </a:spcBef>
              <a:buFont typeface="Arial" panose="020B0604020202020204" pitchFamily="34" charset="0"/>
              <a:buNone/>
              <a:defRPr/>
            </a:pPr>
            <a:r>
              <a:rPr lang="pl-PL" altLang="pl-PL" sz="2400" b="1" dirty="0">
                <a:solidFill>
                  <a:srgbClr val="FF0000"/>
                </a:solidFill>
                <a:latin typeface="Arial" panose="020B0604020202020204" pitchFamily="34" charset="0"/>
                <a:ea typeface="Cambria" panose="02040503050406030204" pitchFamily="18" charset="0"/>
                <a:cs typeface="Times New Roman" panose="02020603050405020304" pitchFamily="18" charset="0"/>
              </a:rPr>
              <a:t>Konkurs nr 14/2021</a:t>
            </a:r>
            <a:endParaRPr lang="pl-PL" altLang="pl-PL" sz="2400" dirty="0">
              <a:solidFill>
                <a:srgbClr val="FF0000"/>
              </a:solidFill>
              <a:latin typeface="Arial" panose="020B0604020202020204" pitchFamily="34" charset="0"/>
              <a:ea typeface="Cambria" panose="02040503050406030204" pitchFamily="18" charset="0"/>
              <a:cs typeface="Times New Roman" panose="02020603050405020304" pitchFamily="18" charset="0"/>
            </a:endParaRPr>
          </a:p>
          <a:p>
            <a:pPr marL="342900" indent="-342900" algn="just">
              <a:spcBef>
                <a:spcPct val="0"/>
              </a:spcBef>
              <a:defRPr/>
            </a:pPr>
            <a:r>
              <a:rPr lang="pl-PL" altLang="pl-PL" sz="2400" dirty="0">
                <a:latin typeface="Arial" panose="020B0604020202020204" pitchFamily="34" charset="0"/>
                <a:ea typeface="Cambria" panose="02040503050406030204" pitchFamily="18" charset="0"/>
                <a:cs typeface="Times New Roman" panose="02020603050405020304" pitchFamily="18" charset="0"/>
              </a:rPr>
              <a:t>kwota pomocy: </a:t>
            </a:r>
            <a:r>
              <a:rPr lang="pl-PL" altLang="pl-PL" sz="2400" dirty="0" smtClean="0">
                <a:latin typeface="Arial" panose="020B0604020202020204" pitchFamily="34" charset="0"/>
                <a:ea typeface="Cambria" panose="02040503050406030204" pitchFamily="18" charset="0"/>
                <a:cs typeface="Times New Roman" panose="02020603050405020304" pitchFamily="18" charset="0"/>
              </a:rPr>
              <a:t>80 </a:t>
            </a:r>
            <a:r>
              <a:rPr lang="pl-PL" altLang="pl-PL" sz="2400" dirty="0">
                <a:latin typeface="Arial" panose="020B0604020202020204" pitchFamily="34" charset="0"/>
                <a:ea typeface="Cambria" panose="02040503050406030204" pitchFamily="18" charset="0"/>
                <a:cs typeface="Times New Roman" panose="02020603050405020304" pitchFamily="18" charset="0"/>
              </a:rPr>
              <a:t>000,00 zł</a:t>
            </a:r>
          </a:p>
          <a:p>
            <a:pPr algn="just" eaLnBrk="1" hangingPunct="1">
              <a:spcBef>
                <a:spcPct val="0"/>
              </a:spcBef>
              <a:defRPr/>
            </a:pPr>
            <a:r>
              <a:rPr lang="pl-PL" altLang="pl-PL" sz="2400" dirty="0">
                <a:latin typeface="Arial" panose="020B0604020202020204" pitchFamily="34" charset="0"/>
                <a:ea typeface="Cambria" panose="02040503050406030204" pitchFamily="18" charset="0"/>
                <a:cs typeface="Times New Roman" panose="02020603050405020304" pitchFamily="18" charset="0"/>
              </a:rPr>
              <a:t>   limit środków w ramach naboru: </a:t>
            </a:r>
            <a:r>
              <a:rPr lang="pl-PL" altLang="pl-PL" sz="2400" dirty="0" smtClean="0">
                <a:latin typeface="Arial" panose="020B0604020202020204" pitchFamily="34" charset="0"/>
                <a:ea typeface="Cambria" panose="02040503050406030204" pitchFamily="18" charset="0"/>
                <a:cs typeface="Times New Roman" panose="02020603050405020304" pitchFamily="18" charset="0"/>
              </a:rPr>
              <a:t>220 000 </a:t>
            </a:r>
            <a:r>
              <a:rPr lang="pl-PL" altLang="pl-PL" sz="2400" dirty="0">
                <a:latin typeface="Arial" panose="020B0604020202020204" pitchFamily="34" charset="0"/>
                <a:ea typeface="Cambria" panose="02040503050406030204" pitchFamily="18" charset="0"/>
                <a:cs typeface="Times New Roman" panose="02020603050405020304" pitchFamily="18" charset="0"/>
              </a:rPr>
              <a:t>EURO </a:t>
            </a:r>
            <a:r>
              <a:rPr lang="pl-PL" altLang="pl-PL" sz="2400" dirty="0" smtClean="0">
                <a:latin typeface="Arial" panose="020B0604020202020204" pitchFamily="34" charset="0"/>
                <a:ea typeface="Cambria" panose="02040503050406030204" pitchFamily="18" charset="0"/>
                <a:cs typeface="Times New Roman" panose="02020603050405020304" pitchFamily="18" charset="0"/>
              </a:rPr>
              <a:t>(880 000 </a:t>
            </a:r>
            <a:r>
              <a:rPr lang="pl-PL" altLang="pl-PL" sz="2400" dirty="0">
                <a:latin typeface="Arial" panose="020B0604020202020204" pitchFamily="34" charset="0"/>
                <a:ea typeface="Cambria" panose="02040503050406030204" pitchFamily="18" charset="0"/>
                <a:cs typeface="Times New Roman" panose="02020603050405020304" pitchFamily="18" charset="0"/>
              </a:rPr>
              <a:t>zł)</a:t>
            </a:r>
          </a:p>
          <a:p>
            <a:pPr algn="just" eaLnBrk="1" hangingPunct="1">
              <a:spcBef>
                <a:spcPct val="0"/>
              </a:spcBef>
              <a:defRPr/>
            </a:pPr>
            <a:r>
              <a:rPr lang="pl-PL" altLang="pl-PL" sz="2400" dirty="0">
                <a:latin typeface="Arial" panose="020B0604020202020204" pitchFamily="34" charset="0"/>
                <a:ea typeface="Cambria" panose="02040503050406030204" pitchFamily="18" charset="0"/>
                <a:cs typeface="Times New Roman" panose="02020603050405020304" pitchFamily="18" charset="0"/>
              </a:rPr>
              <a:t> </a:t>
            </a:r>
            <a:r>
              <a:rPr lang="pl-PL" altLang="pl-PL" sz="2400" dirty="0" smtClean="0">
                <a:latin typeface="Arial" panose="020B0604020202020204" pitchFamily="34" charset="0"/>
                <a:ea typeface="Cambria" panose="02040503050406030204" pitchFamily="18" charset="0"/>
                <a:cs typeface="Times New Roman" panose="02020603050405020304" pitchFamily="18" charset="0"/>
              </a:rPr>
              <a:t>  liczba </a:t>
            </a:r>
            <a:r>
              <a:rPr lang="pl-PL" altLang="pl-PL" sz="2400" dirty="0">
                <a:latin typeface="Arial" panose="020B0604020202020204" pitchFamily="34" charset="0"/>
                <a:ea typeface="Cambria" panose="02040503050406030204" pitchFamily="18" charset="0"/>
                <a:cs typeface="Times New Roman" panose="02020603050405020304" pitchFamily="18" charset="0"/>
              </a:rPr>
              <a:t>dotacji: ok. 11-13 DOTACJI</a:t>
            </a:r>
          </a:p>
          <a:p>
            <a:pPr algn="just" eaLnBrk="1" hangingPunct="1">
              <a:spcBef>
                <a:spcPct val="0"/>
              </a:spcBef>
              <a:defRPr/>
            </a:pPr>
            <a:endParaRPr lang="pl-PL" altLang="pl-PL" sz="2400" b="1" dirty="0">
              <a:solidFill>
                <a:srgbClr val="000000"/>
              </a:solidFill>
              <a:ea typeface="Cambria" panose="02040503050406030204" pitchFamily="18" charset="0"/>
              <a:cs typeface="Times New Roman" panose="02020603050405020304" pitchFamily="18" charset="0"/>
            </a:endParaRPr>
          </a:p>
        </p:txBody>
      </p:sp>
      <p:pic>
        <p:nvPicPr>
          <p:cNvPr id="46086" name="Obraz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581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Obraz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6" y="434975"/>
            <a:ext cx="122396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664" y="434975"/>
            <a:ext cx="18002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Obraz 119" descr="logo_duch_g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488950"/>
            <a:ext cx="1349375"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Obraz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3750" y="488950"/>
            <a:ext cx="1752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Prostokąt 12"/>
          <p:cNvSpPr>
            <a:spLocks noChangeArrowheads="1"/>
          </p:cNvSpPr>
          <p:nvPr/>
        </p:nvSpPr>
        <p:spPr bwMode="auto">
          <a:xfrm>
            <a:off x="1524000" y="2924945"/>
            <a:ext cx="8712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rPr>
              <a:t>T</a:t>
            </a:r>
            <a:r>
              <a:rPr lang="pl-PL" altLang="pl-PL" sz="4000" b="1" dirty="0" smtClean="0">
                <a:solidFill>
                  <a:srgbClr val="000000"/>
                </a:solidFill>
                <a:latin typeface="Arial" panose="020B0604020202020204" pitchFamily="34" charset="0"/>
                <a:ea typeface="Cambria" panose="02040503050406030204" pitchFamily="18" charset="0"/>
                <a:cs typeface="Times New Roman" panose="02020603050405020304" pitchFamily="18" charset="0"/>
              </a:rPr>
              <a:t>ermin</a:t>
            </a:r>
            <a:r>
              <a:rPr lang="pl-PL" altLang="pl-PL" sz="4000" b="1" dirty="0" smtClean="0">
                <a:solidFill>
                  <a:srgbClr val="000000"/>
                </a:solidFill>
                <a:latin typeface="Arial" panose="020B0604020202020204" pitchFamily="34" charset="0"/>
                <a:ea typeface="Cambria" panose="02040503050406030204" pitchFamily="18" charset="0"/>
                <a:cs typeface="Times New Roman" panose="02020603050405020304" pitchFamily="18" charset="0"/>
              </a:rPr>
              <a:t>:</a:t>
            </a:r>
            <a:endPar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endParaRPr>
          </a:p>
          <a:p>
            <a:pPr algn="ctr" eaLnBrk="1" hangingPunct="1">
              <a:spcBef>
                <a:spcPct val="0"/>
              </a:spcBef>
              <a:buFontTx/>
              <a:buNone/>
            </a:pPr>
            <a:endPar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endParaRPr>
          </a:p>
          <a:p>
            <a:pPr algn="ctr" eaLnBrk="1" hangingPunct="1">
              <a:spcBef>
                <a:spcPct val="0"/>
              </a:spcBef>
              <a:buFontTx/>
              <a:buNone/>
            </a:pPr>
            <a:r>
              <a:rPr lang="pl-PL" altLang="pl-PL" sz="4000" b="1" dirty="0" smtClean="0">
                <a:solidFill>
                  <a:srgbClr val="000000"/>
                </a:solidFill>
                <a:latin typeface="Arial" panose="020B0604020202020204" pitchFamily="34" charset="0"/>
                <a:ea typeface="Cambria" panose="02040503050406030204" pitchFamily="18" charset="0"/>
                <a:cs typeface="Times New Roman" panose="02020603050405020304" pitchFamily="18" charset="0"/>
              </a:rPr>
              <a:t>04</a:t>
            </a:r>
            <a:r>
              <a:rPr lang="pl-PL" altLang="pl-PL" sz="4000" b="1" dirty="0" smtClean="0">
                <a:solidFill>
                  <a:srgbClr val="000000"/>
                </a:solidFill>
                <a:latin typeface="Arial" panose="020B0604020202020204" pitchFamily="34" charset="0"/>
                <a:ea typeface="Cambria" panose="02040503050406030204" pitchFamily="18" charset="0"/>
                <a:cs typeface="Times New Roman" panose="02020603050405020304" pitchFamily="18" charset="0"/>
              </a:rPr>
              <a:t>.02 - 25.02.2022 </a:t>
            </a:r>
            <a:r>
              <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rPr>
              <a:t>r. </a:t>
            </a:r>
          </a:p>
          <a:p>
            <a:pPr algn="ctr" eaLnBrk="1" hangingPunct="1">
              <a:spcBef>
                <a:spcPct val="0"/>
              </a:spcBef>
              <a:buFontTx/>
              <a:buNone/>
            </a:pPr>
            <a:endPar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endParaRPr>
          </a:p>
          <a:p>
            <a:pPr algn="ctr" eaLnBrk="1" hangingPunct="1">
              <a:spcBef>
                <a:spcPct val="0"/>
              </a:spcBef>
              <a:buFontTx/>
              <a:buNone/>
            </a:pPr>
            <a:endParaRPr lang="pl-PL" altLang="pl-PL" sz="4000" b="1" dirty="0">
              <a:solidFill>
                <a:srgbClr val="000000"/>
              </a:solidFill>
              <a:latin typeface="Arial" panose="020B060402020202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170662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txBox="1">
            <a:spLocks/>
          </p:cNvSpPr>
          <p:nvPr/>
        </p:nvSpPr>
        <p:spPr>
          <a:xfrm>
            <a:off x="1905000" y="1830389"/>
            <a:ext cx="8643938" cy="3157537"/>
          </a:xfrm>
          <a:prstGeom prst="rect">
            <a:avLst/>
          </a:prstGeom>
        </p:spPr>
        <p:txBody>
          <a:bodyPr anchor="b">
            <a:norm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nSpc>
                <a:spcPct val="115000"/>
              </a:lnSpc>
              <a:spcAft>
                <a:spcPts val="1000"/>
              </a:spcAft>
              <a:defRPr/>
            </a:pPr>
            <a:endParaRPr lang="pl-PL" sz="4400" dirty="0">
              <a:ea typeface="Calibri"/>
              <a:cs typeface="Times New Roman"/>
            </a:endParaRPr>
          </a:p>
        </p:txBody>
      </p:sp>
      <p:sp>
        <p:nvSpPr>
          <p:cNvPr id="48132" name="Podtytuł 2"/>
          <p:cNvSpPr txBox="1">
            <a:spLocks/>
          </p:cNvSpPr>
          <p:nvPr/>
        </p:nvSpPr>
        <p:spPr bwMode="auto">
          <a:xfrm>
            <a:off x="2208213" y="5157788"/>
            <a:ext cx="7766050"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639763" indent="-228600">
              <a:spcBef>
                <a:spcPct val="20000"/>
              </a:spcBef>
              <a:buChar char="–"/>
              <a:defRPr sz="2800">
                <a:solidFill>
                  <a:schemeClr val="tx1"/>
                </a:solidFill>
                <a:latin typeface="Arial" panose="020B0604020202020204" pitchFamily="34" charset="0"/>
              </a:defRPr>
            </a:lvl2pPr>
            <a:lvl3pPr marL="1004888" indent="-228600">
              <a:spcBef>
                <a:spcPct val="20000"/>
              </a:spcBef>
              <a:buChar char="•"/>
              <a:defRPr sz="2400">
                <a:solidFill>
                  <a:schemeClr val="tx1"/>
                </a:solidFill>
                <a:latin typeface="Arial" panose="020B0604020202020204" pitchFamily="34" charset="0"/>
              </a:defRPr>
            </a:lvl3pPr>
            <a:lvl4pPr marL="1279525" indent="-228600">
              <a:spcBef>
                <a:spcPct val="20000"/>
              </a:spcBef>
              <a:buChar char="–"/>
              <a:defRPr sz="2000">
                <a:solidFill>
                  <a:schemeClr val="tx1"/>
                </a:solidFill>
                <a:latin typeface="Arial" panose="020B0604020202020204" pitchFamily="34" charset="0"/>
              </a:defRPr>
            </a:lvl4pPr>
            <a:lvl5pPr marL="1554163" indent="-228600">
              <a:spcBef>
                <a:spcPct val="20000"/>
              </a:spcBef>
              <a:buChar char="»"/>
              <a:defRPr sz="2000">
                <a:solidFill>
                  <a:schemeClr val="tx1"/>
                </a:solidFill>
                <a:latin typeface="Arial" panose="020B0604020202020204" pitchFamily="34" charset="0"/>
              </a:defRPr>
            </a:lvl5pPr>
            <a:lvl6pPr marL="2011363"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468563"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2925763"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382963"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Clr>
                <a:srgbClr val="A9A57C"/>
              </a:buClr>
              <a:buFontTx/>
              <a:buNone/>
            </a:pPr>
            <a:endParaRPr lang="pl-PL" altLang="pl-PL" sz="3600" b="1">
              <a:solidFill>
                <a:srgbClr val="8E8D8C"/>
              </a:solidFill>
              <a:latin typeface="Calibri" panose="020F0502020204030204" pitchFamily="34" charset="0"/>
            </a:endParaRPr>
          </a:p>
          <a:p>
            <a:pPr algn="ctr" eaLnBrk="1" hangingPunct="1">
              <a:buClr>
                <a:srgbClr val="A9A57C"/>
              </a:buClr>
              <a:buFontTx/>
              <a:buNone/>
            </a:pPr>
            <a:endParaRPr lang="pl-PL" altLang="pl-PL" sz="3600" b="1">
              <a:solidFill>
                <a:srgbClr val="8E8D8C"/>
              </a:solidFill>
              <a:latin typeface="Calibri" panose="020F0502020204030204" pitchFamily="34" charset="0"/>
            </a:endParaRPr>
          </a:p>
        </p:txBody>
      </p:sp>
      <p:sp>
        <p:nvSpPr>
          <p:cNvPr id="48133" name="Prostokąt 1"/>
          <p:cNvSpPr>
            <a:spLocks noChangeArrowheads="1"/>
          </p:cNvSpPr>
          <p:nvPr/>
        </p:nvSpPr>
        <p:spPr bwMode="auto">
          <a:xfrm>
            <a:off x="1898650" y="1660527"/>
            <a:ext cx="83851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Aft>
                <a:spcPts val="300"/>
              </a:spcAft>
              <a:buClr>
                <a:srgbClr val="644646"/>
              </a:buClr>
              <a:buSzPct val="130000"/>
              <a:buNone/>
            </a:pPr>
            <a:r>
              <a:rPr lang="pl-PL" altLang="pl-PL" sz="2800" b="1">
                <a:latin typeface="Calibri" panose="020F0502020204030204" pitchFamily="34" charset="0"/>
              </a:rPr>
              <a:t>Rozporządzenie Ministra Rolnictwa i Rozwoju Wsi z dnia 24 września 2015 r. w sprawie szczegółowych warunków i trybu przyznawania pomocy finansowej w ramach poddziałania „Wsparcie na wdrażanie operacji w ramach strategii rozwoju lokalnego kierowanego przez społeczność” objętego Programem Rozwoju Obszarów Wiejskich na lata 2014-2020 (z późn.zm.)</a:t>
            </a:r>
          </a:p>
        </p:txBody>
      </p:sp>
    </p:spTree>
    <p:extLst>
      <p:ext uri="{BB962C8B-B14F-4D97-AF65-F5344CB8AC3E}">
        <p14:creationId xmlns:p14="http://schemas.microsoft.com/office/powerpoint/2010/main" val="1483548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body" sz="half" idx="1"/>
          </p:nvPr>
        </p:nvSpPr>
        <p:spPr>
          <a:xfrm>
            <a:off x="1763714" y="1755776"/>
            <a:ext cx="8134430" cy="3179681"/>
          </a:xfrm>
        </p:spPr>
        <p:txBody>
          <a:bodyPr/>
          <a:lstStyle/>
          <a:p>
            <a:pPr algn="ctr" eaLnBrk="1" hangingPunct="1">
              <a:buFontTx/>
              <a:buNone/>
            </a:pPr>
            <a:endParaRPr lang="pl-PL" altLang="pl-PL" sz="4000" b="1" dirty="0"/>
          </a:p>
          <a:p>
            <a:pPr algn="ctr" eaLnBrk="1" hangingPunct="1">
              <a:buFontTx/>
              <a:buNone/>
            </a:pPr>
            <a:r>
              <a:rPr lang="pl-PL" altLang="pl-PL" sz="4000" b="1" dirty="0" smtClean="0"/>
              <a:t>PODEJMOWANIE </a:t>
            </a:r>
            <a:r>
              <a:rPr lang="pl-PL" altLang="pl-PL" sz="4000" b="1" dirty="0"/>
              <a:t>DZIAŁALNOŚCI </a:t>
            </a:r>
            <a:r>
              <a:rPr lang="pl-PL" altLang="pl-PL" sz="4000" b="1" dirty="0" smtClean="0"/>
              <a:t>GOSPODARCZEJ </a:t>
            </a:r>
          </a:p>
          <a:p>
            <a:pPr algn="ctr" eaLnBrk="1" hangingPunct="1">
              <a:buFontTx/>
              <a:buNone/>
            </a:pPr>
            <a:r>
              <a:rPr lang="pl-PL" altLang="pl-PL" sz="4000" b="1" dirty="0" smtClean="0"/>
              <a:t>podstawowe warunki</a:t>
            </a:r>
            <a:endParaRPr lang="pl-PL" altLang="pl-PL" sz="4000" b="1" dirty="0"/>
          </a:p>
        </p:txBody>
      </p:sp>
    </p:spTree>
    <p:extLst>
      <p:ext uri="{BB962C8B-B14F-4D97-AF65-F5344CB8AC3E}">
        <p14:creationId xmlns:p14="http://schemas.microsoft.com/office/powerpoint/2010/main" val="1979374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8" name="Rectangle 4"/>
          <p:cNvSpPr>
            <a:spLocks noGrp="1" noChangeArrowheads="1"/>
          </p:cNvSpPr>
          <p:nvPr>
            <p:ph type="title" sz="quarter"/>
          </p:nvPr>
        </p:nvSpPr>
        <p:spPr>
          <a:xfrm>
            <a:off x="1189038" y="203625"/>
            <a:ext cx="8229600" cy="1143000"/>
          </a:xfrm>
        </p:spPr>
        <p:txBody>
          <a:bodyPr>
            <a:normAutofit/>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WARTOŚĆ DOFINANSOWANIA</a:t>
            </a:r>
          </a:p>
        </p:txBody>
      </p:sp>
      <p:graphicFrame>
        <p:nvGraphicFramePr>
          <p:cNvPr id="223264" name="Group 32"/>
          <p:cNvGraphicFramePr>
            <a:graphicFrameLocks noGrp="1"/>
          </p:cNvGraphicFramePr>
          <p:nvPr>
            <p:ph sz="quarter" idx="1"/>
            <p:extLst>
              <p:ext uri="{D42A27DB-BD31-4B8C-83A1-F6EECF244321}">
                <p14:modId xmlns:p14="http://schemas.microsoft.com/office/powerpoint/2010/main" val="2301396606"/>
              </p:ext>
            </p:extLst>
          </p:nvPr>
        </p:nvGraphicFramePr>
        <p:xfrm>
          <a:off x="1189038" y="1670508"/>
          <a:ext cx="8495270" cy="4664076"/>
        </p:xfrm>
        <a:graphic>
          <a:graphicData uri="http://schemas.openxmlformats.org/drawingml/2006/table">
            <a:tbl>
              <a:tblPr/>
              <a:tblGrid>
                <a:gridCol w="3086282"/>
                <a:gridCol w="5408988"/>
              </a:tblGrid>
              <a:tr h="9145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1800" b="1"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FFFFFF"/>
                          </a:solidFill>
                          <a:effectLst/>
                          <a:latin typeface="Arial" charset="0"/>
                        </a:rPr>
                        <a:t>Poziom wsparcia</a:t>
                      </a:r>
                    </a:p>
                  </a:txBody>
                  <a:tcPr marL="91442" marR="91442" marT="45705" marB="45705"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gradFill rotWithShape="0">
                      <a:gsLst>
                        <a:gs pos="0">
                          <a:schemeClr val="bg2"/>
                        </a:gs>
                        <a:gs pos="100000">
                          <a:schemeClr val="bg2">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1800" b="1" i="0" u="none" strike="noStrike" cap="none" normalizeH="0" baseline="0" dirty="0" smtClean="0">
                        <a:ln>
                          <a:noFill/>
                        </a:ln>
                        <a:solidFill>
                          <a:srgbClr val="FFFFFF"/>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FFFFFF"/>
                          </a:solidFill>
                          <a:effectLst/>
                          <a:latin typeface="Arial" charset="0"/>
                        </a:rPr>
                        <a:t>Kwota dofinansowania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1800" b="1" i="0" u="none" strike="noStrike" cap="none" normalizeH="0" baseline="0" dirty="0" smtClean="0">
                        <a:ln>
                          <a:noFill/>
                        </a:ln>
                        <a:solidFill>
                          <a:srgbClr val="FFFFFF"/>
                        </a:solidFill>
                        <a:effectLst/>
                        <a:latin typeface="Arial" charset="0"/>
                      </a:endParaRPr>
                    </a:p>
                  </a:txBody>
                  <a:tcPr marL="91442" marR="91442" marT="45705" marB="45705"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gradFill rotWithShape="0">
                      <a:gsLst>
                        <a:gs pos="0">
                          <a:schemeClr val="bg2"/>
                        </a:gs>
                        <a:gs pos="100000">
                          <a:schemeClr val="bg2">
                            <a:gamma/>
                            <a:shade val="46275"/>
                            <a:invGamma/>
                          </a:schemeClr>
                        </a:gs>
                      </a:gsLst>
                      <a:lin ang="5400000" scaled="1"/>
                    </a:gradFill>
                  </a:tcPr>
                </a:tc>
              </a:tr>
              <a:tr h="20118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000000"/>
                          </a:solidFill>
                          <a:effectLst/>
                          <a:latin typeface="Arial" charset="0"/>
                        </a:rPr>
                        <a:t>Maksymalnie (kwotowo)</a:t>
                      </a:r>
                    </a:p>
                  </a:txBody>
                  <a:tcPr marL="91442" marR="91442" marT="45705" marB="4570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6CED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000000"/>
                          </a:solidFill>
                          <a:effectLst/>
                          <a:latin typeface="Arial" charset="0"/>
                        </a:rPr>
                        <a:t>80 000,00 zł w LGD Partnerstwo Ducha Gór</a:t>
                      </a:r>
                      <a:r>
                        <a:rPr kumimoji="0" lang="pl-PL" sz="1800" b="0" i="0" u="none" strike="noStrike" cap="none" normalizeH="0" baseline="0" dirty="0" smtClean="0">
                          <a:ln>
                            <a:noFill/>
                          </a:ln>
                          <a:solidFill>
                            <a:srgbClr val="000000"/>
                          </a:solidFill>
                          <a:effectLst/>
                          <a:latin typeface="Arial" charset="0"/>
                        </a:rPr>
                        <a:t> </a:t>
                      </a:r>
                      <a:br>
                        <a:rPr kumimoji="0" lang="pl-PL" sz="1800" b="0" i="0" u="none" strike="noStrike" cap="none" normalizeH="0" baseline="0" dirty="0" smtClean="0">
                          <a:ln>
                            <a:noFill/>
                          </a:ln>
                          <a:solidFill>
                            <a:srgbClr val="000000"/>
                          </a:solidFill>
                          <a:effectLst/>
                          <a:latin typeface="Arial" charset="0"/>
                        </a:rPr>
                      </a:br>
                      <a:r>
                        <a:rPr kumimoji="0" lang="pl-PL" sz="1800" b="0" i="0" u="none" strike="noStrike" cap="none" normalizeH="0" baseline="0" dirty="0" smtClean="0">
                          <a:ln>
                            <a:noFill/>
                          </a:ln>
                          <a:solidFill>
                            <a:srgbClr val="000000"/>
                          </a:solidFill>
                          <a:effectLst/>
                          <a:latin typeface="Arial" charset="0"/>
                        </a:rPr>
                        <a:t>na jednego Beneficjenta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dirty="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dirty="0" smtClean="0">
                          <a:ln>
                            <a:noFill/>
                          </a:ln>
                          <a:solidFill>
                            <a:schemeClr val="accent2"/>
                          </a:solidFill>
                          <a:effectLst/>
                          <a:latin typeface="Arial" charset="0"/>
                        </a:rPr>
                        <a:t>UWAGA</a:t>
                      </a:r>
                      <a:r>
                        <a:rPr kumimoji="0" lang="pl-PL" sz="1800" b="0" i="0" u="none" strike="noStrike" cap="none" normalizeH="0" baseline="0" dirty="0" smtClean="0">
                          <a:ln>
                            <a:noFill/>
                          </a:ln>
                          <a:solidFill>
                            <a:srgbClr val="000000"/>
                          </a:solidFill>
                          <a:effectLst/>
                          <a:latin typeface="Arial" charset="0"/>
                        </a:rPr>
                        <a:t>: kwota wynikająca z zapisów LSR</a:t>
                      </a:r>
                    </a:p>
                  </a:txBody>
                  <a:tcPr marL="91442" marR="91442" marT="45705" marB="4570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6CED5"/>
                    </a:solidFill>
                  </a:tcPr>
                </a:tc>
              </a:tr>
              <a:tr h="17376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000000"/>
                          </a:solidFill>
                          <a:effectLst/>
                          <a:latin typeface="Arial" charset="0"/>
                        </a:rPr>
                        <a:t>Rodzaj instrumentu wsparcia</a:t>
                      </a:r>
                    </a:p>
                  </a:txBody>
                  <a:tcPr marL="91442" marR="91442" marT="45705" marB="4570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3B9C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000000"/>
                          </a:solidFill>
                          <a:effectLst/>
                          <a:latin typeface="Arial" charset="0"/>
                        </a:rPr>
                        <a:t>premia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dirty="0" smtClean="0">
                          <a:ln>
                            <a:noFill/>
                          </a:ln>
                          <a:solidFill>
                            <a:srgbClr val="000000"/>
                          </a:solidFill>
                          <a:effectLst/>
                          <a:latin typeface="Arial" charset="0"/>
                        </a:rPr>
                        <a:t>(płatność zryczałtowana)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1800" b="1" i="0" u="none" strike="noStrike" cap="none" normalizeH="0" baseline="0" dirty="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smtClean="0">
                          <a:ln>
                            <a:noFill/>
                          </a:ln>
                          <a:solidFill>
                            <a:srgbClr val="000000"/>
                          </a:solidFill>
                          <a:effectLst/>
                          <a:latin typeface="Arial" charset="0"/>
                        </a:rPr>
                        <a:t>płatna w dwóch transzach</a:t>
                      </a: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dirty="0" smtClean="0">
                          <a:ln>
                            <a:noFill/>
                          </a:ln>
                          <a:solidFill>
                            <a:srgbClr val="000000"/>
                          </a:solidFill>
                          <a:effectLst/>
                          <a:latin typeface="Arial" charset="0"/>
                        </a:rPr>
                        <a:t>I transza – 80% kwoty pomocy – 64 000 zł</a:t>
                      </a:r>
                    </a:p>
                    <a:p>
                      <a:pPr marL="0" marR="0" lvl="0" indent="0" algn="ctr" defTabSz="914400" rtl="0" eaLnBrk="1" fontAlgn="base" latinLnBrk="0" hangingPunct="1">
                        <a:lnSpc>
                          <a:spcPct val="100000"/>
                        </a:lnSpc>
                        <a:spcBef>
                          <a:spcPct val="0"/>
                        </a:spcBef>
                        <a:spcAft>
                          <a:spcPct val="0"/>
                        </a:spcAft>
                        <a:buClrTx/>
                        <a:buSzTx/>
                        <a:buFontTx/>
                        <a:buNone/>
                        <a:tabLst/>
                      </a:pPr>
                      <a:r>
                        <a:rPr kumimoji="0" lang="pl-PL" sz="1800" b="0" i="0" u="none" strike="noStrike" cap="none" normalizeH="0" baseline="0" dirty="0" smtClean="0">
                          <a:ln>
                            <a:noFill/>
                          </a:ln>
                          <a:solidFill>
                            <a:srgbClr val="000000"/>
                          </a:solidFill>
                          <a:effectLst/>
                          <a:latin typeface="Arial" charset="0"/>
                        </a:rPr>
                        <a:t>II transza – 20% kwoty pomocy – 16 000 zł</a:t>
                      </a:r>
                    </a:p>
                  </a:txBody>
                  <a:tcPr marL="91442" marR="91442" marT="45705" marB="45705"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3B9C3"/>
                    </a:solidFill>
                  </a:tcPr>
                </a:tc>
              </a:tr>
            </a:tbl>
          </a:graphicData>
        </a:graphic>
      </p:graphicFrame>
    </p:spTree>
    <p:extLst>
      <p:ext uri="{BB962C8B-B14F-4D97-AF65-F5344CB8AC3E}">
        <p14:creationId xmlns:p14="http://schemas.microsoft.com/office/powerpoint/2010/main" val="1060299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223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idx="1"/>
          </p:nvPr>
        </p:nvSpPr>
        <p:spPr>
          <a:xfrm>
            <a:off x="0" y="787646"/>
            <a:ext cx="12028602" cy="5832475"/>
          </a:xfrm>
        </p:spPr>
        <p:txBody>
          <a:bodyPr rtlCol="0">
            <a:noAutofit/>
          </a:bodyPr>
          <a:lstStyle/>
          <a:p>
            <a:pPr marL="0" indent="0" algn="just">
              <a:buNone/>
              <a:defRPr/>
            </a:pPr>
            <a:r>
              <a:rPr lang="pl-PL" altLang="pl-PL" sz="2400" dirty="0"/>
              <a:t>      Osoba fizyczna</a:t>
            </a:r>
            <a:r>
              <a:rPr lang="pl-PL" altLang="pl-PL" sz="2400" dirty="0" smtClean="0"/>
              <a:t>:</a:t>
            </a:r>
          </a:p>
          <a:p>
            <a:pPr marL="0" indent="0" algn="just">
              <a:buNone/>
              <a:defRPr/>
            </a:pPr>
            <a:endParaRPr lang="pl-PL" altLang="pl-PL" sz="2400" dirty="0"/>
          </a:p>
          <a:p>
            <a:pPr marL="640080" lvl="1" algn="just">
              <a:buFont typeface="Wingdings" pitchFamily="2" charset="2"/>
              <a:buChar char="Ø"/>
              <a:defRPr/>
            </a:pPr>
            <a:r>
              <a:rPr lang="pl-PL" altLang="pl-PL" dirty="0"/>
              <a:t>  mieszkańcy obszaru działania LGD </a:t>
            </a:r>
            <a:r>
              <a:rPr lang="pl-PL" altLang="pl-PL" dirty="0" smtClean="0"/>
              <a:t>Partnerstwo Ducha Gór, gminy: Mysłakowice, Janowice Wielkie, Podgórzyn, Karpacz, Kowary, Piechowice, Szklarska Poręba</a:t>
            </a:r>
          </a:p>
          <a:p>
            <a:pPr marL="640080" lvl="1" algn="just">
              <a:buFont typeface="Wingdings" pitchFamily="2" charset="2"/>
              <a:buChar char="Ø"/>
              <a:defRPr/>
            </a:pPr>
            <a:r>
              <a:rPr lang="pl-PL" altLang="pl-PL" dirty="0" smtClean="0"/>
              <a:t>obywatel </a:t>
            </a:r>
            <a:r>
              <a:rPr lang="pl-PL" altLang="pl-PL" dirty="0"/>
              <a:t>państwa członkowskiego Unii Europejskiej</a:t>
            </a:r>
          </a:p>
          <a:p>
            <a:pPr marL="640080" lvl="1" algn="just">
              <a:buFont typeface="Wingdings" pitchFamily="2" charset="2"/>
              <a:buChar char="Ø"/>
              <a:defRPr/>
            </a:pPr>
            <a:r>
              <a:rPr lang="pl-PL" altLang="pl-PL" dirty="0"/>
              <a:t>  pełnoletni</a:t>
            </a:r>
          </a:p>
          <a:p>
            <a:pPr marL="640080" lvl="1" algn="just">
              <a:buFont typeface="Wingdings" pitchFamily="2" charset="2"/>
              <a:buChar char="Ø"/>
              <a:defRPr/>
            </a:pPr>
            <a:r>
              <a:rPr lang="pl-PL" altLang="pl-PL" dirty="0"/>
              <a:t>  miejsce zamieszkania na obszarze wiejskim objętym LSR</a:t>
            </a:r>
          </a:p>
          <a:p>
            <a:pPr marL="640080" lvl="1">
              <a:buFont typeface="Wingdings" pitchFamily="2" charset="2"/>
              <a:buChar char="Ø"/>
              <a:defRPr/>
            </a:pPr>
            <a:r>
              <a:rPr lang="pl-PL" dirty="0"/>
              <a:t>  nie podlega ubezpieczeniu społecznemu rolników z mocy ustawy i w pełnym zakresie </a:t>
            </a:r>
            <a:r>
              <a:rPr lang="pl-PL" dirty="0">
                <a:solidFill>
                  <a:srgbClr val="FF0000"/>
                </a:solidFill>
              </a:rPr>
              <a:t>– WYJĄTEK</a:t>
            </a:r>
            <a:r>
              <a:rPr lang="pl-PL" dirty="0">
                <a:solidFill>
                  <a:schemeClr val="accent2"/>
                </a:solidFill>
              </a:rPr>
              <a:t>:</a:t>
            </a:r>
            <a:r>
              <a:rPr lang="pl-PL" dirty="0"/>
              <a:t> podejmowanie działalności gospodarczej sklasyfikowanej w PKD 2007 jako produkcja artykułów spożywczych lub produkcja napojów (działy 10 i 11)</a:t>
            </a:r>
          </a:p>
          <a:p>
            <a:pPr marL="640080" lvl="1" algn="just">
              <a:buFont typeface="Wingdings" pitchFamily="2" charset="2"/>
              <a:buChar char="Ø"/>
              <a:defRPr/>
            </a:pPr>
            <a:r>
              <a:rPr lang="pl-PL" dirty="0"/>
              <a:t>  </a:t>
            </a:r>
            <a:r>
              <a:rPr lang="pl-PL" dirty="0">
                <a:solidFill>
                  <a:srgbClr val="FF0000"/>
                </a:solidFill>
              </a:rPr>
              <a:t>w okresie 3 miesięcy poprzedzających dzień złożenia wniosku nie wykonywał działalności gospodarczej</a:t>
            </a:r>
            <a:r>
              <a:rPr lang="pl-PL" dirty="0"/>
              <a:t>, w szczególności nie był wpisany do Centralnej Ewidencji i Informacji o Działalności Gospodarczej i nie została mu dotychczas przyznana pomoc na operację w tym zakresie w ramach PROW 2014-2020.</a:t>
            </a:r>
            <a:endParaRPr lang="pl-PL" altLang="pl-PL" dirty="0"/>
          </a:p>
          <a:p>
            <a:pPr>
              <a:buNone/>
              <a:defRPr/>
            </a:pPr>
            <a:endParaRPr lang="pl-PL" altLang="pl-PL" sz="2400" dirty="0"/>
          </a:p>
        </p:txBody>
      </p:sp>
    </p:spTree>
    <p:extLst>
      <p:ext uri="{BB962C8B-B14F-4D97-AF65-F5344CB8AC3E}">
        <p14:creationId xmlns:p14="http://schemas.microsoft.com/office/powerpoint/2010/main" val="4056317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4"/>
          <p:cNvSpPr>
            <a:spLocks noGrp="1" noChangeArrowheads="1"/>
          </p:cNvSpPr>
          <p:nvPr>
            <p:ph idx="1"/>
          </p:nvPr>
        </p:nvSpPr>
        <p:spPr>
          <a:xfrm>
            <a:off x="914400" y="791852"/>
            <a:ext cx="9367838" cy="3996964"/>
          </a:xfrm>
        </p:spPr>
        <p:txBody>
          <a:bodyPr>
            <a:noAutofit/>
          </a:bodyPr>
          <a:lstStyle/>
          <a:p>
            <a:pPr eaLnBrk="1" hangingPunct="1">
              <a:buFont typeface="Wingdings" panose="05000000000000000000" pitchFamily="2" charset="2"/>
              <a:buChar char="Ø"/>
            </a:pPr>
            <a:endParaRPr lang="pl-PL" altLang="pl-PL" sz="4800" dirty="0"/>
          </a:p>
          <a:p>
            <a:pPr marL="0" indent="0" eaLnBrk="1" hangingPunct="1">
              <a:buNone/>
            </a:pPr>
            <a:r>
              <a:rPr lang="pl-PL" altLang="pl-PL" sz="4800" dirty="0" smtClean="0"/>
              <a:t>Podmiotowi </a:t>
            </a:r>
            <a:r>
              <a:rPr lang="pl-PL" altLang="pl-PL" sz="4800" dirty="0"/>
              <a:t>na rozpoczęcie działalności gospodarczej, pomoc przysługuje </a:t>
            </a:r>
            <a:r>
              <a:rPr lang="pl-PL" altLang="pl-PL" sz="4800" b="1" dirty="0">
                <a:solidFill>
                  <a:srgbClr val="FF0000"/>
                </a:solidFill>
              </a:rPr>
              <a:t>1 raz </a:t>
            </a:r>
            <a:r>
              <a:rPr lang="pl-PL" altLang="pl-PL" sz="4800" dirty="0"/>
              <a:t>w okresie realizacji Programu.</a:t>
            </a:r>
          </a:p>
          <a:p>
            <a:pPr marL="0" indent="0" eaLnBrk="1" hangingPunct="1">
              <a:buNone/>
            </a:pPr>
            <a:endParaRPr lang="pl-PL" altLang="pl-PL" sz="4800" dirty="0"/>
          </a:p>
        </p:txBody>
      </p:sp>
    </p:spTree>
    <p:extLst>
      <p:ext uri="{BB962C8B-B14F-4D97-AF65-F5344CB8AC3E}">
        <p14:creationId xmlns:p14="http://schemas.microsoft.com/office/powerpoint/2010/main" val="40940518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3"/>
          <p:cNvSpPr>
            <a:spLocks noGrp="1" noChangeArrowheads="1"/>
          </p:cNvSpPr>
          <p:nvPr>
            <p:ph type="title"/>
          </p:nvPr>
        </p:nvSpPr>
        <p:spPr>
          <a:xfrm>
            <a:off x="487985" y="311084"/>
            <a:ext cx="8229600" cy="266307"/>
          </a:xfrm>
        </p:spPr>
        <p:txBody>
          <a:bodyPr>
            <a:normAutofit fontScale="90000"/>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smtClean="0">
                <a:solidFill>
                  <a:srgbClr val="A50021"/>
                </a:solidFill>
              </a:rPr>
              <a:t>ZOBOWIĄZANIA </a:t>
            </a:r>
            <a:r>
              <a:rPr lang="pl-PL" altLang="pl-PL" sz="2400" b="1" dirty="0">
                <a:solidFill>
                  <a:srgbClr val="A50021"/>
                </a:solidFill>
              </a:rPr>
              <a:t>– CZAS PROWADZENIA DZIAŁALNOŚCI I MIEJSCE PRACY</a:t>
            </a:r>
          </a:p>
        </p:txBody>
      </p:sp>
      <p:sp>
        <p:nvSpPr>
          <p:cNvPr id="56323" name="Rectangle 4"/>
          <p:cNvSpPr>
            <a:spLocks noGrp="1" noChangeArrowheads="1"/>
          </p:cNvSpPr>
          <p:nvPr>
            <p:ph idx="1"/>
          </p:nvPr>
        </p:nvSpPr>
        <p:spPr>
          <a:xfrm>
            <a:off x="197962" y="980389"/>
            <a:ext cx="11670383" cy="5769696"/>
          </a:xfrm>
        </p:spPr>
        <p:txBody>
          <a:bodyPr>
            <a:normAutofit lnSpcReduction="10000"/>
          </a:bodyPr>
          <a:lstStyle/>
          <a:p>
            <a:pPr marL="0" indent="0" algn="just">
              <a:buNone/>
              <a:defRPr/>
            </a:pPr>
            <a:r>
              <a:rPr lang="pl-PL" sz="2400" dirty="0"/>
              <a:t>Beneficjent poddziałania 19.2 w zakresie podejmowania działalności gospodarczej </a:t>
            </a:r>
            <a:endParaRPr lang="pl-PL" sz="2400" dirty="0" smtClean="0"/>
          </a:p>
          <a:p>
            <a:pPr algn="just">
              <a:buFontTx/>
              <a:buChar char="-"/>
              <a:defRPr/>
            </a:pPr>
            <a:r>
              <a:rPr lang="pl-PL" sz="2400" dirty="0" smtClean="0"/>
              <a:t>zobowiązuje </a:t>
            </a:r>
            <a:r>
              <a:rPr lang="pl-PL" sz="2400" dirty="0"/>
              <a:t>się, m.in. </a:t>
            </a:r>
            <a:r>
              <a:rPr lang="pl-PL" sz="2400" b="1" dirty="0"/>
              <a:t>do podjęcia we własnym imieniu działalności gospodarczej</a:t>
            </a:r>
            <a:r>
              <a:rPr lang="pl-PL" sz="2400" dirty="0"/>
              <a:t>, do której stosuje się przepisy ustawy z dnia 6 marca 2018 r. Prawo przedsiębiorców (Dz. U. z 2019 r., poz. 1292) – dalej ustawa PP, i jej wykonywania przez łącznie co najmniej 2 lata w okresie od dnia zawarcia umowy do dnia, w którym upływają 2 lata od dnia wypłaty płatności końcowej, </a:t>
            </a:r>
            <a:endParaRPr lang="pl-PL" sz="2400" dirty="0" smtClean="0"/>
          </a:p>
          <a:p>
            <a:pPr marL="0" indent="0" algn="just">
              <a:buNone/>
              <a:defRPr/>
            </a:pPr>
            <a:r>
              <a:rPr lang="pl-PL" sz="2400" dirty="0" smtClean="0"/>
              <a:t>oraz</a:t>
            </a:r>
            <a:r>
              <a:rPr lang="pl-PL" sz="2400" dirty="0"/>
              <a:t>: </a:t>
            </a:r>
            <a:endParaRPr lang="pl-PL" sz="2400" dirty="0" smtClean="0"/>
          </a:p>
          <a:p>
            <a:pPr marL="0" indent="0" algn="just">
              <a:buNone/>
              <a:defRPr/>
            </a:pPr>
            <a:r>
              <a:rPr lang="pl-PL" sz="2400" dirty="0" smtClean="0"/>
              <a:t>a</a:t>
            </a:r>
            <a:r>
              <a:rPr lang="pl-PL" sz="2400" dirty="0"/>
              <a:t>) </a:t>
            </a:r>
            <a:r>
              <a:rPr lang="pl-PL" sz="2400" b="1" dirty="0"/>
              <a:t>zgłoszenia beneficjenta do ubezpieczenia emerytalnego, ubezpieczeń rentowych i ubezpieczenia wypadkowego na podstawie przepisów o systemie ubezpieczeń społecznych z tytułu wykonywania tej działalności </a:t>
            </a:r>
            <a:r>
              <a:rPr lang="pl-PL" sz="2400" dirty="0"/>
              <a:t>(od dnia wykonywania działalności gospodarczej) i podlegania tym ubezpieczeniom przez łącznie </a:t>
            </a:r>
            <a:r>
              <a:rPr lang="pl-PL" sz="2400" b="1" dirty="0"/>
              <a:t>co najmniej 2 lata </a:t>
            </a:r>
            <a:r>
              <a:rPr lang="pl-PL" sz="2400" dirty="0"/>
              <a:t>w okresie od dnia zawarcia umowy do dnia, w którym upływają 2 lata od dnia wypłaty płatności końcowej, lub </a:t>
            </a:r>
            <a:endParaRPr lang="pl-PL" sz="2400" dirty="0" smtClean="0"/>
          </a:p>
          <a:p>
            <a:pPr marL="0" indent="0" algn="just">
              <a:buNone/>
              <a:defRPr/>
            </a:pPr>
            <a:r>
              <a:rPr lang="pl-PL" sz="2400" dirty="0" smtClean="0"/>
              <a:t>b</a:t>
            </a:r>
            <a:r>
              <a:rPr lang="pl-PL" sz="2400" dirty="0"/>
              <a:t>) </a:t>
            </a:r>
            <a:r>
              <a:rPr lang="pl-PL" sz="2400" b="1" dirty="0"/>
              <a:t>utworzenia co najmniej jednego miejsca pracy</a:t>
            </a:r>
            <a:r>
              <a:rPr lang="pl-PL" sz="2400" dirty="0"/>
              <a:t> w przeliczeniu na pełne etaty średnioroczne, gdy jest to uzasadnione zakresem realizacji operacji, zatrudnienia osoby, dla której zostanie utworzone to miejsce pracy, na podstawie umowy o pracę, a także utrzymania utworzonego miejsca pracy przez łącznie co najmniej 2 lata w okresie od dnia zawarcia umowy do dnia, w którym upływają 2 lata od dnia wypłaty płatności końcowej,</a:t>
            </a:r>
            <a:endParaRPr lang="pl-PL" altLang="pl-PL" sz="2400" dirty="0"/>
          </a:p>
        </p:txBody>
      </p:sp>
    </p:spTree>
    <p:extLst>
      <p:ext uri="{BB962C8B-B14F-4D97-AF65-F5344CB8AC3E}">
        <p14:creationId xmlns:p14="http://schemas.microsoft.com/office/powerpoint/2010/main" val="1314170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idx="1"/>
          </p:nvPr>
        </p:nvSpPr>
        <p:spPr>
          <a:xfrm>
            <a:off x="657012" y="1838310"/>
            <a:ext cx="11079359" cy="4223126"/>
          </a:xfrm>
        </p:spPr>
        <p:txBody>
          <a:bodyPr/>
          <a:lstStyle/>
          <a:p>
            <a:pPr marL="0" indent="0">
              <a:buNone/>
              <a:defRPr/>
            </a:pPr>
            <a:r>
              <a:rPr lang="pl-PL" dirty="0" smtClean="0"/>
              <a:t>			</a:t>
            </a:r>
            <a:r>
              <a:rPr lang="pl-PL" b="1" dirty="0" smtClean="0"/>
              <a:t>	WYJĄTEK</a:t>
            </a:r>
          </a:p>
          <a:p>
            <a:pPr marL="0" indent="0">
              <a:buNone/>
              <a:defRPr/>
            </a:pPr>
            <a:endParaRPr lang="pl-PL" dirty="0"/>
          </a:p>
          <a:p>
            <a:pPr marL="0" indent="0">
              <a:buNone/>
              <a:defRPr/>
            </a:pPr>
            <a:r>
              <a:rPr lang="pl-PL" dirty="0" smtClean="0"/>
              <a:t>W </a:t>
            </a:r>
            <a:r>
              <a:rPr lang="pl-PL" dirty="0"/>
              <a:t>przypadku zbiegu tytułu do ubezpieczeń społecznych uznaje się również za realizowane jeżeli z powodu objęcia beneficjenta obowiązkowymi ubezpieczeniami społecznymi </a:t>
            </a:r>
            <a:r>
              <a:rPr lang="pl-PL" b="1" dirty="0"/>
              <a:t>z tytułu zasiłku macierzyńskieg</a:t>
            </a:r>
            <a:r>
              <a:rPr lang="pl-PL" dirty="0"/>
              <a:t>o - beneficjent podlega obowiązkowo </a:t>
            </a:r>
            <a:r>
              <a:rPr lang="pl-PL" b="1" dirty="0"/>
              <a:t>tylko ubezpieczeniu zdrowotnemu </a:t>
            </a:r>
            <a:r>
              <a:rPr lang="pl-PL" dirty="0"/>
              <a:t>z tytułu wykonywania działalności gospodarczej, do której stosuje się przepisy ustawy z dnia 6 marca 2018 r. - Prawo przedsiębiorców</a:t>
            </a:r>
            <a:endParaRPr lang="pl-PL" altLang="pl-PL" dirty="0"/>
          </a:p>
        </p:txBody>
      </p:sp>
      <p:sp>
        <p:nvSpPr>
          <p:cNvPr id="6" name="Rectangle 3"/>
          <p:cNvSpPr>
            <a:spLocks noGrp="1" noChangeArrowheads="1"/>
          </p:cNvSpPr>
          <p:nvPr>
            <p:ph type="title"/>
          </p:nvPr>
        </p:nvSpPr>
        <p:spPr>
          <a:xfrm>
            <a:off x="1703388" y="-78704"/>
            <a:ext cx="9253538" cy="1143000"/>
          </a:xfrm>
        </p:spPr>
        <p:txBody>
          <a:bodyPr>
            <a:normAutofit fontScale="90000"/>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ZOBOWIĄZANIA – CZAS PROWADZENIA DZIAŁALNOŚCI I MIEJSCE PRACY</a:t>
            </a:r>
          </a:p>
        </p:txBody>
      </p:sp>
    </p:spTree>
    <p:extLst>
      <p:ext uri="{BB962C8B-B14F-4D97-AF65-F5344CB8AC3E}">
        <p14:creationId xmlns:p14="http://schemas.microsoft.com/office/powerpoint/2010/main" val="25623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idx="1"/>
          </p:nvPr>
        </p:nvSpPr>
        <p:spPr>
          <a:xfrm>
            <a:off x="160256" y="1064296"/>
            <a:ext cx="11915480" cy="5793704"/>
          </a:xfrm>
        </p:spPr>
        <p:txBody>
          <a:bodyPr>
            <a:normAutofit/>
          </a:bodyPr>
          <a:lstStyle/>
          <a:p>
            <a:pPr marL="0" indent="0">
              <a:buNone/>
              <a:defRPr/>
            </a:pPr>
            <a:r>
              <a:rPr lang="pl-PL" dirty="0" smtClean="0"/>
              <a:t>W </a:t>
            </a:r>
            <a:r>
              <a:rPr lang="pl-PL" dirty="0"/>
              <a:t>wypadku, gdy beneficjent dokona zgłoszenia do ubezpieczenia emerytalnego, ubezpieczeń rentowych i ubezpieczenia wypadkowego na podstawie przepisów o systemie ubezpieczeń społecznych z tytułu wykonywania działalności gospodarczej (</a:t>
            </a:r>
            <a:r>
              <a:rPr lang="pl-PL" b="1" dirty="0"/>
              <a:t>samozatrudnienie), wówczas nie ma obowiązku tworzenia miejsc pracy </a:t>
            </a:r>
            <a:r>
              <a:rPr lang="pl-PL" dirty="0"/>
              <a:t>(zatrudnienia osoby na podstawie umowy o pracę), o ile utworzenie takiego miejsca pracy nie jest uzasadnione zakresem operacji. </a:t>
            </a:r>
            <a:endParaRPr lang="pl-PL" dirty="0" smtClean="0"/>
          </a:p>
          <a:p>
            <a:pPr marL="0" indent="0">
              <a:buNone/>
              <a:defRPr/>
            </a:pPr>
            <a:endParaRPr lang="pl-PL" dirty="0"/>
          </a:p>
          <a:p>
            <a:pPr marL="0" indent="0">
              <a:buNone/>
              <a:defRPr/>
            </a:pPr>
            <a:r>
              <a:rPr lang="pl-PL" dirty="0" smtClean="0"/>
              <a:t>Jednakże</a:t>
            </a:r>
            <a:r>
              <a:rPr lang="pl-PL" dirty="0"/>
              <a:t>, jeżeli w wyniku podjęcia działalności gospodarczej, podmiot, nie dokona zgłoszenia do ubezpieczenia emerytalnego, ubezpieczeń rentowych i ubezpieczenia wypadkowego na podstawie przepisów o systemie ubezpieczeń społecznych z tytułu wykonywania działalności gospodarczej, wówczas zobowiązany jest do utworzenia co najmniej jednego miejsca pracy.</a:t>
            </a:r>
            <a:endParaRPr lang="pl-PL" altLang="pl-PL" dirty="0"/>
          </a:p>
        </p:txBody>
      </p:sp>
      <p:sp>
        <p:nvSpPr>
          <p:cNvPr id="6" name="Rectangle 3"/>
          <p:cNvSpPr>
            <a:spLocks noGrp="1" noChangeArrowheads="1"/>
          </p:cNvSpPr>
          <p:nvPr>
            <p:ph type="title"/>
          </p:nvPr>
        </p:nvSpPr>
        <p:spPr>
          <a:xfrm>
            <a:off x="279940" y="-78704"/>
            <a:ext cx="9253538" cy="1143000"/>
          </a:xfrm>
        </p:spPr>
        <p:txBody>
          <a:bodyPr>
            <a:normAutofit/>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smtClean="0">
                <a:solidFill>
                  <a:srgbClr val="A50021"/>
                </a:solidFill>
              </a:rPr>
              <a:t>ZOBOWIĄZANIA </a:t>
            </a:r>
            <a:r>
              <a:rPr lang="pl-PL" altLang="pl-PL" sz="2400" b="1" dirty="0">
                <a:solidFill>
                  <a:srgbClr val="A50021"/>
                </a:solidFill>
              </a:rPr>
              <a:t>– CZAS PROWADZENIA DZIAŁALNOŚCI I MIEJSCE PRACY</a:t>
            </a:r>
          </a:p>
        </p:txBody>
      </p:sp>
    </p:spTree>
    <p:extLst>
      <p:ext uri="{BB962C8B-B14F-4D97-AF65-F5344CB8AC3E}">
        <p14:creationId xmlns:p14="http://schemas.microsoft.com/office/powerpoint/2010/main" val="3194662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69682" y="113122"/>
            <a:ext cx="11877774" cy="6894195"/>
          </a:xfrm>
          <a:prstGeom prst="rect">
            <a:avLst/>
          </a:prstGeom>
        </p:spPr>
        <p:txBody>
          <a:bodyPr wrap="square">
            <a:spAutoFit/>
          </a:bodyPr>
          <a:lstStyle/>
          <a:p>
            <a:r>
              <a:rPr lang="pl-PL" sz="2200" dirty="0"/>
              <a:t>Zawarcie z osobą współpracującą umowy o pracę (w wyniku realizacji operacji), spełnia warunek przyznania pomocy w zakresie utworzenia miejsca pracy. </a:t>
            </a:r>
            <a:endParaRPr lang="pl-PL" sz="2200" dirty="0" smtClean="0"/>
          </a:p>
          <a:p>
            <a:endParaRPr lang="pl-PL" sz="2200" dirty="0" smtClean="0"/>
          </a:p>
          <a:p>
            <a:r>
              <a:rPr lang="pl-PL" sz="2200" dirty="0" smtClean="0"/>
              <a:t>Nie </a:t>
            </a:r>
            <a:r>
              <a:rPr lang="pl-PL" sz="2200" dirty="0"/>
              <a:t>ma ograniczenia, w zakresie możliwości zatrudniania emeryta, rencisty oraz osób niepełnosprawnych pobierających świadczenia, jeżeli ww. osoby zostaną zatrudnione na podstawie umowy o pracę. </a:t>
            </a:r>
            <a:endParaRPr lang="pl-PL" sz="2200" dirty="0" smtClean="0"/>
          </a:p>
          <a:p>
            <a:endParaRPr lang="pl-PL" sz="2200" dirty="0"/>
          </a:p>
          <a:p>
            <a:r>
              <a:rPr lang="pl-PL" sz="2400" dirty="0"/>
              <a:t>Dopuszczalne jest zatrudnianie osób w niepełnym wymiarze czasu pracy (tzn. część etatu), przy czym suma etatów cząstkowych powinna wynosić, co najmniej taką liczbę etatów, do której zobowiązuje się podmiot we wniosku. </a:t>
            </a:r>
            <a:endParaRPr lang="pl-PL" sz="2400" dirty="0" smtClean="0"/>
          </a:p>
          <a:p>
            <a:endParaRPr lang="pl-PL" sz="2400" dirty="0" smtClean="0"/>
          </a:p>
          <a:p>
            <a:r>
              <a:rPr lang="pl-PL" sz="2400" dirty="0" smtClean="0"/>
              <a:t>Należy </a:t>
            </a:r>
            <a:r>
              <a:rPr lang="pl-PL" sz="2400" dirty="0"/>
              <a:t>pamiętać, że utworzenie co najmniej jednego miejsca pracy powinno nastąpić najpóźniej do dnia złożenia wniosku o płatność drugiej transzy pomocy, a utrzymanie miejsca pracy trwać przez łącznie co najmniej 2 lata w okresie od dnia zawarcia umowy do dnia, w którym upływają 2 lata od wypłaty płatności końcowej, przy czym nie chodzi o zachowanie ciągłości umowy o pracę dla konkretnego pracownika tylko dla stanowiska (etatu). Ocena wywiązania się z tego zobowiązania będzie przeprowadzana w okresach rocznych pozwalających na obliczenie średniego stanu zatrudnienia (dla każdego z lat trwania zobowiązania).</a:t>
            </a:r>
            <a:endParaRPr lang="pl-PL" sz="2200" dirty="0"/>
          </a:p>
        </p:txBody>
      </p:sp>
    </p:spTree>
    <p:extLst>
      <p:ext uri="{BB962C8B-B14F-4D97-AF65-F5344CB8AC3E}">
        <p14:creationId xmlns:p14="http://schemas.microsoft.com/office/powerpoint/2010/main" val="2502593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650449" y="1027522"/>
            <a:ext cx="11019935" cy="3539430"/>
          </a:xfrm>
          <a:prstGeom prst="rect">
            <a:avLst/>
          </a:prstGeom>
        </p:spPr>
        <p:txBody>
          <a:bodyPr wrap="square">
            <a:spAutoFit/>
          </a:bodyPr>
          <a:lstStyle/>
          <a:p>
            <a:r>
              <a:rPr lang="pl-PL" sz="3200" dirty="0"/>
              <a:t>Brak wywiązania się z zobowiązania utworzenia co najmniej jednego miejsca pracy lub niezgłoszenia się do ubezpieczenia emerytalnego, ubezpieczeń rentowych i ubezpieczenia wypadkowego na podstawie przepisów o systemie ubezpieczeń społecznych z tytułu wykonywania działalności gospodarczej i niepodlegania tym ubezpieczeniom - </a:t>
            </a:r>
            <a:r>
              <a:rPr lang="pl-PL" sz="3200" b="1" dirty="0"/>
              <a:t>będzie skutkowało koniecznością zwrotu pomocy.</a:t>
            </a:r>
          </a:p>
        </p:txBody>
      </p:sp>
    </p:spTree>
    <p:extLst>
      <p:ext uri="{BB962C8B-B14F-4D97-AF65-F5344CB8AC3E}">
        <p14:creationId xmlns:p14="http://schemas.microsoft.com/office/powerpoint/2010/main" val="3546653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575033" y="1310326"/>
            <a:ext cx="11095349" cy="4154984"/>
          </a:xfrm>
          <a:prstGeom prst="rect">
            <a:avLst/>
          </a:prstGeom>
        </p:spPr>
        <p:txBody>
          <a:bodyPr wrap="square">
            <a:spAutoFit/>
          </a:bodyPr>
          <a:lstStyle/>
          <a:p>
            <a:r>
              <a:rPr lang="pl-PL" sz="2400" dirty="0"/>
              <a:t>Należy również pamiętać, że </a:t>
            </a:r>
            <a:r>
              <a:rPr lang="pl-PL" sz="2400" b="1" dirty="0"/>
              <a:t>okres przebywania przez pracowników na urlopach bezpłatnych, macierzyńskich, rodzicielskich i wychowawczych nie będzie uwzględniany przy obliczaniu średniego poziomu zatrudnienia w roku. </a:t>
            </a:r>
            <a:endParaRPr lang="pl-PL" sz="2400" b="1" dirty="0" smtClean="0"/>
          </a:p>
          <a:p>
            <a:endParaRPr lang="pl-PL" sz="2400" dirty="0"/>
          </a:p>
          <a:p>
            <a:r>
              <a:rPr lang="pl-PL" sz="2400" dirty="0" smtClean="0"/>
              <a:t>Do </a:t>
            </a:r>
            <a:r>
              <a:rPr lang="pl-PL" sz="2400" dirty="0"/>
              <a:t>obliczenia średniego poziomu zatrudnienia w roku </a:t>
            </a:r>
            <a:r>
              <a:rPr lang="pl-PL" sz="2400" b="1" dirty="0"/>
              <a:t>nie będzie wliczana także umowa o pracę „na zastępstwo” zawarta w skutek przebywania pracownika przedsiębiorcy na zasiłku chorobowym i zasiłku rehabilitacyjnym. </a:t>
            </a:r>
            <a:endParaRPr lang="pl-PL" sz="2400" b="1" dirty="0" smtClean="0"/>
          </a:p>
          <a:p>
            <a:endParaRPr lang="pl-PL" sz="2400" dirty="0"/>
          </a:p>
          <a:p>
            <a:r>
              <a:rPr lang="pl-PL" sz="2400" dirty="0" smtClean="0"/>
              <a:t>Również </a:t>
            </a:r>
            <a:r>
              <a:rPr lang="pl-PL" sz="2400" dirty="0"/>
              <a:t>w przypadku skorzystania przez podmiot z przywileju związanego z tzw. ulgi na start” wskazanej w art. 18 ustawy PP, okres trwania tej ulgi (maks. 6 miesięcy) nie jest wliczany w okres 2 letniego okresu ciągłości warunków przyznania pomocy.</a:t>
            </a:r>
          </a:p>
        </p:txBody>
      </p:sp>
    </p:spTree>
    <p:extLst>
      <p:ext uri="{BB962C8B-B14F-4D97-AF65-F5344CB8AC3E}">
        <p14:creationId xmlns:p14="http://schemas.microsoft.com/office/powerpoint/2010/main" val="291969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a:xfrm>
            <a:off x="154036" y="97345"/>
            <a:ext cx="8229600" cy="1143000"/>
          </a:xfrm>
        </p:spPr>
        <p:txBody>
          <a:bodyPr/>
          <a:lstStyle/>
          <a:p>
            <a:pPr eaLnBrk="1" hangingPunct="1"/>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WARUNKI DOSTĘPU</a:t>
            </a:r>
          </a:p>
        </p:txBody>
      </p:sp>
      <p:sp>
        <p:nvSpPr>
          <p:cNvPr id="32773" name="Rectangle 5"/>
          <p:cNvSpPr>
            <a:spLocks noGrp="1" noChangeArrowheads="1"/>
          </p:cNvSpPr>
          <p:nvPr>
            <p:ph idx="1"/>
          </p:nvPr>
        </p:nvSpPr>
        <p:spPr>
          <a:xfrm>
            <a:off x="75414" y="1144408"/>
            <a:ext cx="11802359" cy="5397794"/>
          </a:xfrm>
        </p:spPr>
        <p:txBody>
          <a:bodyPr rtlCol="0">
            <a:noAutofit/>
          </a:bodyPr>
          <a:lstStyle/>
          <a:p>
            <a:pPr marL="533400" indent="-533400">
              <a:buNone/>
              <a:defRPr/>
            </a:pPr>
            <a:r>
              <a:rPr lang="pl-PL" altLang="pl-PL" sz="2400" b="1" dirty="0"/>
              <a:t>Pomoc jest przyznawana na projekt </a:t>
            </a:r>
            <a:r>
              <a:rPr lang="pl-PL" altLang="pl-PL" sz="2400" b="1" dirty="0" smtClean="0"/>
              <a:t>który:</a:t>
            </a:r>
            <a:endParaRPr lang="pl-PL" altLang="pl-PL" sz="2400" dirty="0"/>
          </a:p>
          <a:p>
            <a:pPr>
              <a:buFontTx/>
              <a:buChar char="-"/>
              <a:defRPr/>
            </a:pPr>
            <a:r>
              <a:rPr lang="pl-PL" sz="2400" dirty="0" smtClean="0"/>
              <a:t>koszty </a:t>
            </a:r>
            <a:r>
              <a:rPr lang="pl-PL" sz="2400" dirty="0"/>
              <a:t>kwalifikowalne operacji </a:t>
            </a:r>
            <a:r>
              <a:rPr lang="pl-PL" sz="2400" b="1" dirty="0"/>
              <a:t>nie są współfinansowane z innych środków publicznych</a:t>
            </a:r>
            <a:r>
              <a:rPr lang="pl-PL" sz="2400" dirty="0"/>
              <a:t>; </a:t>
            </a:r>
            <a:endParaRPr lang="pl-PL" sz="2400" dirty="0" smtClean="0"/>
          </a:p>
          <a:p>
            <a:pPr>
              <a:buFontTx/>
              <a:buChar char="-"/>
              <a:defRPr/>
            </a:pPr>
            <a:r>
              <a:rPr lang="pl-PL" sz="2400" dirty="0" smtClean="0"/>
              <a:t>operacja </a:t>
            </a:r>
            <a:r>
              <a:rPr lang="pl-PL" sz="2400" dirty="0"/>
              <a:t>będzie realizowana zgodnie z zestawieniem rzeczowo-finansowym operacji, w tym poniesienie przez beneficjenta kosztów kwalifikowalnych operacji oraz złożenie wniosku o płatność końcową wypłacaną po zrealizowaniu całej operacji, nastąpi w terminie DO 2 lat od dnia zawarcia umowy; (tak brzmi przepis </a:t>
            </a:r>
            <a:r>
              <a:rPr lang="pl-PL" sz="2400" b="1" dirty="0">
                <a:solidFill>
                  <a:srgbClr val="FF0000"/>
                </a:solidFill>
              </a:rPr>
              <a:t>ALE! NIE </a:t>
            </a:r>
            <a:r>
              <a:rPr lang="pl-PL" sz="2400" b="1" dirty="0" smtClean="0">
                <a:solidFill>
                  <a:srgbClr val="FF0000"/>
                </a:solidFill>
              </a:rPr>
              <a:t>ZAWSZE </a:t>
            </a:r>
            <a:r>
              <a:rPr lang="pl-PL" sz="2400" b="1" dirty="0" smtClean="0">
                <a:solidFill>
                  <a:srgbClr val="FF0000"/>
                </a:solidFill>
              </a:rPr>
              <a:t>MA ZASTOSOWANIE. </a:t>
            </a:r>
            <a:r>
              <a:rPr lang="pl-PL" sz="2400" b="1" dirty="0">
                <a:solidFill>
                  <a:srgbClr val="FF0000"/>
                </a:solidFill>
              </a:rPr>
              <a:t>PROSZĘ SIĘ TYM NIE SUGEROWAĆ</a:t>
            </a:r>
            <a:r>
              <a:rPr lang="pl-PL" sz="2400" b="1" dirty="0" smtClean="0">
                <a:solidFill>
                  <a:srgbClr val="FF0000"/>
                </a:solidFill>
              </a:rPr>
              <a:t>!!!!!!!)</a:t>
            </a:r>
            <a:endParaRPr lang="pl-PL" sz="2400" b="1" dirty="0">
              <a:solidFill>
                <a:srgbClr val="FF0000"/>
              </a:solidFill>
            </a:endParaRPr>
          </a:p>
          <a:p>
            <a:pPr>
              <a:buFontTx/>
              <a:buChar char="-"/>
              <a:defRPr/>
            </a:pPr>
            <a:r>
              <a:rPr lang="pl-PL" sz="2400" dirty="0" smtClean="0"/>
              <a:t>operacja</a:t>
            </a:r>
            <a:r>
              <a:rPr lang="pl-PL" sz="2400" dirty="0"/>
              <a:t>, która obejmuje koszty inwestycyjne, </a:t>
            </a:r>
            <a:r>
              <a:rPr lang="pl-PL" sz="2400" b="1" dirty="0"/>
              <a:t>zakłada realizację inwestycji na obszarze wiejskim objętym LSR;</a:t>
            </a:r>
          </a:p>
          <a:p>
            <a:pPr marL="0" indent="0">
              <a:buNone/>
              <a:defRPr/>
            </a:pPr>
            <a:r>
              <a:rPr lang="pl-PL" sz="2400" dirty="0" smtClean="0"/>
              <a:t>- </a:t>
            </a:r>
            <a:r>
              <a:rPr lang="pl-PL" sz="2400" b="1" dirty="0" smtClean="0"/>
              <a:t>inwestycje </a:t>
            </a:r>
            <a:r>
              <a:rPr lang="pl-PL" sz="2400" b="1" dirty="0"/>
              <a:t>trwale związane z nieruchomością </a:t>
            </a:r>
            <a:r>
              <a:rPr lang="pl-PL" sz="2400" dirty="0"/>
              <a:t>w ramach operacji będą realizowane na nieruchomości będącej własnością lub współwłasnością podmiotu ubiegającego się o przyznanie pomocy lub podmiot ten </a:t>
            </a:r>
            <a:r>
              <a:rPr lang="pl-PL" sz="2400" b="1" dirty="0"/>
              <a:t>posiada prawo do dysponowania nieruchomością na cele określone we wniosku </a:t>
            </a:r>
            <a:r>
              <a:rPr lang="pl-PL" sz="2400" dirty="0"/>
              <a:t>o przyznanie pomocy co najmniej przez okres realizacji operacji oraz okres podlegania zobowiązaniu do zapewnienia trwałości operacji </a:t>
            </a:r>
            <a:r>
              <a:rPr lang="pl-PL" sz="2400" dirty="0" smtClean="0"/>
              <a:t>(5 lat).</a:t>
            </a:r>
            <a:endParaRPr lang="pl-PL" sz="2400" dirty="0"/>
          </a:p>
          <a:p>
            <a:pPr>
              <a:buFont typeface="Wingdings" panose="05000000000000000000" pitchFamily="2" charset="2"/>
              <a:buChar char="Ø"/>
              <a:defRPr/>
            </a:pPr>
            <a:endParaRPr lang="pl-PL" sz="2400" dirty="0"/>
          </a:p>
        </p:txBody>
      </p:sp>
    </p:spTree>
    <p:extLst>
      <p:ext uri="{BB962C8B-B14F-4D97-AF65-F5344CB8AC3E}">
        <p14:creationId xmlns:p14="http://schemas.microsoft.com/office/powerpoint/2010/main" val="3158110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a:xfrm>
            <a:off x="603315" y="0"/>
            <a:ext cx="8229600" cy="1143000"/>
          </a:xfrm>
        </p:spPr>
        <p:txBody>
          <a:bodyPr/>
          <a:lstStyle/>
          <a:p>
            <a:pPr eaLnBrk="1" hangingPunct="1"/>
            <a:r>
              <a:rPr lang="pl-PL" altLang="pl-PL" sz="2400" b="1" dirty="0">
                <a:solidFill>
                  <a:srgbClr val="C00000"/>
                </a:solidFill>
              </a:rPr>
              <a:t>Symulacja czasowa</a:t>
            </a:r>
          </a:p>
        </p:txBody>
      </p:sp>
      <p:sp>
        <p:nvSpPr>
          <p:cNvPr id="71684" name="Symbol zastępczy zawartości 1"/>
          <p:cNvSpPr>
            <a:spLocks noGrp="1"/>
          </p:cNvSpPr>
          <p:nvPr>
            <p:ph idx="1"/>
          </p:nvPr>
        </p:nvSpPr>
        <p:spPr>
          <a:xfrm>
            <a:off x="603315" y="1009568"/>
            <a:ext cx="11180190" cy="5111750"/>
          </a:xfrm>
        </p:spPr>
        <p:txBody>
          <a:bodyPr>
            <a:normAutofit/>
          </a:bodyPr>
          <a:lstStyle/>
          <a:p>
            <a:pPr marL="514350" indent="-514350">
              <a:buFontTx/>
              <a:buAutoNum type="arabicPeriod"/>
            </a:pPr>
            <a:r>
              <a:rPr lang="pl-PL" altLang="pl-PL" sz="2300" dirty="0"/>
              <a:t>Złożenie Wysłanie pism do wnioskodawców i uzyskanie uzupełnień </a:t>
            </a:r>
            <a:r>
              <a:rPr lang="pl-PL" altLang="pl-PL" sz="2300" dirty="0" smtClean="0"/>
              <a:t>zwrotnie.</a:t>
            </a:r>
            <a:endParaRPr lang="pl-PL" altLang="pl-PL" sz="2300" dirty="0"/>
          </a:p>
          <a:p>
            <a:pPr marL="514350" indent="-514350">
              <a:buFontTx/>
              <a:buAutoNum type="arabicPeriod"/>
            </a:pPr>
            <a:r>
              <a:rPr lang="pl-PL" altLang="pl-PL" sz="2300" dirty="0"/>
              <a:t>Ocena w LGD i ogłoszenie </a:t>
            </a:r>
            <a:r>
              <a:rPr lang="pl-PL" altLang="pl-PL" sz="2300" dirty="0" smtClean="0"/>
              <a:t>wyników. </a:t>
            </a:r>
            <a:endParaRPr lang="pl-PL" altLang="pl-PL" sz="2300" dirty="0"/>
          </a:p>
          <a:p>
            <a:pPr marL="514350" indent="-514350">
              <a:buFontTx/>
              <a:buAutoNum type="arabicPeriod"/>
            </a:pPr>
            <a:r>
              <a:rPr lang="pl-PL" altLang="pl-PL" sz="2300" dirty="0"/>
              <a:t>Przygotowanie i zawiezienie dokumentacji do </a:t>
            </a:r>
            <a:r>
              <a:rPr lang="pl-PL" altLang="pl-PL" sz="2300" dirty="0" smtClean="0"/>
              <a:t>UMWD.</a:t>
            </a:r>
          </a:p>
          <a:p>
            <a:pPr marL="0" indent="0">
              <a:buNone/>
            </a:pPr>
            <a:endParaRPr lang="pl-PL" altLang="pl-PL" sz="2300" b="1" dirty="0" smtClean="0"/>
          </a:p>
          <a:p>
            <a:pPr marL="0" indent="0">
              <a:buNone/>
            </a:pPr>
            <a:r>
              <a:rPr lang="pl-PL" altLang="pl-PL" sz="2300" b="1" dirty="0" smtClean="0"/>
              <a:t>Łącznie </a:t>
            </a:r>
            <a:r>
              <a:rPr lang="pl-PL" altLang="pl-PL" sz="2300" b="1" dirty="0" smtClean="0"/>
              <a:t>LGD ma 60 dni na wszystko. Dalej dokumentacja złożona w UMWD, stroną dalej jest UMWD</a:t>
            </a:r>
            <a:r>
              <a:rPr lang="pl-PL" altLang="pl-PL" sz="2300" b="1" dirty="0" smtClean="0"/>
              <a:t>.</a:t>
            </a:r>
          </a:p>
          <a:p>
            <a:pPr marL="0" indent="0">
              <a:buNone/>
            </a:pPr>
            <a:endParaRPr lang="pl-PL" altLang="pl-PL" sz="2300" b="1" dirty="0"/>
          </a:p>
          <a:p>
            <a:pPr marL="514350" indent="-514350">
              <a:buFontTx/>
              <a:buAutoNum type="arabicPeriod"/>
            </a:pPr>
            <a:r>
              <a:rPr lang="pl-PL" altLang="pl-PL" sz="2300" dirty="0"/>
              <a:t>Weryfikacja naborów i procedur, weryfikacja wniosków, podpisanie umów </a:t>
            </a:r>
            <a:endParaRPr lang="pl-PL" altLang="pl-PL" sz="2300" dirty="0" smtClean="0"/>
          </a:p>
          <a:p>
            <a:pPr marL="0" indent="0">
              <a:buNone/>
            </a:pPr>
            <a:endParaRPr lang="pl-PL" altLang="pl-PL" sz="2300" b="1" dirty="0" smtClean="0"/>
          </a:p>
          <a:p>
            <a:pPr marL="0" indent="0">
              <a:buNone/>
            </a:pPr>
            <a:r>
              <a:rPr lang="pl-PL" altLang="pl-PL" sz="2300" b="1" dirty="0" smtClean="0"/>
              <a:t>Łącznie </a:t>
            </a:r>
            <a:r>
              <a:rPr lang="pl-PL" altLang="pl-PL" sz="2300" b="1" dirty="0" smtClean="0"/>
              <a:t>UMWD ok. 3-6 </a:t>
            </a:r>
            <a:r>
              <a:rPr lang="pl-PL" altLang="pl-PL" sz="2300" b="1" dirty="0" smtClean="0"/>
              <a:t>miesięcy</a:t>
            </a:r>
            <a:endParaRPr lang="pl-PL" altLang="pl-PL" sz="2300" b="1" dirty="0"/>
          </a:p>
        </p:txBody>
      </p:sp>
    </p:spTree>
    <p:extLst>
      <p:ext uri="{BB962C8B-B14F-4D97-AF65-F5344CB8AC3E}">
        <p14:creationId xmlns:p14="http://schemas.microsoft.com/office/powerpoint/2010/main" val="26748719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t>Strategiczna zmiana Programu Rozwoju Obszarów Wiejskich 2014-2020</a:t>
            </a:r>
            <a:r>
              <a:rPr lang="pl-PL" dirty="0"/>
              <a:t/>
            </a:r>
            <a:br>
              <a:rPr lang="pl-PL" dirty="0"/>
            </a:br>
            <a:endParaRPr lang="pl-PL" dirty="0"/>
          </a:p>
        </p:txBody>
      </p:sp>
      <p:sp>
        <p:nvSpPr>
          <p:cNvPr id="3" name="Symbol zastępczy zawartości 2"/>
          <p:cNvSpPr>
            <a:spLocks noGrp="1"/>
          </p:cNvSpPr>
          <p:nvPr>
            <p:ph idx="1"/>
          </p:nvPr>
        </p:nvSpPr>
        <p:spPr>
          <a:xfrm>
            <a:off x="75414" y="1508288"/>
            <a:ext cx="11972042" cy="5269583"/>
          </a:xfrm>
        </p:spPr>
        <p:txBody>
          <a:bodyPr>
            <a:normAutofit/>
          </a:bodyPr>
          <a:lstStyle/>
          <a:p>
            <a:pPr marL="0" indent="0" fontAlgn="base">
              <a:buNone/>
            </a:pPr>
            <a:r>
              <a:rPr lang="pl-PL" dirty="0" smtClean="0"/>
              <a:t>Komisja </a:t>
            </a:r>
            <a:r>
              <a:rPr lang="pl-PL" dirty="0"/>
              <a:t>Europejska decyzją z 31 sierpnia 2021 roku (C(2021) 6553), zaakceptowała strategiczną zmianę Programu Rozwoju Obszarów Wiejskich na lata 2014-2020 wprowadzającą m. in. wsparcie na okres przejściowy dla Wspólnej Polityki Rolnej na lata 2021-2022</a:t>
            </a:r>
            <a:r>
              <a:rPr lang="pl-PL" dirty="0" smtClean="0"/>
              <a:t>.</a:t>
            </a:r>
          </a:p>
          <a:p>
            <a:pPr marL="0" indent="0" fontAlgn="base">
              <a:buNone/>
            </a:pPr>
            <a:endParaRPr lang="pl-PL" b="1" dirty="0" smtClean="0"/>
          </a:p>
          <a:p>
            <a:pPr marL="0" indent="0" fontAlgn="base">
              <a:buNone/>
            </a:pPr>
            <a:r>
              <a:rPr lang="pl-PL" b="1" dirty="0" smtClean="0"/>
              <a:t>Co </a:t>
            </a:r>
            <a:r>
              <a:rPr lang="pl-PL" b="1" dirty="0" smtClean="0"/>
              <a:t>to oznacza?</a:t>
            </a:r>
          </a:p>
          <a:p>
            <a:pPr fontAlgn="base"/>
            <a:r>
              <a:rPr lang="pl-PL" dirty="0" smtClean="0"/>
              <a:t>Został </a:t>
            </a:r>
            <a:r>
              <a:rPr lang="pl-PL" dirty="0"/>
              <a:t>zwiększony budżet PROW 2014-2020 </a:t>
            </a:r>
            <a:r>
              <a:rPr lang="pl-PL" b="1" dirty="0"/>
              <a:t>o ponad 4,5 mld </a:t>
            </a:r>
            <a:r>
              <a:rPr lang="pl-PL" b="1" dirty="0" smtClean="0"/>
              <a:t>euro</a:t>
            </a:r>
            <a:endParaRPr lang="pl-PL" dirty="0"/>
          </a:p>
          <a:p>
            <a:pPr fontAlgn="base"/>
            <a:r>
              <a:rPr lang="pl-PL" b="1" dirty="0" smtClean="0"/>
              <a:t>Wydłużono </a:t>
            </a:r>
            <a:r>
              <a:rPr lang="pl-PL" b="1" dirty="0"/>
              <a:t>realizację PROW 2014-2020 o kolejne dwa lata</a:t>
            </a:r>
            <a:r>
              <a:rPr lang="pl-PL" dirty="0"/>
              <a:t>, co oznacza, że w </a:t>
            </a:r>
            <a:r>
              <a:rPr lang="pl-PL" dirty="0" smtClean="0"/>
              <a:t>2022 </a:t>
            </a:r>
            <a:r>
              <a:rPr lang="pl-PL" dirty="0"/>
              <a:t>r. </a:t>
            </a:r>
            <a:r>
              <a:rPr lang="pl-PL" dirty="0" smtClean="0"/>
              <a:t>są przeprowadzane </a:t>
            </a:r>
            <a:r>
              <a:rPr lang="pl-PL" dirty="0"/>
              <a:t>kolejne nabory wniosków na </a:t>
            </a:r>
            <a:r>
              <a:rPr lang="pl-PL" dirty="0" smtClean="0"/>
              <a:t>wsparcie</a:t>
            </a:r>
            <a:endParaRPr lang="pl-PL" dirty="0" smtClean="0"/>
          </a:p>
        </p:txBody>
      </p:sp>
    </p:spTree>
    <p:extLst>
      <p:ext uri="{BB962C8B-B14F-4D97-AF65-F5344CB8AC3E}">
        <p14:creationId xmlns:p14="http://schemas.microsoft.com/office/powerpoint/2010/main" val="2466198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t>WoPP</a:t>
            </a:r>
            <a:endParaRPr lang="pl-PL" b="1" dirty="0"/>
          </a:p>
        </p:txBody>
      </p:sp>
      <p:sp>
        <p:nvSpPr>
          <p:cNvPr id="3" name="Symbol zastępczy zawartości 2"/>
          <p:cNvSpPr>
            <a:spLocks noGrp="1"/>
          </p:cNvSpPr>
          <p:nvPr>
            <p:ph idx="1"/>
          </p:nvPr>
        </p:nvSpPr>
        <p:spPr/>
        <p:txBody>
          <a:bodyPr>
            <a:normAutofit/>
          </a:bodyPr>
          <a:lstStyle/>
          <a:p>
            <a:pPr marL="0" indent="0">
              <a:buNone/>
            </a:pPr>
            <a:r>
              <a:rPr lang="pl-PL" sz="4800" dirty="0"/>
              <a:t>Załączniki </a:t>
            </a:r>
          </a:p>
          <a:p>
            <a:pPr marL="0" indent="0">
              <a:buNone/>
            </a:pPr>
            <a:r>
              <a:rPr lang="pl-PL" sz="4800" dirty="0" smtClean="0"/>
              <a:t>Zakładka </a:t>
            </a:r>
          </a:p>
          <a:p>
            <a:pPr marL="0" indent="0">
              <a:buNone/>
            </a:pPr>
            <a:r>
              <a:rPr lang="pl-PL" sz="4800" dirty="0" smtClean="0"/>
              <a:t>B.IV</a:t>
            </a:r>
            <a:r>
              <a:rPr lang="pl-PL" sz="4800" dirty="0"/>
              <a:t>. INFORMACJA O ZAŁĄCZNIKACH</a:t>
            </a:r>
          </a:p>
          <a:p>
            <a:pPr marL="0" indent="0">
              <a:buNone/>
            </a:pPr>
            <a:endParaRPr lang="pl-PL" sz="4800" dirty="0"/>
          </a:p>
        </p:txBody>
      </p:sp>
    </p:spTree>
    <p:extLst>
      <p:ext uri="{BB962C8B-B14F-4D97-AF65-F5344CB8AC3E}">
        <p14:creationId xmlns:p14="http://schemas.microsoft.com/office/powerpoint/2010/main" val="3824200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63950" y="182115"/>
            <a:ext cx="11679810" cy="5632311"/>
          </a:xfrm>
          <a:prstGeom prst="rect">
            <a:avLst/>
          </a:prstGeom>
        </p:spPr>
        <p:txBody>
          <a:bodyPr wrap="square">
            <a:spAutoFit/>
          </a:bodyPr>
          <a:lstStyle/>
          <a:p>
            <a:r>
              <a:rPr lang="pl-PL" sz="2400" dirty="0" smtClean="0"/>
              <a:t>Do </a:t>
            </a:r>
            <a:r>
              <a:rPr lang="pl-PL" sz="2400" dirty="0"/>
              <a:t>wniosku załącza się </a:t>
            </a:r>
            <a:r>
              <a:rPr lang="pl-PL" sz="2400" b="1" dirty="0"/>
              <a:t>załączniki zgodnie z wykazem. </a:t>
            </a:r>
            <a:endParaRPr lang="pl-PL" sz="2400" b="1" dirty="0" smtClean="0"/>
          </a:p>
          <a:p>
            <a:endParaRPr lang="pl-PL" sz="2400" dirty="0" smtClean="0"/>
          </a:p>
          <a:p>
            <a:r>
              <a:rPr lang="pl-PL" sz="2400" dirty="0" smtClean="0"/>
              <a:t>W </a:t>
            </a:r>
            <a:r>
              <a:rPr lang="pl-PL" sz="2400" dirty="0"/>
              <a:t>odniesieniu do poszczególnych załączników wskazanych w formularzu wniosku należy, w odpowiednim polu, wstawić z listy rozwijalnej TAK albo ND oraz w polu Liczba załączników należy wpisać liczbę dokumentów załączonych przez podmiot. </a:t>
            </a:r>
            <a:endParaRPr lang="pl-PL" sz="2400" dirty="0" smtClean="0"/>
          </a:p>
          <a:p>
            <a:endParaRPr lang="pl-PL" sz="2400" dirty="0"/>
          </a:p>
          <a:p>
            <a:r>
              <a:rPr lang="pl-PL" sz="2400" dirty="0" smtClean="0"/>
              <a:t>Zgodnie </a:t>
            </a:r>
            <a:r>
              <a:rPr lang="pl-PL" sz="2400" dirty="0"/>
              <a:t>z treścią ogłoszenia o naborze </a:t>
            </a:r>
            <a:r>
              <a:rPr lang="pl-PL" sz="2400" b="1" dirty="0"/>
              <a:t>może być konieczne złożenie wraz z wnioskiem dodatkowych dokumentów niezbędnych LGD do oceny zgodności operacji z LSR oraz dokonania wyboru operacji, np. informacje dotyczące zgodności z lokalnymi kryteriami wyboru lub przewidywane wskaźniki oddziaływania operacji czy grupy docelowe, itp. </a:t>
            </a:r>
            <a:endParaRPr lang="pl-PL" sz="2400" b="1" dirty="0" smtClean="0"/>
          </a:p>
          <a:p>
            <a:endParaRPr lang="pl-PL" sz="2400" b="1" dirty="0"/>
          </a:p>
          <a:p>
            <a:r>
              <a:rPr lang="pl-PL" sz="2400" b="1" dirty="0" smtClean="0"/>
              <a:t>Kopie </a:t>
            </a:r>
            <a:r>
              <a:rPr lang="pl-PL" sz="2400" b="1" dirty="0"/>
              <a:t>dokumentów, </a:t>
            </a:r>
            <a:r>
              <a:rPr lang="pl-PL" sz="2400" dirty="0"/>
              <a:t>dołącza się w formie kopii potwierdzonych za zgodność z oryginałem przez pracownika LGD, UM lub podmiot, który wydał dokument, lub w formie kopii poświadczonych za zgodność z oryginałem przez notariusza lub przez występującego w sprawie pełnomocnika będącego radcą prawnym lub adwokatem.</a:t>
            </a:r>
          </a:p>
        </p:txBody>
      </p:sp>
    </p:spTree>
    <p:extLst>
      <p:ext uri="{BB962C8B-B14F-4D97-AF65-F5344CB8AC3E}">
        <p14:creationId xmlns:p14="http://schemas.microsoft.com/office/powerpoint/2010/main" val="3537065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01657" y="884040"/>
            <a:ext cx="11821213" cy="4524315"/>
          </a:xfrm>
          <a:prstGeom prst="rect">
            <a:avLst/>
          </a:prstGeom>
        </p:spPr>
        <p:txBody>
          <a:bodyPr wrap="square">
            <a:spAutoFit/>
          </a:bodyPr>
          <a:lstStyle/>
          <a:p>
            <a:r>
              <a:rPr lang="pl-PL" sz="2400" i="1" dirty="0"/>
              <a:t>Podczas stanu zagrożenia epidemicznego lub stanu epidemii ogłoszonego na podstawie ustawy o zapobieganiu oraz zwalczaniu zakażeń i chorób zakaźnych u ludzi w związku z zakażeniami wirusem SARS-CoV-2 lub stanu nadzwyczajnego wprowadzonego w związku z zakażeniami tym wirusem do tych wniosków </a:t>
            </a:r>
            <a:r>
              <a:rPr lang="pl-PL" sz="2400" b="1" i="1" dirty="0">
                <a:solidFill>
                  <a:srgbClr val="FF0000"/>
                </a:solidFill>
              </a:rPr>
              <a:t>można dołączyć kopie tych dokumentów bez wymaganego potwierdzenia lub poświadczenia za zgodność z oryginałem. </a:t>
            </a:r>
            <a:endParaRPr lang="pl-PL" sz="2400" b="1" i="1" dirty="0" smtClean="0">
              <a:solidFill>
                <a:srgbClr val="FF0000"/>
              </a:solidFill>
            </a:endParaRPr>
          </a:p>
          <a:p>
            <a:endParaRPr lang="pl-PL" sz="2400" i="1" dirty="0"/>
          </a:p>
          <a:p>
            <a:r>
              <a:rPr lang="pl-PL" sz="2400" i="1" dirty="0" smtClean="0"/>
              <a:t>Ponadto </a:t>
            </a:r>
            <a:r>
              <a:rPr lang="pl-PL" sz="2400" i="1" dirty="0"/>
              <a:t>informujemy, iż w momencie zniesienia stanu zagrożenia epidemicznego lub stanu epidemii ogłoszonego na podstawie ustawy z dnia 5 grudnia 2008 r. o zapobieganiu oraz zwalczaniu zakażeń i chorób zakaźnych u ludzi (Dz. U. z 2019 r. poz. 1239, z </a:t>
            </a:r>
            <a:r>
              <a:rPr lang="pl-PL" sz="2400" i="1" dirty="0" err="1"/>
              <a:t>późn</a:t>
            </a:r>
            <a:r>
              <a:rPr lang="pl-PL" sz="2400" i="1" dirty="0"/>
              <a:t>. zm.), oraz w okresie 90 dni od dnia odwołania tych stanów obowiązywać będą dotychczasowe zasady dotyczące potwierdzania dokumentów „za zgodność z oryginałem” określone w poszczególnych rozporządzeniach Ministra Rolnictwa i rozwoju Wsi. </a:t>
            </a:r>
          </a:p>
        </p:txBody>
      </p:sp>
    </p:spTree>
    <p:extLst>
      <p:ext uri="{BB962C8B-B14F-4D97-AF65-F5344CB8AC3E}">
        <p14:creationId xmlns:p14="http://schemas.microsoft.com/office/powerpoint/2010/main" val="1274070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772998" y="1225485"/>
            <a:ext cx="10869105" cy="3108543"/>
          </a:xfrm>
          <a:prstGeom prst="rect">
            <a:avLst/>
          </a:prstGeom>
        </p:spPr>
        <p:txBody>
          <a:bodyPr wrap="square">
            <a:spAutoFit/>
          </a:bodyPr>
          <a:lstStyle/>
          <a:p>
            <a:r>
              <a:rPr lang="pl-PL" sz="2800" b="1" dirty="0">
                <a:solidFill>
                  <a:srgbClr val="FF0000"/>
                </a:solidFill>
              </a:rPr>
              <a:t>Dokumenty sporządzone na formularzach udostępnionych przez UM muszą być w wyznaczonych do tego miejscach opatrzone datą oraz podpisane przez podmiot albo </a:t>
            </a:r>
            <a:r>
              <a:rPr lang="pl-PL" sz="2800" b="1" dirty="0" smtClean="0">
                <a:solidFill>
                  <a:srgbClr val="FF0000"/>
                </a:solidFill>
              </a:rPr>
              <a:t>pełnomocnika (w oryginale). </a:t>
            </a:r>
            <a:r>
              <a:rPr lang="pl-PL" sz="2800" dirty="0" smtClean="0"/>
              <a:t>Podpisy </a:t>
            </a:r>
            <a:r>
              <a:rPr lang="pl-PL" sz="2800" dirty="0"/>
              <a:t>muszą być czytelne lub może być przystawiona pieczęć imienna i złożona parafa. W przypadku dokumentów sporządzonych w języku obcym należy dołączyć wykonane przez tłumacza przysięgłego tłumaczenie danego dokumentu na język polski.</a:t>
            </a:r>
          </a:p>
        </p:txBody>
      </p:sp>
    </p:spTree>
    <p:extLst>
      <p:ext uri="{BB962C8B-B14F-4D97-AF65-F5344CB8AC3E}">
        <p14:creationId xmlns:p14="http://schemas.microsoft.com/office/powerpoint/2010/main" val="1701516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255526485"/>
              </p:ext>
            </p:extLst>
          </p:nvPr>
        </p:nvGraphicFramePr>
        <p:xfrm>
          <a:off x="114311" y="0"/>
          <a:ext cx="11518365" cy="6664111"/>
        </p:xfrm>
        <a:graphic>
          <a:graphicData uri="http://schemas.openxmlformats.org/drawingml/2006/table">
            <a:tbl>
              <a:tblPr>
                <a:tableStyleId>{5C22544A-7EE6-4342-B048-85BDC9FD1C3A}</a:tableStyleId>
              </a:tblPr>
              <a:tblGrid>
                <a:gridCol w="440193"/>
                <a:gridCol w="8547066"/>
                <a:gridCol w="1559014"/>
                <a:gridCol w="972092"/>
              </a:tblGrid>
              <a:tr h="173294">
                <a:tc gridSpan="4">
                  <a:txBody>
                    <a:bodyPr/>
                    <a:lstStyle/>
                    <a:p>
                      <a:pPr algn="l" fontAlgn="ctr"/>
                      <a:r>
                        <a:rPr lang="pl-PL" sz="1600" u="none" strike="noStrike" dirty="0">
                          <a:effectLst/>
                        </a:rPr>
                        <a:t>B.IV. INFORMACJA O ZAŁĄCZNIKACH</a:t>
                      </a:r>
                      <a:endParaRPr lang="pl-PL" sz="1600" b="1" i="0" u="none" strike="noStrike" dirty="0">
                        <a:effectLst/>
                        <a:latin typeface="Arial" panose="020B0604020202020204" pitchFamily="34" charset="0"/>
                      </a:endParaRPr>
                    </a:p>
                  </a:txBody>
                  <a:tcPr marL="6187" marR="6187" marT="6187" marB="0" anchor="ctr"/>
                </a:tc>
                <a:tc hMerge="1">
                  <a:txBody>
                    <a:bodyPr/>
                    <a:lstStyle/>
                    <a:p>
                      <a:endParaRPr lang="pl-PL"/>
                    </a:p>
                  </a:txBody>
                  <a:tcPr/>
                </a:tc>
                <a:tc hMerge="1">
                  <a:txBody>
                    <a:bodyPr/>
                    <a:lstStyle/>
                    <a:p>
                      <a:endParaRPr lang="pl-PL"/>
                    </a:p>
                  </a:txBody>
                  <a:tcPr/>
                </a:tc>
                <a:tc hMerge="1">
                  <a:txBody>
                    <a:bodyPr/>
                    <a:lstStyle/>
                    <a:p>
                      <a:endParaRPr lang="pl-PL"/>
                    </a:p>
                  </a:txBody>
                  <a:tcPr/>
                </a:tc>
              </a:tr>
              <a:tr h="173294">
                <a:tc gridSpan="2">
                  <a:txBody>
                    <a:bodyPr/>
                    <a:lstStyle/>
                    <a:p>
                      <a:pPr algn="l" fontAlgn="ctr"/>
                      <a:r>
                        <a:rPr lang="pl-PL" sz="1600" u="none" strike="noStrike">
                          <a:effectLst/>
                        </a:rPr>
                        <a:t>Wniosek w postaci dokumentu elektronicznego zapisanego na informatycznym nośniku danych</a:t>
                      </a:r>
                      <a:endParaRPr lang="pl-PL" sz="1600" b="0" i="0" u="none" strike="noStrike">
                        <a:effectLst/>
                        <a:latin typeface="Arial" panose="020B0604020202020204" pitchFamily="34" charset="0"/>
                      </a:endParaRPr>
                    </a:p>
                  </a:txBody>
                  <a:tcPr marL="6187" marR="6187" marT="6187" marB="0" anchor="ctr"/>
                </a:tc>
                <a:tc hMerge="1">
                  <a:txBody>
                    <a:bodyPr/>
                    <a:lstStyle/>
                    <a:p>
                      <a:endParaRPr lang="pl-PL"/>
                    </a:p>
                  </a:txBody>
                  <a:tcPr/>
                </a:tc>
                <a:tc gridSpan="2">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hMerge="1">
                  <a:txBody>
                    <a:bodyPr/>
                    <a:lstStyle/>
                    <a:p>
                      <a:endParaRPr lang="pl-PL"/>
                    </a:p>
                  </a:txBody>
                  <a:tcPr/>
                </a:tc>
              </a:tr>
              <a:tr h="173294">
                <a:tc>
                  <a:txBody>
                    <a:bodyPr/>
                    <a:lstStyle/>
                    <a:p>
                      <a:pPr algn="l" fontAlgn="ctr"/>
                      <a:r>
                        <a:rPr lang="pl-PL" sz="1600" u="none" strike="noStrike">
                          <a:effectLst/>
                        </a:rPr>
                        <a:t>Lp.</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Nazwa załącznika</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TAK / ND</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Liczba</a:t>
                      </a:r>
                      <a:endParaRPr lang="pl-PL" sz="1600" b="0" i="0" u="none" strike="noStrike">
                        <a:effectLst/>
                        <a:latin typeface="Arial" panose="020B0604020202020204" pitchFamily="34" charset="0"/>
                      </a:endParaRPr>
                    </a:p>
                  </a:txBody>
                  <a:tcPr marL="6187" marR="6187" marT="6187" marB="0" anchor="ctr"/>
                </a:tc>
              </a:tr>
              <a:tr h="173294">
                <a:tc gridSpan="2">
                  <a:txBody>
                    <a:bodyPr/>
                    <a:lstStyle/>
                    <a:p>
                      <a:pPr algn="l" fontAlgn="ctr"/>
                      <a:r>
                        <a:rPr lang="pl-PL" sz="1600" u="none" strike="noStrike">
                          <a:effectLst/>
                        </a:rPr>
                        <a:t>A. Załączniki dotyczące podmiotu ubiegającego się o przyznanie pomocy i operacji</a:t>
                      </a:r>
                      <a:endParaRPr lang="pl-PL" sz="1600" b="0" i="0" u="none" strike="noStrike">
                        <a:effectLst/>
                        <a:latin typeface="Arial" panose="020B0604020202020204" pitchFamily="34" charset="0"/>
                      </a:endParaRPr>
                    </a:p>
                  </a:txBody>
                  <a:tcPr marL="6187" marR="6187" marT="6187" marB="0" anchor="ctr"/>
                </a:tc>
                <a:tc hMerge="1">
                  <a:txBody>
                    <a:bodyPr/>
                    <a:lstStyle/>
                    <a:p>
                      <a:endParaRPr lang="pl-PL"/>
                    </a:p>
                  </a:txBody>
                  <a:tcPr/>
                </a:tc>
                <a:tc gridSpan="2">
                  <a:txBody>
                    <a:bodyPr/>
                    <a:lstStyle/>
                    <a:p>
                      <a:pPr algn="l" fontAlgn="ctr"/>
                      <a:r>
                        <a:rPr lang="pl-PL" sz="1600" u="none" strike="noStrike">
                          <a:effectLst/>
                        </a:rPr>
                        <a:t>TAK</a:t>
                      </a:r>
                      <a:endParaRPr lang="pl-PL" sz="1600" b="0" i="0" u="none" strike="noStrike">
                        <a:effectLst/>
                        <a:latin typeface="Arial" panose="020B0604020202020204" pitchFamily="34" charset="0"/>
                      </a:endParaRPr>
                    </a:p>
                  </a:txBody>
                  <a:tcPr marL="6187" marR="6187" marT="6187" marB="0" anchor="ctr"/>
                </a:tc>
                <a:tc hMerge="1">
                  <a:txBody>
                    <a:bodyPr/>
                    <a:lstStyle/>
                    <a:p>
                      <a:endParaRPr lang="pl-PL"/>
                    </a:p>
                  </a:txBody>
                  <a:tcPr/>
                </a:tc>
              </a:tr>
              <a:tr h="344860">
                <a:tc>
                  <a:txBody>
                    <a:bodyPr/>
                    <a:lstStyle/>
                    <a:p>
                      <a:pPr algn="l" fontAlgn="ctr"/>
                      <a:r>
                        <a:rPr lang="pl-PL" sz="1600" u="none" strike="noStrike">
                          <a:effectLst/>
                        </a:rPr>
                        <a:t>1.</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Dokument tożsamości </a:t>
                      </a:r>
                      <a:br>
                        <a:rPr lang="pl-PL" sz="1600" u="none" strike="noStrike">
                          <a:effectLst/>
                        </a:rPr>
                      </a:br>
                      <a:r>
                        <a:rPr lang="pl-PL" sz="1600" u="none" strike="noStrike">
                          <a:effectLst/>
                        </a:rPr>
                        <a:t>– kopia</a:t>
                      </a:r>
                      <a:r>
                        <a:rPr lang="pl-PL" sz="1600" u="none" strike="noStrike" baseline="30000">
                          <a:effectLst/>
                        </a:rPr>
                        <a:t>3</a:t>
                      </a:r>
                      <a:endParaRPr lang="pl-PL" sz="1600" b="0" i="0" u="none" strike="noStrike">
                        <a:solidFill>
                          <a:srgbClr val="000000"/>
                        </a:solidFill>
                        <a:effectLst/>
                        <a:latin typeface="Arial" panose="020B0604020202020204" pitchFamily="34" charset="0"/>
                      </a:endParaRPr>
                    </a:p>
                  </a:txBody>
                  <a:tcPr marL="6187" marR="6187" marT="6187" marB="0" anchor="ctr"/>
                </a:tc>
                <a:tc>
                  <a:txBody>
                    <a:bodyPr/>
                    <a:lstStyle/>
                    <a:p>
                      <a:pPr algn="l" fontAlgn="ctr"/>
                      <a:r>
                        <a:rPr lang="pl-PL" sz="1600" u="none" strike="noStrike">
                          <a:effectLst/>
                        </a:rPr>
                        <a:t>TAK</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448491">
                <a:tc>
                  <a:txBody>
                    <a:bodyPr/>
                    <a:lstStyle/>
                    <a:p>
                      <a:pPr algn="l" fontAlgn="ctr"/>
                      <a:r>
                        <a:rPr lang="pl-PL" sz="1600" u="none" strike="noStrike">
                          <a:effectLst/>
                        </a:rPr>
                        <a:t>2.</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Zaświadczenie z właściwej ewidencji ludności o miejscu zameldowania na pobyt stały lub czasowy, wydane nie wcześniej niż 3 miesiące przed dniem złożenia wniosku</a:t>
                      </a:r>
                      <a:br>
                        <a:rPr lang="pl-PL" sz="1600" u="none" strike="noStrike">
                          <a:effectLst/>
                        </a:rPr>
                      </a:br>
                      <a:r>
                        <a:rPr lang="pl-PL" sz="1600" u="none" strike="noStrike">
                          <a:effectLst/>
                        </a:rPr>
                        <a:t>– oryginał lub kopia</a:t>
                      </a:r>
                      <a:r>
                        <a:rPr lang="pl-PL" sz="1600" u="none" strike="noStrike" baseline="30000">
                          <a:effectLst/>
                        </a:rPr>
                        <a:t>3</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TAK</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173294">
                <a:tc>
                  <a:txBody>
                    <a:bodyPr/>
                    <a:lstStyle/>
                    <a:p>
                      <a:pPr algn="l" fontAlgn="ctr"/>
                      <a:r>
                        <a:rPr lang="pl-PL" sz="1600" u="none" strike="noStrike">
                          <a:effectLst/>
                        </a:rPr>
                        <a:t>3.</a:t>
                      </a:r>
                      <a:endParaRPr lang="pl-PL" sz="1600" b="0" i="0" u="none" strike="noStrike">
                        <a:effectLst/>
                        <a:latin typeface="Arial" panose="020B0604020202020204" pitchFamily="34" charset="0"/>
                      </a:endParaRPr>
                    </a:p>
                  </a:txBody>
                  <a:tcPr marL="6187" marR="6187" marT="6187" marB="0" anchor="ctr"/>
                </a:tc>
                <a:tc gridSpan="3">
                  <a:txBody>
                    <a:bodyPr/>
                    <a:lstStyle/>
                    <a:p>
                      <a:pPr algn="l" fontAlgn="ctr"/>
                      <a:r>
                        <a:rPr lang="pl-PL" sz="1600" u="none" strike="noStrike" dirty="0">
                          <a:effectLst/>
                        </a:rPr>
                        <a:t>Zaświadczenie wydane nie wcześniej niż 1 miesiąc przed dniem złożenia wniosku przez:</a:t>
                      </a:r>
                      <a:endParaRPr lang="pl-PL" sz="1600" b="0" i="0" u="none" strike="noStrike" dirty="0">
                        <a:effectLst/>
                        <a:latin typeface="Arial" panose="020B0604020202020204" pitchFamily="34" charset="0"/>
                      </a:endParaRPr>
                    </a:p>
                  </a:txBody>
                  <a:tcPr marL="6187" marR="6187" marT="6187" marB="0" anchor="ctr"/>
                </a:tc>
                <a:tc hMerge="1">
                  <a:txBody>
                    <a:bodyPr/>
                    <a:lstStyle/>
                    <a:p>
                      <a:endParaRPr lang="pl-PL"/>
                    </a:p>
                  </a:txBody>
                  <a:tcPr/>
                </a:tc>
                <a:tc hMerge="1">
                  <a:txBody>
                    <a:bodyPr/>
                    <a:lstStyle/>
                    <a:p>
                      <a:endParaRPr lang="pl-PL"/>
                    </a:p>
                  </a:txBody>
                  <a:tcPr/>
                </a:tc>
              </a:tr>
              <a:tr h="508942">
                <a:tc>
                  <a:txBody>
                    <a:bodyPr/>
                    <a:lstStyle/>
                    <a:p>
                      <a:pPr algn="l" fontAlgn="ctr"/>
                      <a:r>
                        <a:rPr lang="pl-PL" sz="1600" u="none" strike="noStrike">
                          <a:effectLst/>
                        </a:rPr>
                        <a:t>3.1</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dirty="0">
                          <a:effectLst/>
                        </a:rPr>
                        <a:t>Kasę Rolniczego Ubezpieczenia Społecznego (KRUS) o niefigurowaniu w ewidencji osób ubezpieczonych </a:t>
                      </a:r>
                      <a:br>
                        <a:rPr lang="pl-PL" sz="1600" u="none" strike="noStrike" dirty="0">
                          <a:effectLst/>
                        </a:rPr>
                      </a:br>
                      <a:r>
                        <a:rPr lang="pl-PL" sz="1600" u="none" strike="noStrike" dirty="0">
                          <a:effectLst/>
                        </a:rPr>
                        <a:t>– oryginał</a:t>
                      </a:r>
                      <a:br>
                        <a:rPr lang="pl-PL" sz="1600" u="none" strike="noStrike" dirty="0">
                          <a:effectLst/>
                        </a:rPr>
                      </a:br>
                      <a:r>
                        <a:rPr lang="pl-PL" sz="1600" u="none" strike="noStrike" dirty="0">
                          <a:effectLst/>
                        </a:rPr>
                        <a:t>albo</a:t>
                      </a:r>
                      <a:endParaRPr lang="pl-PL" sz="1600" b="0" i="0" u="none" strike="noStrike" dirty="0">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459429">
                <a:tc>
                  <a:txBody>
                    <a:bodyPr/>
                    <a:lstStyle/>
                    <a:p>
                      <a:pPr algn="l" fontAlgn="ctr"/>
                      <a:r>
                        <a:rPr lang="pl-PL" sz="1600" u="none" strike="noStrike">
                          <a:effectLst/>
                        </a:rPr>
                        <a:t>3.2</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Zakład Ubezpieczeń Społecznych (ZUS) potwierdzające fakt podlegania ubezpieczeniu społecznemu w pełnym zakresie</a:t>
                      </a:r>
                      <a:br>
                        <a:rPr lang="pl-PL" sz="1600" u="none" strike="noStrike">
                          <a:effectLst/>
                        </a:rPr>
                      </a:br>
                      <a:r>
                        <a:rPr lang="pl-PL" sz="1600" u="none" strike="noStrike">
                          <a:effectLst/>
                        </a:rPr>
                        <a:t>– oryginał</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459429">
                <a:tc>
                  <a:txBody>
                    <a:bodyPr/>
                    <a:lstStyle/>
                    <a:p>
                      <a:pPr algn="l" fontAlgn="ctr"/>
                      <a:r>
                        <a:rPr lang="pl-PL" sz="1600" u="none" strike="noStrike">
                          <a:effectLst/>
                        </a:rPr>
                        <a:t>4.1</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dirty="0">
                          <a:effectLst/>
                        </a:rPr>
                        <a:t>Decyzja o wpisie producenta do ewidencji producentów</a:t>
                      </a:r>
                      <a:br>
                        <a:rPr lang="pl-PL" sz="1600" u="none" strike="noStrike" dirty="0">
                          <a:effectLst/>
                        </a:rPr>
                      </a:br>
                      <a:r>
                        <a:rPr lang="pl-PL" sz="1600" u="none" strike="noStrike" dirty="0">
                          <a:effectLst/>
                        </a:rPr>
                        <a:t>– kopia</a:t>
                      </a:r>
                      <a:r>
                        <a:rPr lang="pl-PL" sz="1600" u="none" strike="noStrike" baseline="30000" dirty="0">
                          <a:effectLst/>
                        </a:rPr>
                        <a:t>3</a:t>
                      </a:r>
                      <a:r>
                        <a:rPr lang="pl-PL" sz="1600" u="none" strike="noStrike" dirty="0">
                          <a:effectLst/>
                        </a:rPr>
                        <a:t/>
                      </a:r>
                      <a:br>
                        <a:rPr lang="pl-PL" sz="1600" u="none" strike="noStrike" dirty="0">
                          <a:effectLst/>
                        </a:rPr>
                      </a:br>
                      <a:r>
                        <a:rPr lang="pl-PL" sz="1600" u="none" strike="noStrike" dirty="0">
                          <a:effectLst/>
                        </a:rPr>
                        <a:t>albo</a:t>
                      </a:r>
                      <a:endParaRPr lang="pl-PL" sz="1600" b="0" i="0" u="none" strike="noStrike" dirty="0">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459429">
                <a:tc>
                  <a:txBody>
                    <a:bodyPr/>
                    <a:lstStyle/>
                    <a:p>
                      <a:pPr algn="l" fontAlgn="ctr"/>
                      <a:r>
                        <a:rPr lang="pl-PL" sz="1600" u="none" strike="noStrike">
                          <a:effectLst/>
                        </a:rPr>
                        <a:t>4.2</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Zaświadczenie o nadanym numerze identyfikacyjnym w ewidencji producentów</a:t>
                      </a:r>
                      <a:br>
                        <a:rPr lang="pl-PL" sz="1600" u="none" strike="noStrike">
                          <a:effectLst/>
                        </a:rPr>
                      </a:br>
                      <a:r>
                        <a:rPr lang="pl-PL" sz="1600" u="none" strike="noStrike">
                          <a:effectLst/>
                        </a:rPr>
                        <a:t>– kopia</a:t>
                      </a:r>
                      <a:r>
                        <a:rPr lang="pl-PL" sz="1600" u="none" strike="noStrike" baseline="30000">
                          <a:effectLst/>
                        </a:rPr>
                        <a:t>3</a:t>
                      </a:r>
                      <a:r>
                        <a:rPr lang="pl-PL" sz="1600" u="none" strike="noStrike">
                          <a:effectLst/>
                        </a:rPr>
                        <a:t/>
                      </a:r>
                      <a:br>
                        <a:rPr lang="pl-PL" sz="1600" u="none" strike="noStrike">
                          <a:effectLst/>
                        </a:rPr>
                      </a:br>
                      <a:r>
                        <a:rPr lang="pl-PL" sz="1600" u="none" strike="noStrike">
                          <a:effectLst/>
                        </a:rPr>
                        <a:t>albo</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344860">
                <a:tc>
                  <a:txBody>
                    <a:bodyPr/>
                    <a:lstStyle/>
                    <a:p>
                      <a:pPr algn="l" fontAlgn="ctr"/>
                      <a:r>
                        <a:rPr lang="pl-PL" sz="1600" u="none" strike="noStrike">
                          <a:effectLst/>
                        </a:rPr>
                        <a:t>4.3</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Wniosek o wpis do ewidencji producentów</a:t>
                      </a:r>
                      <a:br>
                        <a:rPr lang="pl-PL" sz="1600" u="none" strike="noStrike">
                          <a:effectLst/>
                        </a:rPr>
                      </a:br>
                      <a:r>
                        <a:rPr lang="pl-PL" sz="1600" u="none" strike="noStrike">
                          <a:effectLst/>
                        </a:rPr>
                        <a:t>– kopia</a:t>
                      </a:r>
                      <a:r>
                        <a:rPr lang="pl-PL" sz="1600" u="none" strike="noStrike" baseline="30000">
                          <a:effectLst/>
                        </a:rPr>
                        <a:t>3</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187" marR="185607" marT="6187" marB="0" anchor="ctr"/>
                </a:tc>
              </a:tr>
              <a:tr h="459429">
                <a:tc>
                  <a:txBody>
                    <a:bodyPr/>
                    <a:lstStyle/>
                    <a:p>
                      <a:pPr algn="l" fontAlgn="ctr"/>
                      <a:r>
                        <a:rPr lang="pl-PL" sz="1600" u="none" strike="noStrike">
                          <a:effectLst/>
                        </a:rPr>
                        <a:t>5.</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Dokumenty potwierdzające posiadanie tytułu prawnego do nieruchomości – załącznik obowiązkowy w przypadku, gdy realizacja operacji obejmuje zadania trwale związane z nieruchomością</a:t>
                      </a:r>
                      <a:br>
                        <a:rPr lang="pl-PL" sz="1600" u="none" strike="noStrike">
                          <a:effectLst/>
                        </a:rPr>
                      </a:br>
                      <a:r>
                        <a:rPr lang="pl-PL" sz="1600" u="none" strike="noStrike">
                          <a:effectLst/>
                        </a:rPr>
                        <a:t>– oryginał lub kopia</a:t>
                      </a:r>
                      <a:r>
                        <a:rPr lang="pl-PL" sz="1600" u="none" strike="noStrike" baseline="30000">
                          <a:effectLst/>
                        </a:rPr>
                        <a:t>3</a:t>
                      </a:r>
                      <a:r>
                        <a:rPr lang="pl-PL" sz="1600" u="none" strike="noStrike">
                          <a:effectLst/>
                        </a:rPr>
                        <a:t> </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187" marR="6187" marT="6187" marB="0" anchor="ctr"/>
                </a:tc>
                <a:tc>
                  <a:txBody>
                    <a:bodyPr/>
                    <a:lstStyle/>
                    <a:p>
                      <a:pPr algn="l" fontAlgn="ctr"/>
                      <a:r>
                        <a:rPr lang="pl-PL" sz="1600" u="none" strike="noStrike" dirty="0">
                          <a:effectLst/>
                        </a:rPr>
                        <a:t> </a:t>
                      </a:r>
                      <a:endParaRPr lang="pl-PL" sz="1600" b="0" i="0" u="none" strike="noStrike" dirty="0">
                        <a:effectLst/>
                        <a:latin typeface="Arial" panose="020B0604020202020204" pitchFamily="34" charset="0"/>
                      </a:endParaRPr>
                    </a:p>
                  </a:txBody>
                  <a:tcPr marL="6187" marR="185607" marT="6187" marB="0" anchor="ctr"/>
                </a:tc>
              </a:tr>
            </a:tbl>
          </a:graphicData>
        </a:graphic>
      </p:graphicFrame>
    </p:spTree>
    <p:extLst>
      <p:ext uri="{BB962C8B-B14F-4D97-AF65-F5344CB8AC3E}">
        <p14:creationId xmlns:p14="http://schemas.microsoft.com/office/powerpoint/2010/main" val="394172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3236324219"/>
              </p:ext>
            </p:extLst>
          </p:nvPr>
        </p:nvGraphicFramePr>
        <p:xfrm>
          <a:off x="279397" y="358747"/>
          <a:ext cx="11702070" cy="6079759"/>
        </p:xfrm>
        <a:graphic>
          <a:graphicData uri="http://schemas.openxmlformats.org/drawingml/2006/table">
            <a:tbl>
              <a:tblPr>
                <a:tableStyleId>{5C22544A-7EE6-4342-B048-85BDC9FD1C3A}</a:tableStyleId>
              </a:tblPr>
              <a:tblGrid>
                <a:gridCol w="447213"/>
                <a:gridCol w="8683383"/>
                <a:gridCol w="1583879"/>
                <a:gridCol w="987595"/>
              </a:tblGrid>
              <a:tr h="1499815">
                <a:tc>
                  <a:txBody>
                    <a:bodyPr/>
                    <a:lstStyle/>
                    <a:p>
                      <a:pPr algn="l" fontAlgn="ctr"/>
                      <a:r>
                        <a:rPr lang="pl-PL" sz="1600" u="none" strike="noStrike" dirty="0">
                          <a:effectLst/>
                        </a:rPr>
                        <a:t>6.</a:t>
                      </a:r>
                      <a:endParaRPr lang="pl-PL" sz="1600" b="0" i="0" u="none" strike="noStrike" dirty="0">
                        <a:effectLst/>
                        <a:latin typeface="Arial" panose="020B0604020202020204" pitchFamily="34" charset="0"/>
                      </a:endParaRPr>
                    </a:p>
                  </a:txBody>
                  <a:tcPr marL="6824" marR="6824" marT="6824" marB="0" anchor="ctr"/>
                </a:tc>
                <a:tc>
                  <a:txBody>
                    <a:bodyPr/>
                    <a:lstStyle/>
                    <a:p>
                      <a:pPr algn="l" fontAlgn="ctr"/>
                      <a:r>
                        <a:rPr lang="pl-PL" sz="1600" u="none" strike="noStrike" dirty="0">
                          <a:effectLst/>
                        </a:rPr>
                        <a:t>Oświadczenie właściciela(i) lub współwłaściciela(i) lub posiadacza(-y) lub współposiadacza(-y) nieruchomości, że wyraża(ją) on(i) zgodę na realizację operacji, jeżeli operacja jest realizowana na terenie nieruchomości będącej w posiadaniu zależnym lub będącej przedmiotem współwłasności – załącznik obowiązkowy w przypadku, gdy realizacja operacji obejmuje zadania trwale związane z nieruchomością</a:t>
                      </a:r>
                      <a:br>
                        <a:rPr lang="pl-PL" sz="1600" u="none" strike="noStrike" dirty="0">
                          <a:effectLst/>
                        </a:rPr>
                      </a:br>
                      <a:r>
                        <a:rPr lang="pl-PL" sz="1600" u="none" strike="noStrike" dirty="0">
                          <a:effectLst/>
                        </a:rPr>
                        <a:t>– oryginał sporządzony na formularzu udostępnionym przez UM</a:t>
                      </a:r>
                      <a:endParaRPr lang="pl-PL" sz="1600" b="0" i="0" u="none" strike="noStrike" dirty="0">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504580">
                <a:tc>
                  <a:txBody>
                    <a:bodyPr/>
                    <a:lstStyle/>
                    <a:p>
                      <a:pPr algn="l" fontAlgn="ctr"/>
                      <a:r>
                        <a:rPr lang="pl-PL" sz="1600" u="none" strike="noStrike">
                          <a:effectLst/>
                        </a:rPr>
                        <a:t>7.</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dirty="0">
                          <a:effectLst/>
                        </a:rPr>
                        <a:t>Biznesplan </a:t>
                      </a:r>
                      <a:br>
                        <a:rPr lang="pl-PL" sz="1600" u="none" strike="noStrike" dirty="0">
                          <a:effectLst/>
                        </a:rPr>
                      </a:br>
                      <a:r>
                        <a:rPr lang="pl-PL" sz="1600" u="none" strike="noStrike" dirty="0">
                          <a:effectLst/>
                        </a:rPr>
                        <a:t>– oryginał sporządzony na formularzu udostępnionym przez UM *</a:t>
                      </a:r>
                      <a:endParaRPr lang="pl-PL" sz="1600" b="0" i="0" u="none" strike="noStrike" dirty="0">
                        <a:effectLst/>
                        <a:latin typeface="Arial" panose="020B0604020202020204" pitchFamily="34" charset="0"/>
                      </a:endParaRPr>
                    </a:p>
                  </a:txBody>
                  <a:tcPr marL="6824" marR="6824" marT="6824" marB="0" anchor="ctr"/>
                </a:tc>
                <a:tc>
                  <a:txBody>
                    <a:bodyPr/>
                    <a:lstStyle/>
                    <a:p>
                      <a:pPr algn="l" fontAlgn="ctr"/>
                      <a:r>
                        <a:rPr lang="pl-PL" sz="1600" u="none" strike="noStrike">
                          <a:effectLst/>
                        </a:rPr>
                        <a:t>TAK</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753389">
                <a:tc>
                  <a:txBody>
                    <a:bodyPr/>
                    <a:lstStyle/>
                    <a:p>
                      <a:pPr algn="l" fontAlgn="ctr"/>
                      <a:r>
                        <a:rPr lang="pl-PL" sz="1600" u="none" strike="noStrike">
                          <a:effectLst/>
                        </a:rPr>
                        <a:t>8.</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Oświadczenie podmiotu ubiegającego się o przyznanie pomocy o nie uzyskaniu pomocy de minimis </a:t>
                      </a:r>
                      <a:br>
                        <a:rPr lang="pl-PL" sz="1600" u="none" strike="noStrike">
                          <a:effectLst/>
                        </a:rPr>
                      </a:br>
                      <a:r>
                        <a:rPr lang="pl-PL" sz="1600" u="none" strike="noStrike">
                          <a:effectLst/>
                        </a:rPr>
                        <a:t>– oryginał sporządzony na formularzu udostępnionym przez UM</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753389">
                <a:tc>
                  <a:txBody>
                    <a:bodyPr/>
                    <a:lstStyle/>
                    <a:p>
                      <a:pPr algn="l" fontAlgn="ctr"/>
                      <a:r>
                        <a:rPr lang="pl-PL" sz="1600" u="none" strike="noStrike">
                          <a:effectLst/>
                        </a:rPr>
                        <a:t>9.1</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Informacja podmiotu ubiegającego się o przyznanie pomocy o uzyskanej pomocy de minimis </a:t>
                      </a:r>
                      <a:br>
                        <a:rPr lang="pl-PL" sz="1600" u="none" strike="noStrike">
                          <a:effectLst/>
                        </a:rPr>
                      </a:br>
                      <a:r>
                        <a:rPr lang="pl-PL" sz="1600" u="none" strike="noStrike">
                          <a:effectLst/>
                        </a:rPr>
                        <a:t>– oryginał sporządzony na formularzu udostępnionym przez UM, </a:t>
                      </a:r>
                      <a:br>
                        <a:rPr lang="pl-PL" sz="1600" u="none" strike="noStrike">
                          <a:effectLst/>
                        </a:rPr>
                      </a:br>
                      <a:r>
                        <a:rPr lang="pl-PL" sz="1600" u="none" strike="noStrike">
                          <a:effectLst/>
                        </a:rPr>
                        <a:t>oraz</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806037">
                <a:tc>
                  <a:txBody>
                    <a:bodyPr/>
                    <a:lstStyle/>
                    <a:p>
                      <a:pPr algn="l" fontAlgn="ctr"/>
                      <a:r>
                        <a:rPr lang="pl-PL" sz="1600" u="none" strike="noStrike">
                          <a:effectLst/>
                        </a:rPr>
                        <a:t>9.2</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dirty="0">
                          <a:effectLst/>
                        </a:rPr>
                        <a:t>Wszystkie zaświadczenia o pomocy de </a:t>
                      </a:r>
                      <a:r>
                        <a:rPr lang="pl-PL" sz="1600" u="none" strike="noStrike" dirty="0" err="1">
                          <a:effectLst/>
                        </a:rPr>
                        <a:t>minimis</a:t>
                      </a:r>
                      <a:r>
                        <a:rPr lang="pl-PL" sz="1600" u="none" strike="noStrike" dirty="0">
                          <a:effectLst/>
                        </a:rPr>
                        <a:t> oraz pomocy de </a:t>
                      </a:r>
                      <a:r>
                        <a:rPr lang="pl-PL" sz="1600" u="none" strike="noStrike" dirty="0" err="1">
                          <a:effectLst/>
                        </a:rPr>
                        <a:t>minimis</a:t>
                      </a:r>
                      <a:r>
                        <a:rPr lang="pl-PL" sz="1600" u="none" strike="noStrike" dirty="0">
                          <a:effectLst/>
                        </a:rPr>
                        <a:t> w rolnictwie lub rybołówstwie, jakie podmiot ubiegający się o przyznanie pomocy otrzymał w roku, w którym ubiega się o pomoc oraz w okresie 2 poprzedzających go lat - kopie</a:t>
                      </a:r>
                      <a:r>
                        <a:rPr lang="pl-PL" sz="1600" u="none" strike="noStrike" baseline="30000" dirty="0">
                          <a:effectLst/>
                        </a:rPr>
                        <a:t>3</a:t>
                      </a:r>
                      <a:endParaRPr lang="pl-PL" sz="1600" b="0" i="0" u="none" strike="noStrike" dirty="0">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504580">
                <a:tc>
                  <a:txBody>
                    <a:bodyPr/>
                    <a:lstStyle/>
                    <a:p>
                      <a:pPr algn="l" fontAlgn="ctr"/>
                      <a:r>
                        <a:rPr lang="pl-PL" sz="1600" u="none" strike="noStrike">
                          <a:effectLst/>
                        </a:rPr>
                        <a:t>10.</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Formularz informacji przedstawianych przy ubieganiu się o pomoc de minimis </a:t>
                      </a:r>
                      <a:br>
                        <a:rPr lang="pl-PL" sz="1600" u="none" strike="noStrike">
                          <a:effectLst/>
                        </a:rPr>
                      </a:br>
                      <a:r>
                        <a:rPr lang="pl-PL" sz="1600" u="none" strike="noStrike">
                          <a:effectLst/>
                        </a:rPr>
                        <a:t>– oryginał </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TAK</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504580">
                <a:tc>
                  <a:txBody>
                    <a:bodyPr/>
                    <a:lstStyle/>
                    <a:p>
                      <a:pPr algn="l" fontAlgn="ctr"/>
                      <a:r>
                        <a:rPr lang="pl-PL" sz="1600" u="none" strike="noStrike">
                          <a:effectLst/>
                        </a:rPr>
                        <a:t>11.</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Pełnomocnictwo, jeżeli zostało udzielone</a:t>
                      </a:r>
                      <a:br>
                        <a:rPr lang="pl-PL" sz="1600" u="none" strike="noStrike">
                          <a:effectLst/>
                        </a:rPr>
                      </a:br>
                      <a:r>
                        <a:rPr lang="pl-PL" sz="1600" u="none" strike="noStrike">
                          <a:effectLst/>
                        </a:rPr>
                        <a:t>– oryginał lub kopia</a:t>
                      </a:r>
                      <a:r>
                        <a:rPr lang="pl-PL" sz="1600" u="none" strike="noStrike" baseline="30000">
                          <a:effectLst/>
                        </a:rPr>
                        <a:t>3</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824" marR="204716" marT="6824" marB="0" anchor="ctr"/>
                </a:tc>
              </a:tr>
              <a:tr h="753389">
                <a:tc>
                  <a:txBody>
                    <a:bodyPr/>
                    <a:lstStyle/>
                    <a:p>
                      <a:pPr algn="l" fontAlgn="ctr"/>
                      <a:r>
                        <a:rPr lang="pl-PL" sz="1600" u="none" strike="noStrike">
                          <a:effectLst/>
                        </a:rPr>
                        <a:t>12.</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Dokumenty uzasadniające przyjęty poziom planowanych do poniesienia kosztów - w przypadku dostaw, usług, robót budowlanych, które nie są powszechnie dostępne</a:t>
                      </a:r>
                      <a:br>
                        <a:rPr lang="pl-PL" sz="1600" u="none" strike="noStrike">
                          <a:effectLst/>
                        </a:rPr>
                      </a:br>
                      <a:r>
                        <a:rPr lang="pl-PL" sz="1600" u="none" strike="noStrike">
                          <a:effectLst/>
                        </a:rPr>
                        <a:t>– oryginał lub kopia</a:t>
                      </a:r>
                      <a:r>
                        <a:rPr lang="pl-PL" sz="1600" u="none" strike="noStrike" baseline="30000">
                          <a:effectLst/>
                        </a:rPr>
                        <a:t>3</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824" marR="6824" marT="6824" marB="0" anchor="ctr"/>
                </a:tc>
                <a:tc>
                  <a:txBody>
                    <a:bodyPr/>
                    <a:lstStyle/>
                    <a:p>
                      <a:pPr algn="l" fontAlgn="ctr"/>
                      <a:r>
                        <a:rPr lang="pl-PL" sz="1600" u="none" strike="noStrike" dirty="0">
                          <a:effectLst/>
                        </a:rPr>
                        <a:t> </a:t>
                      </a:r>
                      <a:endParaRPr lang="pl-PL" sz="1600" b="0" i="0" u="none" strike="noStrike" dirty="0">
                        <a:effectLst/>
                        <a:latin typeface="Arial" panose="020B0604020202020204" pitchFamily="34" charset="0"/>
                      </a:endParaRPr>
                    </a:p>
                  </a:txBody>
                  <a:tcPr marL="6824" marR="204716" marT="6824" marB="0" anchor="ctr"/>
                </a:tc>
              </a:tr>
            </a:tbl>
          </a:graphicData>
        </a:graphic>
      </p:graphicFrame>
    </p:spTree>
    <p:extLst>
      <p:ext uri="{BB962C8B-B14F-4D97-AF65-F5344CB8AC3E}">
        <p14:creationId xmlns:p14="http://schemas.microsoft.com/office/powerpoint/2010/main" val="2431166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2225108521"/>
              </p:ext>
            </p:extLst>
          </p:nvPr>
        </p:nvGraphicFramePr>
        <p:xfrm>
          <a:off x="150829" y="81665"/>
          <a:ext cx="11736371" cy="6650620"/>
        </p:xfrm>
        <a:graphic>
          <a:graphicData uri="http://schemas.openxmlformats.org/drawingml/2006/table">
            <a:tbl>
              <a:tblPr>
                <a:tableStyleId>{5C22544A-7EE6-4342-B048-85BDC9FD1C3A}</a:tableStyleId>
              </a:tblPr>
              <a:tblGrid>
                <a:gridCol w="466151"/>
                <a:gridCol w="9051079"/>
                <a:gridCol w="1189726"/>
                <a:gridCol w="1029415"/>
              </a:tblGrid>
              <a:tr h="187482">
                <a:tc gridSpan="2">
                  <a:txBody>
                    <a:bodyPr/>
                    <a:lstStyle/>
                    <a:p>
                      <a:pPr algn="l" fontAlgn="ctr"/>
                      <a:r>
                        <a:rPr lang="pl-PL" sz="1600" u="none" strike="noStrike" dirty="0">
                          <a:effectLst/>
                        </a:rPr>
                        <a:t>B. Załączniki dotyczące robót budowlanych</a:t>
                      </a:r>
                      <a:endParaRPr lang="pl-PL" sz="1600" b="0" i="0" u="none" strike="noStrike" dirty="0">
                        <a:effectLst/>
                        <a:latin typeface="Arial" panose="020B0604020202020204" pitchFamily="34" charset="0"/>
                      </a:endParaRPr>
                    </a:p>
                  </a:txBody>
                  <a:tcPr marL="6694" marR="6694" marT="6694" marB="0" anchor="ctr"/>
                </a:tc>
                <a:tc hMerge="1">
                  <a:txBody>
                    <a:bodyPr/>
                    <a:lstStyle/>
                    <a:p>
                      <a:endParaRPr lang="pl-PL"/>
                    </a:p>
                  </a:txBody>
                  <a:tcPr/>
                </a:tc>
                <a:tc gridSpan="2">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hMerge="1">
                  <a:txBody>
                    <a:bodyPr/>
                    <a:lstStyle/>
                    <a:p>
                      <a:endParaRPr lang="pl-PL"/>
                    </a:p>
                  </a:txBody>
                  <a:tcPr/>
                </a:tc>
              </a:tr>
              <a:tr h="187482">
                <a:tc>
                  <a:txBody>
                    <a:bodyPr/>
                    <a:lstStyle/>
                    <a:p>
                      <a:pPr algn="l" fontAlgn="ctr"/>
                      <a:r>
                        <a:rPr lang="pl-PL" sz="1600" u="none" strike="noStrike">
                          <a:effectLst/>
                        </a:rPr>
                        <a:t>1.</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dirty="0">
                          <a:effectLst/>
                        </a:rPr>
                        <a:t>Kosztorys inwestorski – oryginał lub kopia</a:t>
                      </a:r>
                      <a:r>
                        <a:rPr lang="pl-PL" sz="1600" u="none" strike="noStrike" baseline="30000" dirty="0">
                          <a:effectLst/>
                        </a:rPr>
                        <a:t>3</a:t>
                      </a:r>
                      <a:endParaRPr lang="pl-PL" sz="1600" b="0" i="0" u="none" strike="noStrike" dirty="0">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200804" marT="6694" marB="0" anchor="ctr"/>
                </a:tc>
              </a:tr>
              <a:tr h="497047">
                <a:tc>
                  <a:txBody>
                    <a:bodyPr/>
                    <a:lstStyle/>
                    <a:p>
                      <a:pPr algn="l" fontAlgn="ctr"/>
                      <a:r>
                        <a:rPr lang="pl-PL" sz="1600" u="none" strike="noStrike">
                          <a:effectLst/>
                        </a:rPr>
                        <a:t>2.</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Mapy lub szkice sytuacyjne oraz rysunki charakterystyczne dotyczące umiejscowienia operacji (w przypadku, gdy projekt budowlany nie jest przedkładany) </a:t>
                      </a:r>
                      <a:br>
                        <a:rPr lang="pl-PL" sz="1600" u="none" strike="noStrike">
                          <a:effectLst/>
                        </a:rPr>
                      </a:br>
                      <a:r>
                        <a:rPr lang="pl-PL" sz="1600" u="none" strike="noStrike">
                          <a:effectLst/>
                        </a:rPr>
                        <a:t>– oryginał lub kopia</a:t>
                      </a:r>
                      <a:r>
                        <a:rPr lang="pl-PL" sz="1600" u="none" strike="noStrike" baseline="30000">
                          <a:effectLst/>
                        </a:rPr>
                        <a:t>3</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200804" marT="6694" marB="0" anchor="ctr"/>
                </a:tc>
              </a:tr>
              <a:tr h="497047">
                <a:tc gridSpan="2">
                  <a:txBody>
                    <a:bodyPr/>
                    <a:lstStyle/>
                    <a:p>
                      <a:pPr algn="l" fontAlgn="ctr"/>
                      <a:r>
                        <a:rPr lang="pl-PL" sz="1600" u="none" strike="noStrike">
                          <a:effectLst/>
                        </a:rPr>
                        <a:t>C. Dodatkowe załączniki wymagane do przeprowadzenia weryfikacji wniosku o przyznanie pomocy następcy prawnego beneficjenta albo nabywcy gospodarstwa rolnego lub jego części albo nabywcy przedsiębiorstwa lub jego części </a:t>
                      </a:r>
                      <a:endParaRPr lang="pl-PL" sz="1600" b="0" i="0" u="none" strike="noStrike">
                        <a:effectLst/>
                        <a:latin typeface="Arial" panose="020B0604020202020204" pitchFamily="34" charset="0"/>
                      </a:endParaRPr>
                    </a:p>
                  </a:txBody>
                  <a:tcPr marL="6694" marR="6694" marT="6694" marB="0" anchor="ctr"/>
                </a:tc>
                <a:tc hMerge="1">
                  <a:txBody>
                    <a:bodyPr/>
                    <a:lstStyle/>
                    <a:p>
                      <a:endParaRPr lang="pl-PL"/>
                    </a:p>
                  </a:txBody>
                  <a:tcPr/>
                </a:tc>
                <a:tc gridSpan="2">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hMerge="1">
                  <a:txBody>
                    <a:bodyPr/>
                    <a:lstStyle/>
                    <a:p>
                      <a:endParaRPr lang="pl-PL"/>
                    </a:p>
                  </a:txBody>
                  <a:tcPr/>
                </a:tc>
              </a:tr>
              <a:tr h="497047">
                <a:tc>
                  <a:txBody>
                    <a:bodyPr/>
                    <a:lstStyle/>
                    <a:p>
                      <a:pPr algn="l" fontAlgn="ctr"/>
                      <a:r>
                        <a:rPr lang="pl-PL" sz="1600" u="none" strike="noStrike">
                          <a:effectLst/>
                        </a:rPr>
                        <a:t>1.</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Dodatkowe dane dotyczące wniosku o przyznanie pomocy następcy prawnego beneficjenta albo nabywcy gospodarstwa rolnego lub jego części albo nabywcy przedsiębiorstwa lub jego części – oryginał sporządzony na formularzu udostępnionym przez UM </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6694" marT="6694" marB="0" anchor="ctr"/>
                </a:tc>
              </a:tr>
              <a:tr h="497047">
                <a:tc>
                  <a:txBody>
                    <a:bodyPr/>
                    <a:lstStyle/>
                    <a:p>
                      <a:pPr algn="l" fontAlgn="ctr"/>
                      <a:r>
                        <a:rPr lang="pl-PL" sz="1600" u="none" strike="noStrike">
                          <a:effectLst/>
                        </a:rPr>
                        <a:t>2.1.</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Dokument potwierdzający fakt zaistnienia następstwa prawnego </a:t>
                      </a:r>
                      <a:br>
                        <a:rPr lang="pl-PL" sz="1600" u="none" strike="noStrike">
                          <a:effectLst/>
                        </a:rPr>
                      </a:br>
                      <a:r>
                        <a:rPr lang="pl-PL" sz="1600" u="none" strike="noStrike">
                          <a:effectLst/>
                        </a:rPr>
                        <a:t>– kopia</a:t>
                      </a:r>
                      <a:r>
                        <a:rPr lang="pl-PL" sz="1600" u="none" strike="noStrike" baseline="30000">
                          <a:effectLst/>
                        </a:rPr>
                        <a:t>3</a:t>
                      </a:r>
                      <a:r>
                        <a:rPr lang="pl-PL" sz="1600" u="none" strike="noStrike">
                          <a:effectLst/>
                        </a:rPr>
                        <a:t/>
                      </a:r>
                      <a:br>
                        <a:rPr lang="pl-PL" sz="1600" u="none" strike="noStrike">
                          <a:effectLst/>
                        </a:rPr>
                      </a:br>
                      <a:r>
                        <a:rPr lang="pl-PL" sz="1600" u="none" strike="noStrike">
                          <a:effectLst/>
                        </a:rPr>
                        <a:t>albo</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6694" marT="6694" marB="0" anchor="ctr"/>
                </a:tc>
              </a:tr>
              <a:tr h="497047">
                <a:tc>
                  <a:txBody>
                    <a:bodyPr/>
                    <a:lstStyle/>
                    <a:p>
                      <a:pPr algn="l" fontAlgn="ctr"/>
                      <a:r>
                        <a:rPr lang="pl-PL" sz="1600" u="none" strike="noStrike">
                          <a:effectLst/>
                        </a:rPr>
                        <a:t>2.2.</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Dokument potwierdzający nabycie gospodarstwa rolnego lub jego części albo nabycie przedsiębiorstwa lub jego części </a:t>
                      </a:r>
                      <a:br>
                        <a:rPr lang="pl-PL" sz="1600" u="none" strike="noStrike">
                          <a:effectLst/>
                        </a:rPr>
                      </a:br>
                      <a:r>
                        <a:rPr lang="pl-PL" sz="1600" u="none" strike="noStrike">
                          <a:effectLst/>
                        </a:rPr>
                        <a:t>– kopia</a:t>
                      </a:r>
                      <a:r>
                        <a:rPr lang="pl-PL" sz="1600" u="none" strike="noStrike" baseline="30000">
                          <a:effectLst/>
                        </a:rPr>
                        <a:t>3</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6694" marT="6694" marB="0" anchor="ctr"/>
                </a:tc>
              </a:tr>
              <a:tr h="497047">
                <a:tc>
                  <a:txBody>
                    <a:bodyPr/>
                    <a:lstStyle/>
                    <a:p>
                      <a:pPr algn="l" fontAlgn="ctr"/>
                      <a:r>
                        <a:rPr lang="pl-PL" sz="1600" u="none" strike="noStrike">
                          <a:effectLst/>
                        </a:rPr>
                        <a:t>3.</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Oświadczenie następcy prawnego beneficjenta o jego wstąpieniu w prawa i obowiązki beneficjenta wynikające z umowy o przyznaniu pomocy</a:t>
                      </a:r>
                      <a:br>
                        <a:rPr lang="pl-PL" sz="1600" u="none" strike="noStrike">
                          <a:effectLst/>
                        </a:rPr>
                      </a:br>
                      <a:r>
                        <a:rPr lang="pl-PL" sz="1600" u="none" strike="noStrike">
                          <a:effectLst/>
                        </a:rPr>
                        <a:t>– oryginał sporządzony na formularzu udostępnionym przez UM</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6694" marT="6694" marB="0" anchor="ctr"/>
                </a:tc>
              </a:tr>
              <a:tr h="497047">
                <a:tc>
                  <a:txBody>
                    <a:bodyPr/>
                    <a:lstStyle/>
                    <a:p>
                      <a:pPr algn="l" fontAlgn="ctr"/>
                      <a:r>
                        <a:rPr lang="pl-PL" sz="1600" u="none" strike="noStrike">
                          <a:effectLst/>
                        </a:rPr>
                        <a:t>4.</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Umowa przejęcia długu – w przypadku, gdy podmiotem ubiegającym się o przyznanie pomocy jest nabywca gospodarstwa rolnego lub jego części, albo nabywca przedsiębiorstwa lub jego części</a:t>
                      </a:r>
                      <a:br>
                        <a:rPr lang="pl-PL" sz="1600" u="none" strike="noStrike">
                          <a:effectLst/>
                        </a:rPr>
                      </a:br>
                      <a:r>
                        <a:rPr lang="pl-PL" sz="1600" u="none" strike="noStrike">
                          <a:effectLst/>
                        </a:rPr>
                        <a:t>– kopia</a:t>
                      </a:r>
                      <a:r>
                        <a:rPr lang="pl-PL" sz="1600" u="none" strike="noStrike" baseline="30000">
                          <a:effectLst/>
                        </a:rPr>
                        <a:t>3</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6694" marR="6694" marT="6694" marB="0" anchor="ctr"/>
                </a:tc>
              </a:tr>
              <a:tr h="497047">
                <a:tc>
                  <a:txBody>
                    <a:bodyPr/>
                    <a:lstStyle/>
                    <a:p>
                      <a:pPr algn="l" fontAlgn="ctr"/>
                      <a:r>
                        <a:rPr lang="pl-PL" sz="1600" u="none" strike="noStrike">
                          <a:effectLst/>
                        </a:rPr>
                        <a:t>5.</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Umowa cesji wierzytelności – w przypadku, gdy podmiotem ubiegającym się o przyznanie pomocy jest nabywca gospodarstwa rolnego lub jego części, albo nabywca przedsiębiorstwa lub jego części i nie zostały zrealizowane przez ARiMR wszystkie płatności na rzecz beneficjenta – kopia</a:t>
                      </a:r>
                      <a:r>
                        <a:rPr lang="pl-PL" sz="1600" u="none" strike="noStrike" baseline="30000">
                          <a:effectLst/>
                        </a:rPr>
                        <a:t>3</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a:effectLst/>
                        </a:rPr>
                        <a:t>(wybierz z listy)</a:t>
                      </a:r>
                      <a:endParaRPr lang="pl-PL" sz="1600" b="0" i="0" u="none" strike="noStrike">
                        <a:effectLst/>
                        <a:latin typeface="Arial" panose="020B0604020202020204" pitchFamily="34" charset="0"/>
                      </a:endParaRPr>
                    </a:p>
                  </a:txBody>
                  <a:tcPr marL="6694" marR="6694" marT="6694" marB="0" anchor="ctr"/>
                </a:tc>
                <a:tc>
                  <a:txBody>
                    <a:bodyPr/>
                    <a:lstStyle/>
                    <a:p>
                      <a:pPr algn="l" fontAlgn="ctr"/>
                      <a:r>
                        <a:rPr lang="pl-PL" sz="1600" u="none" strike="noStrike" dirty="0">
                          <a:effectLst/>
                        </a:rPr>
                        <a:t> </a:t>
                      </a:r>
                      <a:endParaRPr lang="pl-PL" sz="1600" b="0" i="0" u="none" strike="noStrike" dirty="0">
                        <a:effectLst/>
                        <a:latin typeface="Arial" panose="020B0604020202020204" pitchFamily="34" charset="0"/>
                      </a:endParaRPr>
                    </a:p>
                  </a:txBody>
                  <a:tcPr marL="6694" marR="6694" marT="6694" marB="0" anchor="ctr"/>
                </a:tc>
              </a:tr>
            </a:tbl>
          </a:graphicData>
        </a:graphic>
      </p:graphicFrame>
    </p:spTree>
    <p:extLst>
      <p:ext uri="{BB962C8B-B14F-4D97-AF65-F5344CB8AC3E}">
        <p14:creationId xmlns:p14="http://schemas.microsoft.com/office/powerpoint/2010/main" val="10391513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3166367035"/>
              </p:ext>
            </p:extLst>
          </p:nvPr>
        </p:nvGraphicFramePr>
        <p:xfrm>
          <a:off x="1080678" y="1119621"/>
          <a:ext cx="10193780" cy="3989705"/>
        </p:xfrm>
        <a:graphic>
          <a:graphicData uri="http://schemas.openxmlformats.org/drawingml/2006/table">
            <a:tbl>
              <a:tblPr>
                <a:tableStyleId>{5C22544A-7EE6-4342-B048-85BDC9FD1C3A}</a:tableStyleId>
              </a:tblPr>
              <a:tblGrid>
                <a:gridCol w="415461"/>
                <a:gridCol w="8066868"/>
                <a:gridCol w="1060355"/>
                <a:gridCol w="651096"/>
              </a:tblGrid>
              <a:tr h="797941">
                <a:tc gridSpan="2">
                  <a:txBody>
                    <a:bodyPr/>
                    <a:lstStyle/>
                    <a:p>
                      <a:pPr algn="l" fontAlgn="ctr"/>
                      <a:r>
                        <a:rPr lang="pl-PL" sz="1800" u="none" strike="noStrike" dirty="0">
                          <a:effectLst/>
                        </a:rPr>
                        <a:t>D. Inne załączniki dotyczące operacji</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gridSpan="2">
                  <a:txBody>
                    <a:bodyPr/>
                    <a:lstStyle/>
                    <a:p>
                      <a:pPr algn="ctr" fontAlgn="ctr"/>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r>
              <a:tr h="797941">
                <a:tc>
                  <a:txBody>
                    <a:bodyPr/>
                    <a:lstStyle/>
                    <a:p>
                      <a:pPr algn="ctr" fontAlgn="ctr"/>
                      <a:r>
                        <a:rPr lang="pl-PL" sz="1800" u="none" strike="noStrike">
                          <a:effectLst/>
                        </a:rPr>
                        <a:t>1.</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 </a:t>
                      </a:r>
                      <a:r>
                        <a:rPr lang="pl-PL" sz="1800" u="none" strike="noStrike" dirty="0" smtClean="0">
                          <a:effectLst/>
                        </a:rPr>
                        <a:t>Opis</a:t>
                      </a:r>
                      <a:r>
                        <a:rPr lang="pl-PL" sz="1800" u="none" strike="noStrike" baseline="0" dirty="0" smtClean="0">
                          <a:effectLst/>
                        </a:rPr>
                        <a:t> lokalnych </a:t>
                      </a:r>
                      <a:r>
                        <a:rPr lang="pl-PL" sz="1800" u="none" strike="noStrike" baseline="0" dirty="0" smtClean="0">
                          <a:effectLst/>
                        </a:rPr>
                        <a:t>kryteriów</a:t>
                      </a:r>
                      <a:endParaRPr lang="pl-PL" sz="1800" b="0" i="0" u="none" strike="noStrike" dirty="0">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TAK</a:t>
                      </a:r>
                      <a:endParaRPr lang="pl-PL" sz="1800" b="0" i="0" u="none" strike="noStrike">
                        <a:effectLst/>
                        <a:latin typeface="Arial" panose="020B0604020202020204" pitchFamily="34" charset="0"/>
                      </a:endParaRPr>
                    </a:p>
                  </a:txBody>
                  <a:tcPr marL="6824" marR="6824" marT="6824" marB="0" anchor="ctr"/>
                </a:tc>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204716" marT="6824" marB="0" anchor="ctr"/>
                </a:tc>
              </a:tr>
              <a:tr h="797941">
                <a:tc>
                  <a:txBody>
                    <a:bodyPr/>
                    <a:lstStyle/>
                    <a:p>
                      <a:pPr algn="ctr" fontAlgn="ctr"/>
                      <a:r>
                        <a:rPr lang="pl-PL" sz="1800" u="none" strike="noStrike">
                          <a:effectLst/>
                        </a:rPr>
                        <a:t>2.</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 </a:t>
                      </a:r>
                      <a:r>
                        <a:rPr lang="pl-PL" sz="1800" u="none" strike="noStrike" dirty="0" smtClean="0">
                          <a:effectLst/>
                        </a:rPr>
                        <a:t>Załącznik</a:t>
                      </a:r>
                      <a:r>
                        <a:rPr lang="pl-PL" sz="1800" u="none" strike="noStrike" baseline="0" dirty="0" smtClean="0">
                          <a:effectLst/>
                        </a:rPr>
                        <a:t> x, y, z </a:t>
                      </a:r>
                      <a:r>
                        <a:rPr lang="pl-PL" sz="1800" u="none" strike="noStrike" baseline="0" dirty="0" err="1" smtClean="0">
                          <a:effectLst/>
                        </a:rPr>
                        <a:t>itd</a:t>
                      </a:r>
                      <a:r>
                        <a:rPr lang="pl-PL" sz="1800" u="none" strike="noStrike" baseline="0" dirty="0" smtClean="0">
                          <a:effectLst/>
                        </a:rPr>
                        <a:t>….</a:t>
                      </a:r>
                      <a:endParaRPr lang="pl-PL" sz="1800" b="0" i="0" u="none" strike="noStrike" dirty="0">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TAK</a:t>
                      </a:r>
                      <a:endParaRPr lang="pl-PL" sz="1800" b="0" i="0" u="none" strike="noStrike">
                        <a:effectLst/>
                        <a:latin typeface="Arial" panose="020B0604020202020204" pitchFamily="34" charset="0"/>
                      </a:endParaRPr>
                    </a:p>
                  </a:txBody>
                  <a:tcPr marL="6824" marR="6824" marT="6824" marB="0" anchor="ctr"/>
                </a:tc>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204716" marT="6824" marB="0" anchor="ctr"/>
                </a:tc>
              </a:tr>
              <a:tr h="797941">
                <a:tc>
                  <a:txBody>
                    <a:bodyPr/>
                    <a:lstStyle/>
                    <a:p>
                      <a:pPr algn="ctr" fontAlgn="ctr"/>
                      <a:r>
                        <a:rPr lang="pl-PL" sz="1800" u="none" strike="noStrike">
                          <a:effectLst/>
                        </a:rPr>
                        <a:t>…</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TAK</a:t>
                      </a:r>
                      <a:endParaRPr lang="pl-PL" sz="1800" b="0" i="0" u="none" strike="noStrike">
                        <a:effectLst/>
                        <a:latin typeface="Arial" panose="020B0604020202020204" pitchFamily="34" charset="0"/>
                      </a:endParaRPr>
                    </a:p>
                  </a:txBody>
                  <a:tcPr marL="6824" marR="6824" marT="6824" marB="0" anchor="ctr"/>
                </a:tc>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204716" marT="6824" marB="0" anchor="ctr"/>
                </a:tc>
              </a:tr>
              <a:tr h="797941">
                <a:tc gridSpan="3">
                  <a:txBody>
                    <a:bodyPr/>
                    <a:lstStyle/>
                    <a:p>
                      <a:pPr algn="r" fontAlgn="ctr"/>
                      <a:r>
                        <a:rPr lang="pl-PL" sz="1800" u="none" strike="noStrike">
                          <a:effectLst/>
                        </a:rPr>
                        <a:t>RAZEM: </a:t>
                      </a:r>
                      <a:endParaRPr lang="pl-PL" sz="1800" b="0" i="0" u="none" strike="noStrike">
                        <a:effectLst/>
                        <a:latin typeface="Arial" panose="020B0604020202020204" pitchFamily="34" charset="0"/>
                      </a:endParaRPr>
                    </a:p>
                  </a:txBody>
                  <a:tcPr marL="6824" marR="511791" marT="6824" marB="0" anchor="ctr"/>
                </a:tc>
                <a:tc hMerge="1">
                  <a:txBody>
                    <a:bodyPr/>
                    <a:lstStyle/>
                    <a:p>
                      <a:endParaRPr lang="pl-PL"/>
                    </a:p>
                  </a:txBody>
                  <a:tcPr/>
                </a:tc>
                <a:tc hMerge="1">
                  <a:txBody>
                    <a:bodyPr/>
                    <a:lstStyle/>
                    <a:p>
                      <a:endParaRPr lang="pl-PL"/>
                    </a:p>
                  </a:txBody>
                  <a:tcPr/>
                </a:tc>
                <a:tc>
                  <a:txBody>
                    <a:bodyPr/>
                    <a:lstStyle/>
                    <a:p>
                      <a:pPr algn="r" fontAlgn="ctr"/>
                      <a:r>
                        <a:rPr lang="pl-PL" sz="1800" u="none" strike="noStrike" dirty="0">
                          <a:effectLst/>
                        </a:rPr>
                        <a:t>0</a:t>
                      </a:r>
                      <a:endParaRPr lang="pl-PL" sz="1800" b="0" i="0" u="none" strike="noStrike" dirty="0">
                        <a:effectLst/>
                        <a:latin typeface="Arial" panose="020B0604020202020204" pitchFamily="34" charset="0"/>
                      </a:endParaRPr>
                    </a:p>
                  </a:txBody>
                  <a:tcPr marL="6824" marR="204716" marT="6824" marB="0" anchor="ctr"/>
                </a:tc>
              </a:tr>
            </a:tbl>
          </a:graphicData>
        </a:graphic>
      </p:graphicFrame>
    </p:spTree>
    <p:extLst>
      <p:ext uri="{BB962C8B-B14F-4D97-AF65-F5344CB8AC3E}">
        <p14:creationId xmlns:p14="http://schemas.microsoft.com/office/powerpoint/2010/main" val="3941860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4"/>
          <p:cNvSpPr>
            <a:spLocks noGrp="1" noChangeArrowheads="1"/>
          </p:cNvSpPr>
          <p:nvPr>
            <p:ph idx="1"/>
          </p:nvPr>
        </p:nvSpPr>
        <p:spPr>
          <a:xfrm>
            <a:off x="226245" y="316618"/>
            <a:ext cx="11434712" cy="4525963"/>
          </a:xfrm>
        </p:spPr>
        <p:txBody>
          <a:bodyPr>
            <a:noAutofit/>
          </a:bodyPr>
          <a:lstStyle/>
          <a:p>
            <a:pPr marL="0" indent="0">
              <a:buNone/>
            </a:pPr>
            <a:endParaRPr lang="pl-PL" altLang="pl-PL" sz="2400" dirty="0"/>
          </a:p>
          <a:p>
            <a:pPr marL="0" indent="0">
              <a:buNone/>
            </a:pPr>
            <a:r>
              <a:rPr lang="pl-PL" altLang="pl-PL" sz="2400" b="1" dirty="0" smtClean="0"/>
              <a:t>1. Dokument </a:t>
            </a:r>
            <a:r>
              <a:rPr lang="pl-PL" altLang="pl-PL" sz="2400" b="1" dirty="0"/>
              <a:t>tożsamości</a:t>
            </a:r>
          </a:p>
          <a:p>
            <a:pPr marL="0" indent="0">
              <a:buNone/>
            </a:pPr>
            <a:r>
              <a:rPr lang="pl-PL" altLang="pl-PL" sz="2400" dirty="0"/>
              <a:t>Do wniosku należy dołączyć kopię ważnego dokumentu tożsamości. Kopie strony/stron powinny zawierać dane osobowe oraz adres zamieszkania podmiotu. Obywatele Polski zobowiązani są złożyć kopię dowodu osobistego, a obywatele pozostałych państw UE kopię karty pobytu, paszportu lub każdego innego dokumentu ze zdjęciem, wydanego w kraju obywatelstwa danej osoby, który w danym kraju jest uznawany za dokument tożsamości i zawiera dane osobowe oraz informację o obywatelstwie. Jeżeli podmiot będący obywatelem Polski z jakiegoś powodu nie może załączyć kopii dowodu osobistego, może załączyć kopię paszportu. Kopia dokumentu tożsamości przekazywanego może być zanonimizowana w zakresie danych zbędnych w procesie weryfikacji, tj. w zakresie danych obejmujących: nazwisko rodowe, imiona rodziców, podpis, miejsce urodzenia, wzrost, kolor oczu oraz organ wydający dokument.</a:t>
            </a:r>
            <a:endParaRPr lang="pl-PL" altLang="pl-PL" sz="2400" b="1" dirty="0"/>
          </a:p>
          <a:p>
            <a:pPr marL="0" indent="0">
              <a:buNone/>
            </a:pPr>
            <a:endParaRPr lang="pl-PL" altLang="pl-PL" sz="2400" b="1" dirty="0"/>
          </a:p>
          <a:p>
            <a:pPr marL="0" indent="0">
              <a:buNone/>
            </a:pPr>
            <a:endParaRPr lang="pl-PL" altLang="pl-PL" sz="2400" b="1" dirty="0"/>
          </a:p>
          <a:p>
            <a:pPr marL="0" indent="0">
              <a:buNone/>
            </a:pPr>
            <a:r>
              <a:rPr lang="pl-PL" altLang="pl-PL" sz="2400" b="1" dirty="0"/>
              <a:t>Załącznik ten jest obowiązkowy dla wszystkich podmiotów (wypełnione na stałe TAK).</a:t>
            </a:r>
          </a:p>
        </p:txBody>
      </p:sp>
    </p:spTree>
    <p:extLst>
      <p:ext uri="{BB962C8B-B14F-4D97-AF65-F5344CB8AC3E}">
        <p14:creationId xmlns:p14="http://schemas.microsoft.com/office/powerpoint/2010/main" val="3796344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4"/>
          <p:cNvSpPr>
            <a:spLocks noGrp="1" noChangeArrowheads="1"/>
          </p:cNvSpPr>
          <p:nvPr>
            <p:ph idx="1"/>
          </p:nvPr>
        </p:nvSpPr>
        <p:spPr>
          <a:xfrm>
            <a:off x="141402" y="344373"/>
            <a:ext cx="11934334" cy="6094134"/>
          </a:xfrm>
        </p:spPr>
        <p:txBody>
          <a:bodyPr>
            <a:noAutofit/>
          </a:bodyPr>
          <a:lstStyle/>
          <a:p>
            <a:pPr marL="0" indent="0">
              <a:buNone/>
            </a:pPr>
            <a:r>
              <a:rPr lang="pl-PL" sz="2400" b="1" dirty="0"/>
              <a:t>2. Zaświadczenie z właściwej ewidencji ludności o miejscu zameldowania na pobyt stały lub czasowy, wydane nie wcześniej </a:t>
            </a:r>
            <a:r>
              <a:rPr lang="pl-PL" sz="2400" b="1" dirty="0">
                <a:solidFill>
                  <a:srgbClr val="FF0000"/>
                </a:solidFill>
              </a:rPr>
              <a:t>niż 3 miesiące przed dniem złożenia wniosku </a:t>
            </a:r>
            <a:r>
              <a:rPr lang="pl-PL" sz="2400" b="1" dirty="0"/>
              <a:t>– oryginał lub kopia </a:t>
            </a:r>
            <a:endParaRPr lang="pl-PL" sz="2400" b="1" dirty="0" smtClean="0"/>
          </a:p>
          <a:p>
            <a:pPr marL="0" indent="0">
              <a:buNone/>
            </a:pPr>
            <a:endParaRPr lang="pl-PL" sz="2400" dirty="0" smtClean="0"/>
          </a:p>
          <a:p>
            <a:pPr marL="0" indent="0">
              <a:buNone/>
            </a:pPr>
            <a:r>
              <a:rPr lang="pl-PL" sz="2400" dirty="0" smtClean="0"/>
              <a:t>W </a:t>
            </a:r>
            <a:r>
              <a:rPr lang="pl-PL" sz="2400" dirty="0"/>
              <a:t>celu udokumentowania miejsca zamieszkania podmiotu na obszarze wiejskim LSR, należy przedstawić, wydane przez organ gminy, zaświadczenie z właściwej ewidencji ludności o miejscu zameldowania na pobyt stały lub czasowy. Obywatele polski, a także cudzoziemcy będący obywatelem państwa członkowskiego Unii Europejskiej przebywający na terytorium Rzeczypospolitej Polskiej są obowiązani zameldować się w miejscu pobytu stałego lub czasowego najpóźniej w 30 dniu, licząc od dnia przybycia do tego miejsca. </a:t>
            </a:r>
            <a:endParaRPr lang="pl-PL" sz="2400" dirty="0" smtClean="0"/>
          </a:p>
          <a:p>
            <a:pPr marL="0" indent="0">
              <a:buNone/>
            </a:pPr>
            <a:r>
              <a:rPr lang="pl-PL" sz="2400" dirty="0" smtClean="0"/>
              <a:t>Pobytem </a:t>
            </a:r>
            <a:r>
              <a:rPr lang="pl-PL" sz="2400" dirty="0"/>
              <a:t>stałym jest zamieszkanie w określonej miejscowości pod oznaczonym adresem z zamiarem stałego przebywania. </a:t>
            </a:r>
            <a:endParaRPr lang="pl-PL" sz="2400" dirty="0" smtClean="0"/>
          </a:p>
          <a:p>
            <a:pPr marL="0" indent="0">
              <a:buNone/>
            </a:pPr>
            <a:r>
              <a:rPr lang="pl-PL" sz="2400" dirty="0" smtClean="0"/>
              <a:t>Pobytem </a:t>
            </a:r>
            <a:r>
              <a:rPr lang="pl-PL" sz="2400" dirty="0"/>
              <a:t>czasowym jest przebywanie poza miejscem pobytu stałego przez okres ponad 3 miesięcy, bez zamiaru zmiany miejsca pobytu stałego. </a:t>
            </a:r>
            <a:endParaRPr lang="pl-PL" sz="2400" dirty="0" smtClean="0"/>
          </a:p>
          <a:p>
            <a:pPr marL="0" indent="0">
              <a:buNone/>
            </a:pPr>
            <a:r>
              <a:rPr lang="pl-PL" sz="2400" b="1" dirty="0" smtClean="0"/>
              <a:t>Załącznik </a:t>
            </a:r>
            <a:r>
              <a:rPr lang="pl-PL" sz="2400" b="1" dirty="0"/>
              <a:t>ten jest obowiązkowy dla wszystkich podmiotów (wypełnione na stałe TAK).</a:t>
            </a:r>
            <a:endParaRPr lang="pl-PL" altLang="pl-PL" sz="2400" b="1" dirty="0"/>
          </a:p>
        </p:txBody>
      </p:sp>
    </p:spTree>
    <p:extLst>
      <p:ext uri="{BB962C8B-B14F-4D97-AF65-F5344CB8AC3E}">
        <p14:creationId xmlns:p14="http://schemas.microsoft.com/office/powerpoint/2010/main" val="5390915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697584" y="725864"/>
            <a:ext cx="10671142" cy="5262979"/>
          </a:xfrm>
          <a:prstGeom prst="rect">
            <a:avLst/>
          </a:prstGeom>
        </p:spPr>
        <p:txBody>
          <a:bodyPr wrap="square">
            <a:spAutoFit/>
          </a:bodyPr>
          <a:lstStyle/>
          <a:p>
            <a:r>
              <a:rPr lang="pl-PL" sz="2400" b="1" dirty="0"/>
              <a:t>3. Zaświadczenie wydane nie wcześniej </a:t>
            </a:r>
            <a:r>
              <a:rPr lang="pl-PL" sz="2400" b="1" dirty="0">
                <a:solidFill>
                  <a:srgbClr val="FF0000"/>
                </a:solidFill>
              </a:rPr>
              <a:t>niż 1 miesiąc </a:t>
            </a:r>
            <a:r>
              <a:rPr lang="pl-PL" sz="2400" b="1" dirty="0"/>
              <a:t>przed dniem złożenia wniosku przez: (</a:t>
            </a:r>
            <a:r>
              <a:rPr lang="pl-PL" sz="2400" b="1" dirty="0">
                <a:solidFill>
                  <a:srgbClr val="FF0000"/>
                </a:solidFill>
              </a:rPr>
              <a:t>albo złącznik 3.1 albo 3.2) </a:t>
            </a:r>
            <a:endParaRPr lang="pl-PL" sz="2400" b="1" dirty="0" smtClean="0">
              <a:solidFill>
                <a:srgbClr val="FF0000"/>
              </a:solidFill>
            </a:endParaRPr>
          </a:p>
          <a:p>
            <a:endParaRPr lang="pl-PL" sz="2400" dirty="0"/>
          </a:p>
          <a:p>
            <a:r>
              <a:rPr lang="pl-PL" sz="2400" b="1" dirty="0" smtClean="0"/>
              <a:t>3.1.Kasę </a:t>
            </a:r>
            <a:r>
              <a:rPr lang="pl-PL" sz="2400" b="1" dirty="0"/>
              <a:t>Rolniczego Ubezpieczenia Społecznego (KRUS) o niefigurowaniu w ewidencji </a:t>
            </a:r>
            <a:r>
              <a:rPr lang="pl-PL" sz="2400" dirty="0"/>
              <a:t>osób ubezpieczonych – oryginał Podmiot może podlegać ubezpieczeniu społecznemu rolników z mocy ustawy i w pełnym zakresie tylko i wyłącznie w przypadku realizacji operacji polegającej na podejmowaniu działalności gospodarczej sklasyfikowanej w przepisach rozporządzenia Rady Ministrów z dnia 24 grudnia 2007 r. w sprawie Polskiej Klasyfikacji Działalności (PKD) jako produkcja artykułów spożywczych lub produkcja napojów. Zatem, jeżeli podmiot będzie ubiegał się o podjęcie działalności gospodarczej w ww. zakresie nie jest zobowiązany do złożenia zarówno załącznika wskazanego w pkt 3.1 jak i pkt. 3.2. Ważne: nie jest wykluczone ubieganie się o wsparcie podmiotów ubezpieczonych w KRUS w pełnym zakresie na ich wniosek. </a:t>
            </a:r>
          </a:p>
        </p:txBody>
      </p:sp>
    </p:spTree>
    <p:extLst>
      <p:ext uri="{BB962C8B-B14F-4D97-AF65-F5344CB8AC3E}">
        <p14:creationId xmlns:p14="http://schemas.microsoft.com/office/powerpoint/2010/main" val="1952424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79109" y="172715"/>
            <a:ext cx="11755224" cy="6555641"/>
          </a:xfrm>
          <a:prstGeom prst="rect">
            <a:avLst/>
          </a:prstGeom>
        </p:spPr>
        <p:txBody>
          <a:bodyPr wrap="square">
            <a:spAutoFit/>
          </a:bodyPr>
          <a:lstStyle/>
          <a:p>
            <a:r>
              <a:rPr lang="pl-PL" sz="2000" b="1" dirty="0"/>
              <a:t>3.2. Zakład Ubezpieczeń Społecznych (ZUS) potwierdzające fakt podlegania ubezpieczeniu społecznemu w pełnym zakresie – oryginał </a:t>
            </a:r>
            <a:endParaRPr lang="pl-PL" sz="2000" b="1" dirty="0" smtClean="0"/>
          </a:p>
          <a:p>
            <a:endParaRPr lang="pl-PL" sz="2000" b="1" dirty="0"/>
          </a:p>
          <a:p>
            <a:r>
              <a:rPr lang="pl-PL" sz="2000" dirty="0" smtClean="0"/>
              <a:t>Przedkładane </a:t>
            </a:r>
            <a:r>
              <a:rPr lang="pl-PL" sz="2000" dirty="0"/>
              <a:t>zaświadczenie z ZUS musi wskazywać fakt podlegania ubezpieczeniu w pełnym zakresie w dniu składania wniosku (nie musi zawierać informacji o zapłacie składek za ten okres). Załącznikiem może być dokument potwierdzający odprowadzane składki ubezpieczenia społecznego przez pracodawcę u którego podmiot zatrudniony jest na umowę o pracę. Podmiot może wystąpić do ZUS z wnioskiem (formularz US-7- wniosek o wydanie zaświadczenia/informacji z konta osoby ubezpieczonej ) o wydanie zaświadczenia osobiście do terenowej jednostki ZUS, za pośrednictwem poczty tradycyjnej, bądź poprzez platformę usług elektronicznych (PUE ZUS). Jeśli podmiot ubezpieczony posiada konto na PUE ZUS, może teraz również utworzyć elektroniczny dokument z danymi z ZUS i przekazać takie potwierdzenie danej instytucji, która tego oczekuje. Wszelkie informacje można znaleźć na stronie www.zus.pl/ </a:t>
            </a:r>
            <a:endParaRPr lang="pl-PL" sz="2000" dirty="0" smtClean="0"/>
          </a:p>
          <a:p>
            <a:r>
              <a:rPr lang="pl-PL" sz="2000" b="1" dirty="0" smtClean="0"/>
              <a:t>Ważne</a:t>
            </a:r>
            <a:r>
              <a:rPr lang="pl-PL" sz="2000" b="1" dirty="0"/>
              <a:t>: załącznik ten, ma na celu potwierdzenie, że podmiot nie podlega ubezpieczeniu społecznemu rolników z mocy ustawy i w pełnym zakresie. </a:t>
            </a:r>
            <a:r>
              <a:rPr lang="pl-PL" sz="2000" dirty="0"/>
              <a:t>Dlatego nie dopuszcza się przypadku przedstawienia dokumentu potwierdzającego fakt podlegania ubezpieczeniu społecznemu dla podmiotu, który podlegając ubezpieczeniu społecznemu rolników w pełnym zakresie z mocy ustawy, został objęty innym ubezpieczeniem społecznym z tytułu wykonywania umowy agencyjnej lub umowy zlecenia albo innej umowy o świadczenie usług lub powołania do rady nadzorczej. Wówczas na mocy przepisów podmiot podlega nadal ubezpieczeniu społecznemu rolników w okresie wykonywania ww. umów, pomimo objęcia go z tego tytułu innym ubezpieczeniem społecznym - jeżeli przychód osiągany z tego tytułu w rozliczeniu miesięcznym nie przekracza kwoty równej minimalnemu wynagrodzeniu za pracę, ustalonemu na podstawie odrębnych przepisów. </a:t>
            </a:r>
          </a:p>
        </p:txBody>
      </p:sp>
    </p:spTree>
    <p:extLst>
      <p:ext uri="{BB962C8B-B14F-4D97-AF65-F5344CB8AC3E}">
        <p14:creationId xmlns:p14="http://schemas.microsoft.com/office/powerpoint/2010/main" val="3674494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Symbol zastępczy zawartości 1"/>
          <p:cNvSpPr>
            <a:spLocks noGrp="1"/>
          </p:cNvSpPr>
          <p:nvPr>
            <p:ph idx="1"/>
          </p:nvPr>
        </p:nvSpPr>
        <p:spPr>
          <a:xfrm>
            <a:off x="732150" y="860064"/>
            <a:ext cx="10023834" cy="5210797"/>
          </a:xfrm>
        </p:spPr>
        <p:txBody>
          <a:bodyPr>
            <a:normAutofit/>
          </a:bodyPr>
          <a:lstStyle/>
          <a:p>
            <a:pPr marL="0" indent="0">
              <a:buNone/>
            </a:pPr>
            <a:r>
              <a:rPr lang="pl-PL" dirty="0"/>
              <a:t>4.1. Decyzja o wpisie producenta do ewidencji producentów – kopia, </a:t>
            </a:r>
            <a:endParaRPr lang="pl-PL" dirty="0" smtClean="0"/>
          </a:p>
          <a:p>
            <a:pPr marL="0" indent="0">
              <a:buNone/>
            </a:pPr>
            <a:r>
              <a:rPr lang="pl-PL" b="1" dirty="0" smtClean="0"/>
              <a:t>albo </a:t>
            </a:r>
          </a:p>
          <a:p>
            <a:pPr marL="0" indent="0">
              <a:buNone/>
            </a:pPr>
            <a:r>
              <a:rPr lang="pl-PL" dirty="0" smtClean="0"/>
              <a:t>4.2</a:t>
            </a:r>
            <a:r>
              <a:rPr lang="pl-PL" dirty="0"/>
              <a:t>. Zaświadczenie o nadanym numerze identyfikacyjnym w ewidencji producentów – kopia, </a:t>
            </a:r>
            <a:endParaRPr lang="pl-PL" dirty="0" smtClean="0"/>
          </a:p>
          <a:p>
            <a:pPr marL="0" indent="0">
              <a:buNone/>
            </a:pPr>
            <a:r>
              <a:rPr lang="pl-PL" b="1" dirty="0" smtClean="0"/>
              <a:t>albo </a:t>
            </a:r>
          </a:p>
          <a:p>
            <a:pPr marL="0" indent="0">
              <a:buNone/>
            </a:pPr>
            <a:r>
              <a:rPr lang="pl-PL" dirty="0" smtClean="0"/>
              <a:t>4.3</a:t>
            </a:r>
            <a:r>
              <a:rPr lang="pl-PL" dirty="0"/>
              <a:t>. Wniosek o wpis do ewidencji producentów – kopia </a:t>
            </a:r>
            <a:endParaRPr lang="pl-PL" dirty="0" smtClean="0"/>
          </a:p>
          <a:p>
            <a:pPr marL="0" indent="0">
              <a:buNone/>
            </a:pPr>
            <a:endParaRPr lang="pl-PL" dirty="0"/>
          </a:p>
          <a:p>
            <a:pPr marL="0" indent="0">
              <a:buNone/>
            </a:pPr>
            <a:r>
              <a:rPr lang="pl-PL" dirty="0" smtClean="0"/>
              <a:t>Opis </a:t>
            </a:r>
            <a:r>
              <a:rPr lang="pl-PL" dirty="0"/>
              <a:t>zgodnie z treścią wskazaną w części B.II, pole 1.1. </a:t>
            </a:r>
            <a:endParaRPr lang="pl-PL" altLang="pl-PL" dirty="0"/>
          </a:p>
        </p:txBody>
      </p:sp>
    </p:spTree>
    <p:extLst>
      <p:ext uri="{BB962C8B-B14F-4D97-AF65-F5344CB8AC3E}">
        <p14:creationId xmlns:p14="http://schemas.microsoft.com/office/powerpoint/2010/main" val="4566719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a:p>
        </p:txBody>
      </p:sp>
      <p:pic>
        <p:nvPicPr>
          <p:cNvPr id="4" name="Obraz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9588" y="175408"/>
            <a:ext cx="11255064" cy="6330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65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4"/>
          <p:cNvSpPr>
            <a:spLocks noGrp="1" noChangeArrowheads="1"/>
          </p:cNvSpPr>
          <p:nvPr>
            <p:ph idx="1"/>
          </p:nvPr>
        </p:nvSpPr>
        <p:spPr>
          <a:xfrm>
            <a:off x="2058301" y="982860"/>
            <a:ext cx="8229600" cy="4525962"/>
          </a:xfrm>
        </p:spPr>
        <p:txBody>
          <a:bodyPr/>
          <a:lstStyle/>
          <a:p>
            <a:pPr marL="0" indent="0" algn="ctr">
              <a:buNone/>
            </a:pPr>
            <a:endParaRPr lang="pl-PL" altLang="pl-PL" sz="2400" b="1" dirty="0">
              <a:solidFill>
                <a:schemeClr val="accent2"/>
              </a:solidFill>
            </a:endParaRPr>
          </a:p>
          <a:p>
            <a:pPr marL="0" indent="0" algn="ctr">
              <a:buNone/>
            </a:pPr>
            <a:endParaRPr lang="pl-PL" altLang="pl-PL" sz="2400" b="1" dirty="0">
              <a:solidFill>
                <a:schemeClr val="accent2"/>
              </a:solidFill>
            </a:endParaRPr>
          </a:p>
          <a:p>
            <a:pPr marL="0" indent="0" algn="ctr">
              <a:buNone/>
            </a:pPr>
            <a:r>
              <a:rPr lang="pl-PL" altLang="pl-PL" sz="2400" b="1" dirty="0">
                <a:solidFill>
                  <a:schemeClr val="accent2"/>
                </a:solidFill>
              </a:rPr>
              <a:t>OBOWIĄZKOWE NA DZIEŃ ZŁOŻENIA WNIOSKU:</a:t>
            </a:r>
          </a:p>
          <a:p>
            <a:pPr marL="0" indent="0" algn="ctr">
              <a:buNone/>
            </a:pPr>
            <a:r>
              <a:rPr lang="pl-PL" altLang="pl-PL" sz="2400" dirty="0" smtClean="0"/>
              <a:t>wniosek </a:t>
            </a:r>
            <a:r>
              <a:rPr lang="pl-PL" altLang="pl-PL" sz="2400" dirty="0"/>
              <a:t>o nadanie numeru identyfikacyjnego producenta – tylko w przypadku, gdy Wnioskodawca nie posiada takiego numeru</a:t>
            </a:r>
            <a:endParaRPr lang="pl-PL" altLang="pl-PL" sz="2400" u="sng" dirty="0"/>
          </a:p>
          <a:p>
            <a:pPr marL="0" indent="0">
              <a:buNone/>
            </a:pPr>
            <a:endParaRPr lang="pl-PL" altLang="pl-PL" sz="2400" dirty="0"/>
          </a:p>
          <a:p>
            <a:pPr marL="0" indent="0" algn="ctr">
              <a:buNone/>
            </a:pPr>
            <a:r>
              <a:rPr lang="pl-PL" altLang="pl-PL" sz="2400" dirty="0">
                <a:solidFill>
                  <a:srgbClr val="CC3300"/>
                </a:solidFill>
              </a:rPr>
              <a:t>brak numeru bądź wniosku o nadanie numeru</a:t>
            </a:r>
          </a:p>
          <a:p>
            <a:pPr marL="0" indent="0" algn="ctr">
              <a:buNone/>
            </a:pPr>
            <a:r>
              <a:rPr lang="pl-PL" altLang="pl-PL" sz="2400" dirty="0">
                <a:solidFill>
                  <a:srgbClr val="CC3300"/>
                </a:solidFill>
              </a:rPr>
              <a:t>=</a:t>
            </a:r>
            <a:r>
              <a:rPr lang="pl-PL" altLang="pl-PL" sz="2400" dirty="0"/>
              <a:t> </a:t>
            </a:r>
          </a:p>
          <a:p>
            <a:pPr marL="0" indent="0" algn="ctr">
              <a:buNone/>
            </a:pPr>
            <a:r>
              <a:rPr lang="pl-PL" altLang="pl-PL" sz="2400" dirty="0">
                <a:solidFill>
                  <a:srgbClr val="CC3300"/>
                </a:solidFill>
              </a:rPr>
              <a:t>ODMOWA PRZYZNANIA POMOCY</a:t>
            </a:r>
          </a:p>
        </p:txBody>
      </p:sp>
    </p:spTree>
    <p:extLst>
      <p:ext uri="{BB962C8B-B14F-4D97-AF65-F5344CB8AC3E}">
        <p14:creationId xmlns:p14="http://schemas.microsoft.com/office/powerpoint/2010/main" val="2211649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ymbol zastępczy zawartości 2"/>
          <p:cNvSpPr>
            <a:spLocks noGrp="1"/>
          </p:cNvSpPr>
          <p:nvPr>
            <p:ph idx="1"/>
          </p:nvPr>
        </p:nvSpPr>
        <p:spPr>
          <a:xfrm>
            <a:off x="451700" y="505872"/>
            <a:ext cx="10515600" cy="5847793"/>
          </a:xfrm>
        </p:spPr>
        <p:txBody>
          <a:bodyPr>
            <a:noAutofit/>
          </a:bodyPr>
          <a:lstStyle/>
          <a:p>
            <a:pPr marL="0" indent="0">
              <a:buNone/>
            </a:pPr>
            <a:r>
              <a:rPr lang="pl-PL" altLang="pl-PL" sz="2400" b="1" dirty="0"/>
              <a:t>5. Dokumenty potwierdzające posiadanie tytułu prawnego do nieruchomości </a:t>
            </a:r>
            <a:r>
              <a:rPr lang="pl-PL" altLang="pl-PL" sz="2400" dirty="0"/>
              <a:t>– załącznik obowiązkowy w przypadku, gdy</a:t>
            </a:r>
          </a:p>
          <a:p>
            <a:pPr marL="0" indent="0">
              <a:buNone/>
            </a:pPr>
            <a:r>
              <a:rPr lang="pl-PL" altLang="pl-PL" sz="2400" dirty="0"/>
              <a:t>realizacja operacji obejmuje zadania trwale związane z nieruchomością – oryginał lub kopia</a:t>
            </a:r>
          </a:p>
          <a:p>
            <a:pPr marL="0" indent="0">
              <a:buNone/>
            </a:pPr>
            <a:endParaRPr lang="pl-PL" altLang="pl-PL" sz="2400" dirty="0"/>
          </a:p>
          <a:p>
            <a:pPr marL="0" indent="0">
              <a:buNone/>
            </a:pPr>
            <a:r>
              <a:rPr lang="pl-PL" altLang="pl-PL" sz="2400" b="1" dirty="0">
                <a:solidFill>
                  <a:srgbClr val="FF0000"/>
                </a:solidFill>
              </a:rPr>
              <a:t>W przypadku, gdy planowana w ramach operacji inwestycja jest trwale związana z nieruchomością (tj. budowa, przebudowa, </a:t>
            </a:r>
            <a:r>
              <a:rPr lang="pl-PL" altLang="pl-PL" sz="2400" b="1" dirty="0" smtClean="0">
                <a:solidFill>
                  <a:srgbClr val="FF0000"/>
                </a:solidFill>
              </a:rPr>
              <a:t>remont połączony </a:t>
            </a:r>
            <a:r>
              <a:rPr lang="pl-PL" altLang="pl-PL" sz="2400" b="1" dirty="0">
                <a:solidFill>
                  <a:srgbClr val="FF0000"/>
                </a:solidFill>
              </a:rPr>
              <a:t>z modernizacją, zagospodarowanie terenu, zakup maszyn, sprzętu i urządzeń wymagających posadowienia)</a:t>
            </a:r>
            <a:r>
              <a:rPr lang="pl-PL" altLang="pl-PL" sz="2400" dirty="0"/>
              <a:t> </a:t>
            </a:r>
            <a:endParaRPr lang="pl-PL" altLang="pl-PL" sz="2400" dirty="0" smtClean="0"/>
          </a:p>
          <a:p>
            <a:pPr marL="0" indent="0">
              <a:buNone/>
            </a:pPr>
            <a:r>
              <a:rPr lang="pl-PL" altLang="pl-PL" sz="2400" dirty="0" smtClean="0"/>
              <a:t>należy załączyć dokument </a:t>
            </a:r>
            <a:r>
              <a:rPr lang="pl-PL" altLang="pl-PL" sz="2400" dirty="0"/>
              <a:t>potwierdzający tytuł prawny do nieruchomości, na której realizowana będzie operacja. Jednakże w przypadku, gdy </a:t>
            </a:r>
            <a:r>
              <a:rPr lang="pl-PL" altLang="pl-PL" sz="2400" dirty="0" smtClean="0"/>
              <a:t>planowana w </a:t>
            </a:r>
            <a:r>
              <a:rPr lang="pl-PL" altLang="pl-PL" sz="2400" dirty="0"/>
              <a:t>ramach projektu inwestycja nie jest w sposób trwały związana z nieruchomością, podmiot nie ma obowiązku </a:t>
            </a:r>
            <a:r>
              <a:rPr lang="pl-PL" altLang="pl-PL" sz="2400" dirty="0" smtClean="0"/>
              <a:t>dostarczania przedmiotowego </a:t>
            </a:r>
            <a:r>
              <a:rPr lang="pl-PL" altLang="pl-PL" sz="2400" dirty="0"/>
              <a:t>załącznika.</a:t>
            </a:r>
          </a:p>
        </p:txBody>
      </p:sp>
    </p:spTree>
    <p:extLst>
      <p:ext uri="{BB962C8B-B14F-4D97-AF65-F5344CB8AC3E}">
        <p14:creationId xmlns:p14="http://schemas.microsoft.com/office/powerpoint/2010/main" val="34619170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ymbol zastępczy zawartości 2"/>
          <p:cNvSpPr>
            <a:spLocks noGrp="1"/>
          </p:cNvSpPr>
          <p:nvPr>
            <p:ph idx="1"/>
          </p:nvPr>
        </p:nvSpPr>
        <p:spPr>
          <a:xfrm>
            <a:off x="0" y="84842"/>
            <a:ext cx="12267414" cy="6542201"/>
          </a:xfrm>
        </p:spPr>
        <p:txBody>
          <a:bodyPr>
            <a:noAutofit/>
          </a:bodyPr>
          <a:lstStyle/>
          <a:p>
            <a:pPr marL="0" indent="0">
              <a:buNone/>
            </a:pPr>
            <a:r>
              <a:rPr lang="pl-PL" altLang="pl-PL" sz="2400" dirty="0"/>
              <a:t>Dokumentem potwierdzającym tytuł prawny może być:</a:t>
            </a:r>
          </a:p>
          <a:p>
            <a:pPr marL="0" indent="0">
              <a:buNone/>
            </a:pPr>
            <a:r>
              <a:rPr lang="pl-PL" altLang="pl-PL" sz="2400" dirty="0" smtClean="0"/>
              <a:t>- odpis </a:t>
            </a:r>
            <a:r>
              <a:rPr lang="pl-PL" altLang="pl-PL" sz="2400" dirty="0"/>
              <a:t>z ksiąg wieczystych, wystawiony nie wcześniej niż 3 miesiące przed złożeniem wniosku, lub</a:t>
            </a:r>
          </a:p>
          <a:p>
            <a:pPr>
              <a:buFontTx/>
              <a:buChar char="-"/>
            </a:pPr>
            <a:r>
              <a:rPr lang="pl-PL" altLang="pl-PL" sz="2400" dirty="0" smtClean="0"/>
              <a:t>odpis </a:t>
            </a:r>
            <a:r>
              <a:rPr lang="pl-PL" altLang="pl-PL" sz="2400" dirty="0"/>
              <a:t>aktu notarialnego wraz z kopią wniosku o wpis do księgi wieczystej (kopia wniosku powinna zawierać czytelne </a:t>
            </a:r>
            <a:r>
              <a:rPr lang="pl-PL" altLang="pl-PL" sz="2400" dirty="0" smtClean="0"/>
              <a:t>potwierdzenie jego </a:t>
            </a:r>
            <a:r>
              <a:rPr lang="pl-PL" altLang="pl-PL" sz="2400" dirty="0"/>
              <a:t>złożenia w sądzie), </a:t>
            </a:r>
            <a:r>
              <a:rPr lang="pl-PL" altLang="pl-PL" sz="2400" dirty="0" smtClean="0"/>
              <a:t>lub</a:t>
            </a:r>
            <a:endParaRPr lang="pl-PL" altLang="pl-PL" sz="2400" dirty="0"/>
          </a:p>
          <a:p>
            <a:pPr marL="0" indent="0">
              <a:buNone/>
            </a:pPr>
            <a:r>
              <a:rPr lang="pl-PL" altLang="pl-PL" sz="2400" dirty="0" smtClean="0"/>
              <a:t>- prawomocne </a:t>
            </a:r>
            <a:r>
              <a:rPr lang="pl-PL" altLang="pl-PL" sz="2400" dirty="0"/>
              <a:t>orzeczenie sądu wraz z kopią wniosku o wpis do księgi wieczystej (kopia wniosku powinna zawierać </a:t>
            </a:r>
            <a:r>
              <a:rPr lang="pl-PL" altLang="pl-PL" sz="2400" dirty="0" smtClean="0"/>
              <a:t>czytelne potwierdzenie </a:t>
            </a:r>
            <a:r>
              <a:rPr lang="pl-PL" altLang="pl-PL" sz="2400" dirty="0"/>
              <a:t>jego złożenia w sądzie), lub</a:t>
            </a:r>
          </a:p>
          <a:p>
            <a:pPr marL="0" indent="0">
              <a:buNone/>
            </a:pPr>
            <a:r>
              <a:rPr lang="pl-PL" altLang="pl-PL" sz="2400" dirty="0" smtClean="0"/>
              <a:t>- ostateczna </a:t>
            </a:r>
            <a:r>
              <a:rPr lang="pl-PL" altLang="pl-PL" sz="2400" dirty="0"/>
              <a:t>decyzja administracyjna wraz z kopią wniosku o wpis do księgi wieczystej (kopia wniosku powinna zawierać </a:t>
            </a:r>
            <a:r>
              <a:rPr lang="pl-PL" altLang="pl-PL" sz="2400" dirty="0" smtClean="0"/>
              <a:t>czytelne potwierdzenie </a:t>
            </a:r>
            <a:r>
              <a:rPr lang="pl-PL" altLang="pl-PL" sz="2400" dirty="0"/>
              <a:t>jego złożenia w sądzie),</a:t>
            </a:r>
          </a:p>
          <a:p>
            <a:pPr marL="0" indent="0">
              <a:buNone/>
            </a:pPr>
            <a:r>
              <a:rPr lang="pl-PL" altLang="pl-PL" sz="2400" dirty="0" smtClean="0"/>
              <a:t>- wypis </a:t>
            </a:r>
            <a:r>
              <a:rPr lang="pl-PL" altLang="pl-PL" sz="2400" dirty="0"/>
              <a:t>z ewidencji gruntów i budynków wydawany przez Powiatowy Ośrodek Dokumentacji Geodezyjnej i </a:t>
            </a:r>
            <a:r>
              <a:rPr lang="pl-PL" altLang="pl-PL" sz="2400" dirty="0" smtClean="0"/>
              <a:t>Kartograficznej wystawiony </a:t>
            </a:r>
            <a:r>
              <a:rPr lang="pl-PL" altLang="pl-PL" sz="2400" dirty="0"/>
              <a:t>nie wcześniej niż 3 miesiące przed złożeniem wniosku.</a:t>
            </a:r>
          </a:p>
          <a:p>
            <a:pPr marL="0" indent="0">
              <a:buNone/>
            </a:pPr>
            <a:endParaRPr lang="pl-PL" altLang="pl-PL" sz="2400" b="1" dirty="0" smtClean="0"/>
          </a:p>
          <a:p>
            <a:pPr marL="0" indent="0">
              <a:buNone/>
            </a:pPr>
            <a:r>
              <a:rPr lang="pl-PL" altLang="pl-PL" sz="2400" b="1" dirty="0" smtClean="0"/>
              <a:t>W </a:t>
            </a:r>
            <a:r>
              <a:rPr lang="pl-PL" altLang="pl-PL" sz="2400" b="1" dirty="0"/>
              <a:t>przypadku, gdy nieruchomość, na której realizowana będzie operacja znajduje się w posiadaniu zależnym podmiotu dokumentem potwierdzającym tytuł prawny do tej nieruchomości, może być, np.: umowa dzierżawy lub inna umowa potwierdzająca posiadanie zależne. Umowy te powinny być zawarte na okres realizacji operacji oraz co najmniej do dnia w którym upłynie 2 lata od dnia wypłaty płatności końcowej.</a:t>
            </a:r>
          </a:p>
        </p:txBody>
      </p:sp>
    </p:spTree>
    <p:extLst>
      <p:ext uri="{BB962C8B-B14F-4D97-AF65-F5344CB8AC3E}">
        <p14:creationId xmlns:p14="http://schemas.microsoft.com/office/powerpoint/2010/main" val="3474113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109" y="678730"/>
            <a:ext cx="11174691" cy="5759777"/>
          </a:xfrm>
        </p:spPr>
        <p:txBody>
          <a:bodyPr>
            <a:normAutofit/>
          </a:bodyPr>
          <a:lstStyle/>
          <a:p>
            <a:pPr marL="0" indent="0">
              <a:buNone/>
            </a:pPr>
            <a:r>
              <a:rPr lang="pl-PL" b="1" dirty="0"/>
              <a:t>6. Oświadczenie właściciela(i) lub współwłaściciela(i) lub posiadacza(-y) lub współposiadacza (-y) nieruchomośc</a:t>
            </a:r>
            <a:r>
              <a:rPr lang="pl-PL" dirty="0"/>
              <a:t>i, że wyraża(ją) on(i) zgodę na realizację operacji, jeżeli operacja jest realizowana na terenie nieruchomości będącej w posiadaniu zależnym lub będącej przedmiotem współwłasności - </a:t>
            </a:r>
            <a:r>
              <a:rPr lang="pl-PL" b="1" dirty="0">
                <a:solidFill>
                  <a:srgbClr val="FF0000"/>
                </a:solidFill>
              </a:rPr>
              <a:t>załącznik obowiązkowy </a:t>
            </a:r>
            <a:r>
              <a:rPr lang="pl-PL" b="1" dirty="0" smtClean="0">
                <a:solidFill>
                  <a:srgbClr val="FF0000"/>
                </a:solidFill>
              </a:rPr>
              <a:t>- oryginał</a:t>
            </a:r>
            <a:endParaRPr lang="pl-PL" b="1" dirty="0" smtClean="0">
              <a:solidFill>
                <a:srgbClr val="FF0000"/>
              </a:solidFill>
            </a:endParaRPr>
          </a:p>
          <a:p>
            <a:pPr marL="0" indent="0">
              <a:buNone/>
            </a:pPr>
            <a:endParaRPr lang="pl-PL" dirty="0"/>
          </a:p>
          <a:p>
            <a:pPr marL="0" indent="0">
              <a:buNone/>
            </a:pPr>
            <a:r>
              <a:rPr lang="pl-PL" dirty="0" smtClean="0"/>
              <a:t>w </a:t>
            </a:r>
            <a:r>
              <a:rPr lang="pl-PL" dirty="0"/>
              <a:t>przypadku, gdy realizacja operacji obejmuje zadania trwale związane z nieruchomością – oryginał sporządzony na formularzu udostępnionym przez </a:t>
            </a:r>
            <a:r>
              <a:rPr lang="pl-PL" dirty="0" smtClean="0"/>
              <a:t>UM. Zgoda </a:t>
            </a:r>
            <a:r>
              <a:rPr lang="pl-PL" dirty="0"/>
              <a:t>na realizację operacji jest wymagana, w przypadku, gdy planowana inwestycja jest trwale związana z nieruchomością (tj. budowa, przebudowa, remont połączony z modernizacją, zagospodarowanie terenu, zakup maszyn, sprzętu i urządzeń wymagających posadowienia), a dana nieruchomość znajduje się w posiadaniu zależnym lub jest przedmiotem współwłasności.</a:t>
            </a:r>
          </a:p>
        </p:txBody>
      </p:sp>
    </p:spTree>
    <p:extLst>
      <p:ext uri="{BB962C8B-B14F-4D97-AF65-F5344CB8AC3E}">
        <p14:creationId xmlns:p14="http://schemas.microsoft.com/office/powerpoint/2010/main" val="36509961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16816" y="433736"/>
            <a:ext cx="11557262" cy="6001643"/>
          </a:xfrm>
          <a:prstGeom prst="rect">
            <a:avLst/>
          </a:prstGeom>
        </p:spPr>
        <p:txBody>
          <a:bodyPr wrap="square">
            <a:spAutoFit/>
          </a:bodyPr>
          <a:lstStyle/>
          <a:p>
            <a:r>
              <a:rPr lang="pl-PL" sz="2400" b="1" dirty="0"/>
              <a:t>7. Biznesplan (załącznik obowiązkowy) </a:t>
            </a:r>
            <a:r>
              <a:rPr lang="pl-PL" sz="2400" dirty="0"/>
              <a:t>– sporządzony na formularzu udostępnionym przez UM, Biznesplan należy sporządzić zgodnie z udostępnionymi Informacjami pomocniczymi przy wypełnianiu biznesplanu. </a:t>
            </a:r>
            <a:endParaRPr lang="pl-PL" sz="2400" dirty="0" smtClean="0"/>
          </a:p>
          <a:p>
            <a:r>
              <a:rPr lang="pl-PL" sz="2400" b="1" dirty="0" smtClean="0">
                <a:solidFill>
                  <a:srgbClr val="FF0000"/>
                </a:solidFill>
              </a:rPr>
              <a:t>Załącznik </a:t>
            </a:r>
            <a:r>
              <a:rPr lang="pl-PL" sz="2400" b="1" dirty="0">
                <a:solidFill>
                  <a:srgbClr val="FF0000"/>
                </a:solidFill>
              </a:rPr>
              <a:t>ten jest wypełniany w ścisłym powiązaniu z wnioskiem. </a:t>
            </a:r>
            <a:endParaRPr lang="pl-PL" sz="2400" b="1" dirty="0" smtClean="0">
              <a:solidFill>
                <a:srgbClr val="FF0000"/>
              </a:solidFill>
            </a:endParaRPr>
          </a:p>
          <a:p>
            <a:endParaRPr lang="pl-PL" sz="2400" dirty="0"/>
          </a:p>
          <a:p>
            <a:r>
              <a:rPr lang="pl-PL" sz="2400" dirty="0" smtClean="0">
                <a:solidFill>
                  <a:srgbClr val="FF0000"/>
                </a:solidFill>
              </a:rPr>
              <a:t>Informacje </a:t>
            </a:r>
            <a:r>
              <a:rPr lang="pl-PL" sz="2400" dirty="0">
                <a:solidFill>
                  <a:srgbClr val="FF0000"/>
                </a:solidFill>
              </a:rPr>
              <a:t>zawarte w biznesplanie oraz wniosku muszą być ze sobą zgodne (kwota pomocy, terminy realizacji operacji, liczba miejsc pracy, cele operacji, zakres operacji, lokalizacja, itd.). Ważne: to w jaki sposób zostanie sporządzony biznesplan, może decydować o powodzeniu lub porażce operacji. </a:t>
            </a:r>
            <a:r>
              <a:rPr lang="pl-PL" sz="2400" dirty="0"/>
              <a:t>Biznesplan służy przede wszystkim przyszłym przedsiębiorcom do analizy możliwości rynkowych pozwalających na osiągnięcie założonych celów w konkretnym otoczeniu. Biznesplan nie zagwarantuje sukcesu przedsiębiorstwu oraz, że w przedsiębiorstwie nie pojawią się problemy, ale przemyślany i dobrze sporządzony daje możliwość przeciwdziałania im (pomaga eliminować na wstępie ryzyka możliwe do napotkania podczas realizacji operacji (prowadzenia działalności gospodarczej)). </a:t>
            </a:r>
            <a:endParaRPr lang="pl-PL" sz="2400" dirty="0" smtClean="0"/>
          </a:p>
          <a:p>
            <a:endParaRPr lang="pl-PL" sz="2400" dirty="0" smtClean="0"/>
          </a:p>
          <a:p>
            <a:r>
              <a:rPr lang="pl-PL" sz="2400" b="1" dirty="0" smtClean="0"/>
              <a:t>Załącznik </a:t>
            </a:r>
            <a:r>
              <a:rPr lang="pl-PL" sz="2400" b="1" dirty="0"/>
              <a:t>ten jest obowiązkowy dla wszystkich podmiotów (wypełnione na stałe TAK). </a:t>
            </a:r>
          </a:p>
        </p:txBody>
      </p:sp>
    </p:spTree>
    <p:extLst>
      <p:ext uri="{BB962C8B-B14F-4D97-AF65-F5344CB8AC3E}">
        <p14:creationId xmlns:p14="http://schemas.microsoft.com/office/powerpoint/2010/main" val="22730354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41403" y="84917"/>
            <a:ext cx="12050597" cy="7109639"/>
          </a:xfrm>
          <a:prstGeom prst="rect">
            <a:avLst/>
          </a:prstGeom>
        </p:spPr>
        <p:txBody>
          <a:bodyPr wrap="square">
            <a:spAutoFit/>
          </a:bodyPr>
          <a:lstStyle/>
          <a:p>
            <a:r>
              <a:rPr lang="pl-PL" sz="2400" b="1" dirty="0"/>
              <a:t>8. Oświadczenie podmiotu ubiegającego się o przy</a:t>
            </a:r>
            <a:r>
              <a:rPr lang="pl-PL" sz="2400" dirty="0"/>
              <a:t>znanie </a:t>
            </a:r>
            <a:r>
              <a:rPr lang="pl-PL" sz="2400" b="1" dirty="0"/>
              <a:t>pomocy o nie uzyskaniu pomocy de </a:t>
            </a:r>
            <a:r>
              <a:rPr lang="pl-PL" sz="2400" b="1" dirty="0" err="1"/>
              <a:t>minimis</a:t>
            </a:r>
            <a:r>
              <a:rPr lang="pl-PL" sz="2400" b="1" dirty="0"/>
              <a:t> </a:t>
            </a:r>
            <a:r>
              <a:rPr lang="pl-PL" sz="2400" dirty="0"/>
              <a:t>– oryginał sporządzony na formularzu udostępnionym przez UM. </a:t>
            </a:r>
            <a:endParaRPr lang="pl-PL" sz="2400" dirty="0" smtClean="0"/>
          </a:p>
          <a:p>
            <a:endParaRPr lang="pl-PL" sz="2400" dirty="0"/>
          </a:p>
          <a:p>
            <a:r>
              <a:rPr lang="pl-PL" sz="2400" dirty="0" smtClean="0"/>
              <a:t>Należy </a:t>
            </a:r>
            <a:r>
              <a:rPr lang="pl-PL" sz="2400" dirty="0"/>
              <a:t>załączyć w przypadku, gdy podmiot w okresie obejmującym bieżący rok podatkowy oraz dwa poprzedzające go lata podatkowe nie uzyskał pomocy publicznej przyznawanej zgodnie z zasadą de </a:t>
            </a:r>
            <a:r>
              <a:rPr lang="pl-PL" sz="2400" dirty="0" err="1" smtClean="0"/>
              <a:t>minimis</a:t>
            </a:r>
            <a:r>
              <a:rPr lang="pl-PL" sz="2400" dirty="0" smtClean="0"/>
              <a:t>.</a:t>
            </a:r>
          </a:p>
          <a:p>
            <a:endParaRPr lang="pl-PL" sz="2400" dirty="0"/>
          </a:p>
          <a:p>
            <a:r>
              <a:rPr lang="pl-PL" sz="2400" b="1" dirty="0"/>
              <a:t>9.1 Informacja podmiotu ubiegającego się o przyznanie pomocy o uzyskanej pomocy de </a:t>
            </a:r>
            <a:r>
              <a:rPr lang="pl-PL" sz="2400" b="1" dirty="0" err="1"/>
              <a:t>mini</a:t>
            </a:r>
            <a:r>
              <a:rPr lang="pl-PL" sz="2400" dirty="0" err="1"/>
              <a:t>mis</a:t>
            </a:r>
            <a:r>
              <a:rPr lang="pl-PL" sz="2400" dirty="0"/>
              <a:t> – oryginał sporządzony na formularzu udostępnionym przez UM W związku z tym, że pomoc de </a:t>
            </a:r>
            <a:r>
              <a:rPr lang="pl-PL" sz="2400" dirty="0" err="1"/>
              <a:t>minimis</a:t>
            </a:r>
            <a:r>
              <a:rPr lang="pl-PL" sz="2400" dirty="0"/>
              <a:t> może uzyskać podmiot działający w różnych formach prawnych, pomoc ta może przybrać różne formy (np. dotacja, pożyczka, kredyt, gwarancja, poręczenie, czy też ulga podatkowa (i inne wymienione niżej)) oraz ze względu na fakt, że podmiot ubiegający się o wsparcie w ramach poddziałania 19.2 nie może prowadzić działalności gospodarczej na 3 miesiące przed złożeniem wniosku – a zgodnie z przepisami, o których mowa poniżej przysługujący limit pomocy de </a:t>
            </a:r>
            <a:r>
              <a:rPr lang="pl-PL" sz="2400" dirty="0" err="1"/>
              <a:t>minimis</a:t>
            </a:r>
            <a:r>
              <a:rPr lang="pl-PL" sz="2400" dirty="0"/>
              <a:t> (którą jest pomoc w ramach poddziałania 19.2) oblicza się w odniesieniu do okresu obejmującego bieżący rok podatkowy oraz dwa poprzedzające go lata podatkowe (okres 3 lat) – istnieje obowiązek przedstawia każdej informacji o uzyskanej pomocy de </a:t>
            </a:r>
            <a:r>
              <a:rPr lang="pl-PL" sz="2400" dirty="0" err="1"/>
              <a:t>minimis</a:t>
            </a:r>
            <a:r>
              <a:rPr lang="pl-PL" sz="2400" dirty="0"/>
              <a:t> w ww. okresie. </a:t>
            </a:r>
          </a:p>
          <a:p>
            <a:endParaRPr lang="pl-PL" sz="2400" dirty="0"/>
          </a:p>
        </p:txBody>
      </p:sp>
    </p:spTree>
    <p:extLst>
      <p:ext uri="{BB962C8B-B14F-4D97-AF65-F5344CB8AC3E}">
        <p14:creationId xmlns:p14="http://schemas.microsoft.com/office/powerpoint/2010/main" val="631708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61362" y="1775935"/>
            <a:ext cx="11830638" cy="4708981"/>
          </a:xfrm>
          <a:prstGeom prst="rect">
            <a:avLst/>
          </a:prstGeom>
        </p:spPr>
        <p:txBody>
          <a:bodyPr wrap="square">
            <a:spAutoFit/>
          </a:bodyPr>
          <a:lstStyle/>
          <a:p>
            <a:r>
              <a:rPr lang="pl-PL" sz="2000" dirty="0"/>
              <a:t>Podmiot ubiegający się o pomoc de </a:t>
            </a:r>
            <a:r>
              <a:rPr lang="pl-PL" sz="2000" dirty="0" err="1"/>
              <a:t>minimis</a:t>
            </a:r>
            <a:r>
              <a:rPr lang="pl-PL" sz="2000" dirty="0"/>
              <a:t> jest zobowiązany do przedstawienia podmiotowi udzielającemu pomocy, wraz z wnioskiem o udzielenie pomocy wszystkich zaświadczeń o pomocy de </a:t>
            </a:r>
            <a:r>
              <a:rPr lang="pl-PL" sz="2000" dirty="0" err="1"/>
              <a:t>minimis</a:t>
            </a:r>
            <a:r>
              <a:rPr lang="pl-PL" sz="2000" dirty="0"/>
              <a:t> oraz pomocy de </a:t>
            </a:r>
            <a:r>
              <a:rPr lang="pl-PL" sz="2000" dirty="0" err="1"/>
              <a:t>minimis</a:t>
            </a:r>
            <a:r>
              <a:rPr lang="pl-PL" sz="2000" dirty="0"/>
              <a:t> w rolnictwie lub rybołówstwie, jakie otrzymał w roku, w którym ubiega się o pomoc, oraz w ciągu 2 poprzedzających go lat podatkowych, (zgodnie ze wskazaniem uzyskanej pomocy w załączniku B.IV.A.9.1). </a:t>
            </a:r>
            <a:endParaRPr lang="pl-PL" sz="2000" dirty="0" smtClean="0"/>
          </a:p>
          <a:p>
            <a:endParaRPr lang="pl-PL" sz="2000" dirty="0"/>
          </a:p>
          <a:p>
            <a:r>
              <a:rPr lang="pl-PL" sz="2000" dirty="0" smtClean="0"/>
              <a:t>Posiłkowo </a:t>
            </a:r>
            <a:r>
              <a:rPr lang="pl-PL" sz="2000" dirty="0"/>
              <a:t>aby sprawdzić czy Wnioskodawca otrzymał pomoc de </a:t>
            </a:r>
            <a:r>
              <a:rPr lang="pl-PL" sz="2000" dirty="0" err="1"/>
              <a:t>minimis</a:t>
            </a:r>
            <a:r>
              <a:rPr lang="pl-PL" sz="2000" dirty="0"/>
              <a:t> (jakąkolwiek) można wykorzystać informacje udostępnione publicznie na stronie: </a:t>
            </a:r>
            <a:endParaRPr lang="pl-PL" sz="2000" dirty="0" smtClean="0"/>
          </a:p>
          <a:p>
            <a:r>
              <a:rPr lang="pl-PL" sz="2000" dirty="0" smtClean="0"/>
              <a:t>• </a:t>
            </a:r>
            <a:r>
              <a:rPr lang="pl-PL" sz="2000" dirty="0"/>
              <a:t>Urzędu Ochrony Konkurencji i Konsumentów https://sudop.uokik.gov.pl/search/aidBeneficiary;jsessionid=jb5NfTgshwRjDBrL3Gz-zKIp.undefined - na której można zweryfikować uzyskaną pomoc de </a:t>
            </a:r>
            <a:r>
              <a:rPr lang="pl-PL" sz="2000" dirty="0" err="1"/>
              <a:t>minimis</a:t>
            </a:r>
            <a:r>
              <a:rPr lang="pl-PL" sz="2000" dirty="0"/>
              <a:t> (z wyłączeniem pomocy de </a:t>
            </a:r>
            <a:r>
              <a:rPr lang="pl-PL" sz="2000" dirty="0" err="1"/>
              <a:t>minimis</a:t>
            </a:r>
            <a:r>
              <a:rPr lang="pl-PL" sz="2000" dirty="0"/>
              <a:t> w rolnictwie i rybołówstwie); </a:t>
            </a:r>
            <a:endParaRPr lang="pl-PL" sz="2000" dirty="0" smtClean="0"/>
          </a:p>
          <a:p>
            <a:r>
              <a:rPr lang="pl-PL" sz="2000" dirty="0" smtClean="0"/>
              <a:t>• </a:t>
            </a:r>
            <a:r>
              <a:rPr lang="pl-PL" sz="2000" dirty="0"/>
              <a:t>Ministerstwa Rolnictwa i Rozwoju Wsi http://srpp.minrol.gov.pl/index.php?act=report - na której można zweryfikować uzyskaną pomoc de </a:t>
            </a:r>
            <a:r>
              <a:rPr lang="pl-PL" sz="2000" dirty="0" err="1"/>
              <a:t>minimis</a:t>
            </a:r>
            <a:r>
              <a:rPr lang="pl-PL" sz="2000" dirty="0"/>
              <a:t> (tylko w zakresie pomocy de </a:t>
            </a:r>
            <a:r>
              <a:rPr lang="pl-PL" sz="2000" dirty="0" err="1"/>
              <a:t>minimis</a:t>
            </a:r>
            <a:r>
              <a:rPr lang="pl-PL" sz="2000" dirty="0"/>
              <a:t> w rolnictwie i rybołówstwie przyznanej). </a:t>
            </a:r>
            <a:endParaRPr lang="pl-PL" sz="2000" dirty="0" smtClean="0"/>
          </a:p>
          <a:p>
            <a:endParaRPr lang="pl-PL" sz="2000" dirty="0"/>
          </a:p>
        </p:txBody>
      </p:sp>
      <p:sp>
        <p:nvSpPr>
          <p:cNvPr id="5" name="Prostokąt 4"/>
          <p:cNvSpPr/>
          <p:nvPr/>
        </p:nvSpPr>
        <p:spPr>
          <a:xfrm>
            <a:off x="408494" y="503317"/>
            <a:ext cx="10733988" cy="1015663"/>
          </a:xfrm>
          <a:prstGeom prst="rect">
            <a:avLst/>
          </a:prstGeom>
        </p:spPr>
        <p:txBody>
          <a:bodyPr wrap="square">
            <a:spAutoFit/>
          </a:bodyPr>
          <a:lstStyle/>
          <a:p>
            <a:r>
              <a:rPr lang="pl-PL" sz="2000" b="1" dirty="0"/>
              <a:t>9.2 Wszystkie zaświadczenia o pomocy de </a:t>
            </a:r>
            <a:r>
              <a:rPr lang="pl-PL" sz="2000" b="1" dirty="0" err="1"/>
              <a:t>minimis</a:t>
            </a:r>
            <a:r>
              <a:rPr lang="pl-PL" sz="2000" b="1" dirty="0"/>
              <a:t> oraz pomocy de </a:t>
            </a:r>
            <a:r>
              <a:rPr lang="pl-PL" sz="2000" b="1" dirty="0" err="1"/>
              <a:t>minimis</a:t>
            </a:r>
            <a:r>
              <a:rPr lang="pl-PL" sz="2000" b="1" dirty="0"/>
              <a:t> w rolnictwie lub rybołówstwie</a:t>
            </a:r>
            <a:r>
              <a:rPr lang="pl-PL" sz="2000" dirty="0"/>
              <a:t>, jakie podmiot ubiegający się o przyznanie pomocy otrzymał w roku, w którym ubiega się o pomoc oraz w okresie 2 poprzedzających go lat – kopie </a:t>
            </a:r>
          </a:p>
        </p:txBody>
      </p:sp>
    </p:spTree>
    <p:extLst>
      <p:ext uri="{BB962C8B-B14F-4D97-AF65-F5344CB8AC3E}">
        <p14:creationId xmlns:p14="http://schemas.microsoft.com/office/powerpoint/2010/main" val="3849164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Przerwa w emisji programu z nadajnika na Górze św. Marci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8196" name="Picture 4" descr="fot. TVP Krakó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772" y="116821"/>
            <a:ext cx="11940818" cy="6713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035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20512" y="572207"/>
            <a:ext cx="11406432" cy="7540526"/>
          </a:xfrm>
          <a:prstGeom prst="rect">
            <a:avLst/>
          </a:prstGeom>
        </p:spPr>
        <p:txBody>
          <a:bodyPr wrap="square">
            <a:spAutoFit/>
          </a:bodyPr>
          <a:lstStyle/>
          <a:p>
            <a:r>
              <a:rPr lang="pl-PL" sz="2200" b="1" dirty="0"/>
              <a:t>10. Formularz informacji przedstawianych przy ubieganiu się o pomoc de </a:t>
            </a:r>
            <a:r>
              <a:rPr lang="pl-PL" sz="2200" b="1" dirty="0" err="1"/>
              <a:t>minimis</a:t>
            </a:r>
            <a:r>
              <a:rPr lang="pl-PL" sz="2200" dirty="0"/>
              <a:t> – oryginał </a:t>
            </a:r>
            <a:endParaRPr lang="pl-PL" sz="2200" dirty="0" smtClean="0"/>
          </a:p>
          <a:p>
            <a:endParaRPr lang="pl-PL" sz="2200" dirty="0"/>
          </a:p>
          <a:p>
            <a:r>
              <a:rPr lang="pl-PL" sz="2200" dirty="0" smtClean="0"/>
              <a:t>Formularz </a:t>
            </a:r>
            <a:r>
              <a:rPr lang="pl-PL" sz="2200" dirty="0"/>
              <a:t>należy przygotować w oparciu o wzór stanowiący załącznik nr 1 do rozporządzenia Rady Ministrów z dnia 24 października 2014 r. zmieniającego rozporządzenia w sprawie zakresu informacji przedstawianych przez podmiot ubiegający się o pomoc de </a:t>
            </a:r>
            <a:r>
              <a:rPr lang="pl-PL" sz="2200" dirty="0" err="1" smtClean="0"/>
              <a:t>minimis</a:t>
            </a:r>
            <a:r>
              <a:rPr lang="pl-PL" sz="2200" dirty="0" smtClean="0"/>
              <a:t> (</a:t>
            </a:r>
            <a:r>
              <a:rPr lang="pl-PL" sz="2200" dirty="0"/>
              <a:t>Dz.U. z 2010, Nr. 53 poz. 311, z </a:t>
            </a:r>
            <a:r>
              <a:rPr lang="pl-PL" sz="2200" dirty="0" err="1"/>
              <a:t>późn</a:t>
            </a:r>
            <a:r>
              <a:rPr lang="pl-PL" sz="2200" dirty="0"/>
              <a:t>. zm.). </a:t>
            </a:r>
            <a:endParaRPr lang="pl-PL" sz="2200" dirty="0" smtClean="0"/>
          </a:p>
          <a:p>
            <a:endParaRPr lang="pl-PL" sz="2200" dirty="0"/>
          </a:p>
          <a:p>
            <a:r>
              <a:rPr lang="pl-PL" sz="2200" b="1" dirty="0"/>
              <a:t>11. Pełnomocnictwo, jeżeli zostało udzielone – oryginał lub </a:t>
            </a:r>
            <a:r>
              <a:rPr lang="pl-PL" sz="2200" b="1" dirty="0" smtClean="0"/>
              <a:t>kopia</a:t>
            </a:r>
          </a:p>
          <a:p>
            <a:endParaRPr lang="pl-PL" sz="2200" b="1" dirty="0"/>
          </a:p>
          <a:p>
            <a:r>
              <a:rPr lang="pl-PL" sz="2200" b="1" dirty="0"/>
              <a:t>12. </a:t>
            </a:r>
            <a:r>
              <a:rPr lang="pl-PL" sz="2200" b="1" dirty="0">
                <a:solidFill>
                  <a:srgbClr val="FF0000"/>
                </a:solidFill>
              </a:rPr>
              <a:t>Dokumenty uzasadniające przyjęty poziom planowanych do poniesienia kosztów</a:t>
            </a:r>
            <a:r>
              <a:rPr lang="pl-PL" sz="2200" dirty="0">
                <a:solidFill>
                  <a:srgbClr val="FF0000"/>
                </a:solidFill>
              </a:rPr>
              <a:t> </a:t>
            </a:r>
            <a:r>
              <a:rPr lang="pl-PL" sz="2200" dirty="0"/>
              <a:t>- w przypadku dostaw, usług, robót budowlanych, które nie są powszechnie dostępne Należy złożyć w przypadku planowanych do poniesienia wydatków w zakresie dostaw, usług, robót budowlanych, które nie są powszechnie dostępne3 . Wówczas należy dołączyć np. wydruki z Internetu, kopie stron katalogów, pisemne informacje (np. oferty) od dealerów, itd. Rodzaj dokumentów powinien być zgodny ze źródłem pozyskania informacji o cenie wskazanej w części 7.1 Biznesplanu. Wszelkie dokumenty stanowiące wydruki ze stron internetowych, broszury, katalogi powinny być parafowane przez podmiot.</a:t>
            </a:r>
            <a:endParaRPr lang="pl-PL" sz="2200" b="1" dirty="0" smtClean="0"/>
          </a:p>
          <a:p>
            <a:endParaRPr lang="pl-PL" sz="2200" b="1" dirty="0"/>
          </a:p>
          <a:p>
            <a:endParaRPr lang="pl-PL" sz="2200" b="1" dirty="0" smtClean="0"/>
          </a:p>
          <a:p>
            <a:endParaRPr lang="pl-PL" sz="2200" b="1" dirty="0"/>
          </a:p>
          <a:p>
            <a:endParaRPr lang="pl-PL" sz="2200" b="1" dirty="0" smtClean="0"/>
          </a:p>
          <a:p>
            <a:endParaRPr lang="pl-PL" sz="2200" b="1" dirty="0"/>
          </a:p>
        </p:txBody>
      </p:sp>
    </p:spTree>
    <p:extLst>
      <p:ext uri="{BB962C8B-B14F-4D97-AF65-F5344CB8AC3E}">
        <p14:creationId xmlns:p14="http://schemas.microsoft.com/office/powerpoint/2010/main" val="4035462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35669" y="191541"/>
            <a:ext cx="11736371" cy="6370975"/>
          </a:xfrm>
          <a:prstGeom prst="rect">
            <a:avLst/>
          </a:prstGeom>
        </p:spPr>
        <p:txBody>
          <a:bodyPr wrap="square">
            <a:spAutoFit/>
          </a:bodyPr>
          <a:lstStyle/>
          <a:p>
            <a:r>
              <a:rPr lang="pl-PL" sz="2400" b="1" dirty="0"/>
              <a:t>B. Załączniki dotyczące robót budowlanych </a:t>
            </a:r>
            <a:endParaRPr lang="pl-PL" sz="2400" b="1" dirty="0" smtClean="0"/>
          </a:p>
          <a:p>
            <a:endParaRPr lang="pl-PL" sz="2400" b="1" dirty="0"/>
          </a:p>
          <a:p>
            <a:r>
              <a:rPr lang="pl-PL" sz="2400" b="1" dirty="0" smtClean="0">
                <a:solidFill>
                  <a:srgbClr val="FF0000"/>
                </a:solidFill>
              </a:rPr>
              <a:t>1.Kosztorys </a:t>
            </a:r>
            <a:r>
              <a:rPr lang="pl-PL" sz="2400" b="1" dirty="0">
                <a:solidFill>
                  <a:srgbClr val="FF0000"/>
                </a:solidFill>
              </a:rPr>
              <a:t>inwestorski </a:t>
            </a:r>
            <a:r>
              <a:rPr lang="pl-PL" sz="2400" dirty="0"/>
              <a:t>– oryginał lub kopia W przypadku, gdy operacja obejmuje roboty budowlane do wniosku załącza się kosztorys inwestorski. Kosztorys inwestorski powinien zawierać elementy niezbędne do zweryfikowania racjonalności kosztów jednostkowych planowanych do wykonania robót budowlanych. Pomimo, iż nie jest wymagane, aby kosztorys został sporządzony zgodnie z rozporządzeniem Ministra Infrastruktury z dnia 18 maja 2004 r. w sprawie określenia metod i podstaw sporządzania kosztorysu inwestorskiego, obliczania planowanych kosztów prac projektowych oraz planowanych kosztów robót budowlanych określonych w programie funkcjonalno-użytkowym (Dz. U. z 2004 r. Nr 130 poz. 1389), to kosztorys ten powinien odpowiadać minimalnym wymaganiom określonym w ww. rozporządzeniu (spełniać wymogi określone w § 7 ww. rozporządzenia). </a:t>
            </a:r>
            <a:endParaRPr lang="pl-PL" sz="2400" dirty="0" smtClean="0"/>
          </a:p>
          <a:p>
            <a:endParaRPr lang="pl-PL" sz="2400" dirty="0"/>
          </a:p>
          <a:p>
            <a:r>
              <a:rPr lang="pl-PL" sz="2400" dirty="0" smtClean="0"/>
              <a:t>W </a:t>
            </a:r>
            <a:r>
              <a:rPr lang="pl-PL" sz="2400" dirty="0"/>
              <a:t>przypadku, gdy zaplanowane roboty budowlane są proste do wykonania i nie wymagają wiedzy specjalistycznej, a ocena zasadności ich zakresu oraz racjonalności kosztów jest możliwa na podstawie powszechnie dostępnych informacji, wówczas nie ma konieczności załączenia kosztorysu inwestorskiego. </a:t>
            </a:r>
          </a:p>
        </p:txBody>
      </p:sp>
    </p:spTree>
    <p:extLst>
      <p:ext uri="{BB962C8B-B14F-4D97-AF65-F5344CB8AC3E}">
        <p14:creationId xmlns:p14="http://schemas.microsoft.com/office/powerpoint/2010/main" val="9442505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97963" y="195162"/>
            <a:ext cx="11472420" cy="6740307"/>
          </a:xfrm>
          <a:prstGeom prst="rect">
            <a:avLst/>
          </a:prstGeom>
        </p:spPr>
        <p:txBody>
          <a:bodyPr wrap="square">
            <a:spAutoFit/>
          </a:bodyPr>
          <a:lstStyle/>
          <a:p>
            <a:r>
              <a:rPr lang="pl-PL" sz="2400" b="1" dirty="0"/>
              <a:t>2.Mapy lub szkice sytuacyjne oraz rysunki charakterystyczne dotyczące umiejscowienia operacji (w przypadku, gdy projekt budowlany nie jest przedkładany) </a:t>
            </a:r>
            <a:r>
              <a:rPr lang="pl-PL" sz="2400" dirty="0"/>
              <a:t>– oryginał lub kopia </a:t>
            </a:r>
            <a:endParaRPr lang="pl-PL" sz="2400" dirty="0" smtClean="0"/>
          </a:p>
          <a:p>
            <a:endParaRPr lang="pl-PL" sz="2400" dirty="0"/>
          </a:p>
          <a:p>
            <a:r>
              <a:rPr lang="pl-PL" sz="2400" dirty="0" smtClean="0"/>
              <a:t>Szkice </a:t>
            </a:r>
            <a:r>
              <a:rPr lang="pl-PL" sz="2400" dirty="0"/>
              <a:t>powinny pozwolić na identyfikację zakresu planowanych do wykonania prac, określić miejsca realizacji operacji i planowanych robót oraz umożliwić sprawdzenie przedmiaru robót. </a:t>
            </a:r>
            <a:endParaRPr lang="pl-PL" sz="2400" dirty="0" smtClean="0"/>
          </a:p>
          <a:p>
            <a:endParaRPr lang="pl-PL" sz="2400" dirty="0"/>
          </a:p>
          <a:p>
            <a:r>
              <a:rPr lang="pl-PL" sz="2400" dirty="0" smtClean="0"/>
              <a:t>Szkice </a:t>
            </a:r>
            <a:r>
              <a:rPr lang="pl-PL" sz="2400" dirty="0"/>
              <a:t>sytuacyjne oraz rysunki charakterystyczne podmiot może skopiować z projektu budowlanego. </a:t>
            </a:r>
            <a:endParaRPr lang="pl-PL" sz="2400" dirty="0" smtClean="0"/>
          </a:p>
          <a:p>
            <a:endParaRPr lang="pl-PL" sz="2400" dirty="0"/>
          </a:p>
          <a:p>
            <a:r>
              <a:rPr lang="pl-PL" sz="2400" dirty="0" smtClean="0"/>
              <a:t>W </a:t>
            </a:r>
            <a:r>
              <a:rPr lang="pl-PL" sz="2400" dirty="0"/>
              <a:t>przypadku, gdy do realizacji robót budowlanych nie jest wymagane opracowanie projektu budowlanego, wraz z wnioskiem należy dostarczyć opis zakresu planowanych do wykonania robót oraz rysunki zawierające charakterystyczne wymiary (długość, szerokość, wysokość), na podstawie których możliwe będzie określenie lokalizacji robót i weryfikacja przedmiaru. Dotyczy to szczególnie sytuacji, gdy planowany jest przykładowo remont połączony z modernizacją pomieszczeń, budynków, itp. W takiej sytuacji podmiot może wykonać te rysunki samodzielnie, lecz może być poproszony o uzupełnienie rysunków o niezbędne wymiary i opisy.</a:t>
            </a:r>
          </a:p>
        </p:txBody>
      </p:sp>
    </p:spTree>
    <p:extLst>
      <p:ext uri="{BB962C8B-B14F-4D97-AF65-F5344CB8AC3E}">
        <p14:creationId xmlns:p14="http://schemas.microsoft.com/office/powerpoint/2010/main" val="14669583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474483" y="446756"/>
            <a:ext cx="11510128" cy="3416320"/>
          </a:xfrm>
          <a:prstGeom prst="rect">
            <a:avLst/>
          </a:prstGeom>
        </p:spPr>
        <p:txBody>
          <a:bodyPr wrap="square">
            <a:spAutoFit/>
          </a:bodyPr>
          <a:lstStyle/>
          <a:p>
            <a:r>
              <a:rPr lang="pl-PL" sz="2400" b="1" dirty="0"/>
              <a:t>D. Inne załączniki dotyczące operacji</a:t>
            </a:r>
            <a:r>
              <a:rPr lang="pl-PL" sz="2400" dirty="0"/>
              <a:t> </a:t>
            </a:r>
            <a:endParaRPr lang="pl-PL" sz="2400" dirty="0" smtClean="0"/>
          </a:p>
          <a:p>
            <a:endParaRPr lang="pl-PL" sz="2400" dirty="0"/>
          </a:p>
          <a:p>
            <a:r>
              <a:rPr lang="pl-PL" sz="2400" dirty="0" smtClean="0"/>
              <a:t>Podmiot </a:t>
            </a:r>
            <a:r>
              <a:rPr lang="pl-PL" sz="2400" dirty="0" smtClean="0"/>
              <a:t>powinien </a:t>
            </a:r>
            <a:r>
              <a:rPr lang="pl-PL" sz="2400" dirty="0" smtClean="0"/>
              <a:t>wpisać </a:t>
            </a:r>
            <a:r>
              <a:rPr lang="pl-PL" sz="2400" dirty="0"/>
              <a:t>oraz załączyć do wniosku załączniki, które w jego opinii są niezbędne do oceny wniosku, a których nie wyszczególniono w sekcji IV.A – C. </a:t>
            </a:r>
            <a:endParaRPr lang="pl-PL" sz="2400" dirty="0" smtClean="0"/>
          </a:p>
          <a:p>
            <a:endParaRPr lang="pl-PL" sz="2400" dirty="0" smtClean="0"/>
          </a:p>
          <a:p>
            <a:r>
              <a:rPr lang="pl-PL" sz="2400" dirty="0" smtClean="0"/>
              <a:t>Np</a:t>
            </a:r>
            <a:r>
              <a:rPr lang="pl-PL" sz="2400" dirty="0" smtClean="0"/>
              <a:t>:</a:t>
            </a:r>
            <a:endParaRPr lang="pl-PL" sz="2400" dirty="0" smtClean="0"/>
          </a:p>
          <a:p>
            <a:pPr marL="342900" indent="-342900">
              <a:buFontTx/>
              <a:buChar char="-"/>
            </a:pPr>
            <a:r>
              <a:rPr lang="pl-PL" sz="2400" dirty="0" smtClean="0"/>
              <a:t>Zaświadczenie PUP</a:t>
            </a:r>
          </a:p>
          <a:p>
            <a:pPr marL="342900" indent="-342900">
              <a:buFontTx/>
              <a:buChar char="-"/>
            </a:pPr>
            <a:r>
              <a:rPr lang="pl-PL" sz="2400" b="1" dirty="0" smtClean="0">
                <a:solidFill>
                  <a:srgbClr val="FF0000"/>
                </a:solidFill>
              </a:rPr>
              <a:t>uzasadnienie kryteriów lokalnych</a:t>
            </a:r>
          </a:p>
          <a:p>
            <a:pPr marL="342900" indent="-342900">
              <a:buFontTx/>
              <a:buChar char="-"/>
            </a:pPr>
            <a:r>
              <a:rPr lang="pl-PL" sz="2400" dirty="0" err="1"/>
              <a:t>i</a:t>
            </a:r>
            <a:r>
              <a:rPr lang="pl-PL" sz="2400" dirty="0" err="1" smtClean="0"/>
              <a:t>td</a:t>
            </a:r>
            <a:r>
              <a:rPr lang="pl-PL" sz="2400" dirty="0" smtClean="0"/>
              <a:t>……</a:t>
            </a:r>
            <a:endParaRPr lang="pl-PL" sz="2400" dirty="0"/>
          </a:p>
        </p:txBody>
      </p:sp>
    </p:spTree>
    <p:extLst>
      <p:ext uri="{BB962C8B-B14F-4D97-AF65-F5344CB8AC3E}">
        <p14:creationId xmlns:p14="http://schemas.microsoft.com/office/powerpoint/2010/main" val="153087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0" y="77754"/>
            <a:ext cx="12191999" cy="6186309"/>
          </a:xfrm>
          <a:prstGeom prst="rect">
            <a:avLst/>
          </a:prstGeom>
        </p:spPr>
        <p:txBody>
          <a:bodyPr wrap="square">
            <a:spAutoFit/>
          </a:bodyPr>
          <a:lstStyle/>
          <a:p>
            <a:r>
              <a:rPr lang="pl-PL" b="1" dirty="0">
                <a:solidFill>
                  <a:srgbClr val="FF0000"/>
                </a:solidFill>
              </a:rPr>
              <a:t>WAŻNE INFORMACJE DLA PODMIOTU </a:t>
            </a:r>
            <a:endParaRPr lang="pl-PL" b="1" dirty="0" smtClean="0">
              <a:solidFill>
                <a:srgbClr val="FF0000"/>
              </a:solidFill>
            </a:endParaRPr>
          </a:p>
          <a:p>
            <a:pPr marL="342900" indent="-342900">
              <a:buAutoNum type="arabicPeriod"/>
            </a:pPr>
            <a:r>
              <a:rPr lang="pl-PL" b="1" dirty="0" smtClean="0">
                <a:solidFill>
                  <a:srgbClr val="FF0000"/>
                </a:solidFill>
              </a:rPr>
              <a:t>Na </a:t>
            </a:r>
            <a:r>
              <a:rPr lang="pl-PL" b="1" dirty="0">
                <a:solidFill>
                  <a:srgbClr val="FF0000"/>
                </a:solidFill>
              </a:rPr>
              <a:t>etapie złożenia wniosku o płatność pierwszej transzy – podmiot będzie zobowiązany do złożenia: Pozwoleń, zezwoleń i innych decyzji i dokumentów, których uzyskanie, bądź zgłoszenie będzie wymagane przez odrębne przepisy do realizacji inwestycji objętych operacją. </a:t>
            </a:r>
            <a:endParaRPr lang="pl-PL" b="1" dirty="0" smtClean="0">
              <a:solidFill>
                <a:srgbClr val="FF0000"/>
              </a:solidFill>
            </a:endParaRPr>
          </a:p>
          <a:p>
            <a:pPr marL="342900" indent="-342900">
              <a:buAutoNum type="arabicPeriod"/>
            </a:pPr>
            <a:r>
              <a:rPr lang="pl-PL" dirty="0" smtClean="0"/>
              <a:t>Katalog </a:t>
            </a:r>
            <a:r>
              <a:rPr lang="pl-PL" dirty="0"/>
              <a:t>wymaganych dokumentów w ramach pozwoleń, zezwoleń i innych decyzji jest katalogiem otwartym z uwagi na rodzaj i specyfikę inwestycji objętych operacją. SW na etapie oceny wniosku o płatność może żądać innych niż wymienione poniżej, pozwoleń, zezwoleń lub innych decyzji, których uzyskanie będzie wymagane przez odrębne przepisy do realizacji inwestycji objętych operacją, a także innych dokumentów potwierdzających spełnienie określonych w odrębnych przepisach warunków realizacji inwestycji objętych operacją - w przypadku, gdy w ramach operacji będą realizowane tego typu inwestycje. </a:t>
            </a:r>
            <a:endParaRPr lang="pl-PL" dirty="0" smtClean="0"/>
          </a:p>
          <a:p>
            <a:pPr marL="342900" indent="-342900">
              <a:buAutoNum type="arabicPeriod"/>
            </a:pPr>
            <a:r>
              <a:rPr lang="pl-PL" dirty="0" smtClean="0"/>
              <a:t>Przykładem </a:t>
            </a:r>
            <a:r>
              <a:rPr lang="pl-PL" dirty="0"/>
              <a:t>dokumentu wymaganego w ramach pierwszej transzy jest: - z</a:t>
            </a:r>
            <a:r>
              <a:rPr lang="pl-PL" b="1" dirty="0"/>
              <a:t>głoszenie zamiaru wykonania budowy lub robót budowlanych niewymagających pozwolenia</a:t>
            </a:r>
            <a:r>
              <a:rPr lang="pl-PL" dirty="0"/>
              <a:t> na budowę, potwierdzone przez ten organ wraz </a:t>
            </a:r>
            <a:r>
              <a:rPr lang="pl-PL" dirty="0" smtClean="0"/>
              <a:t>z oświadczeniem </a:t>
            </a:r>
            <a:r>
              <a:rPr lang="pl-PL" dirty="0"/>
              <a:t>beneficjenta, że w terminie 21 dni od dnia zgłoszenia zamiaru wykonania budowy/robót budowlanych, właściwy organ </a:t>
            </a:r>
            <a:r>
              <a:rPr lang="pl-PL" b="1" dirty="0"/>
              <a:t>nie wniósł sprzeciwu</a:t>
            </a:r>
            <a:r>
              <a:rPr lang="pl-PL" dirty="0"/>
              <a:t>, lub </a:t>
            </a:r>
            <a:r>
              <a:rPr lang="pl-PL" b="1" dirty="0" smtClean="0"/>
              <a:t>zaświadczeniem </a:t>
            </a:r>
            <a:r>
              <a:rPr lang="pl-PL" b="1" dirty="0"/>
              <a:t>wydanym przez właściwy organ, że nie wniósł sprzeciwu </a:t>
            </a:r>
            <a:r>
              <a:rPr lang="pl-PL" dirty="0"/>
              <a:t>wobec zgłoszonego zamiaru wykonania budowy/robót budowlanych. </a:t>
            </a:r>
            <a:endParaRPr lang="pl-PL" dirty="0" smtClean="0"/>
          </a:p>
          <a:p>
            <a:pPr marL="342900" indent="-342900">
              <a:buAutoNum type="arabicPeriod"/>
            </a:pPr>
            <a:r>
              <a:rPr lang="pl-PL" dirty="0" smtClean="0"/>
              <a:t>Na </a:t>
            </a:r>
            <a:r>
              <a:rPr lang="pl-PL" dirty="0"/>
              <a:t>podstawie ww. dokumentów nastąpi sprawdzenie, czy zakres zgłoszonej budowy/robót odpowiada zakresowi budowy/robót objętych wnioskiem. - </a:t>
            </a:r>
            <a:r>
              <a:rPr lang="pl-PL" b="1" dirty="0"/>
              <a:t>zgłoszenie zmiany sposobu użytkowania obiektu budowlanego </a:t>
            </a:r>
            <a:r>
              <a:rPr lang="pl-PL" dirty="0"/>
              <a:t>lub jego </a:t>
            </a:r>
            <a:r>
              <a:rPr lang="pl-PL" dirty="0" smtClean="0"/>
              <a:t>części. </a:t>
            </a:r>
          </a:p>
          <a:p>
            <a:pPr marL="342900" indent="-342900">
              <a:buAutoNum type="arabicPeriod"/>
            </a:pPr>
            <a:r>
              <a:rPr lang="pl-PL" b="1" dirty="0" smtClean="0"/>
              <a:t>Pozwolenie na budowę. </a:t>
            </a:r>
          </a:p>
          <a:p>
            <a:pPr marL="342900" indent="-342900">
              <a:buAutoNum type="arabicPeriod"/>
            </a:pPr>
            <a:r>
              <a:rPr lang="pl-PL" b="1" dirty="0" smtClean="0">
                <a:solidFill>
                  <a:srgbClr val="FF0000"/>
                </a:solidFill>
              </a:rPr>
              <a:t>Beneficjent </a:t>
            </a:r>
            <a:r>
              <a:rPr lang="pl-PL" b="1" dirty="0">
                <a:solidFill>
                  <a:srgbClr val="FF0000"/>
                </a:solidFill>
              </a:rPr>
              <a:t>nie otrzyma dofinansowania w zakresie budowy/robót budowlanych, co do których nie zostanie wskazane i potwierdzone, że wykonane one zostaną zgodnie z obowiązującym prawem</a:t>
            </a:r>
            <a:r>
              <a:rPr lang="pl-PL" dirty="0"/>
              <a:t>. </a:t>
            </a:r>
            <a:r>
              <a:rPr lang="pl-PL" b="1" dirty="0"/>
              <a:t>Ważne: prawomocne ww. zgłoszenie będzie wymagane na płatności drugiej transzy płatności. Na pierwszej transzy beneficjent będzie także zobowiązany do przedstawienia ostatecznej decyzji o pozwoleniu na budowę w przypadku, gdy zakres realizowanej operacji będzie tego wymagał. </a:t>
            </a:r>
          </a:p>
        </p:txBody>
      </p:sp>
    </p:spTree>
    <p:extLst>
      <p:ext uri="{BB962C8B-B14F-4D97-AF65-F5344CB8AC3E}">
        <p14:creationId xmlns:p14="http://schemas.microsoft.com/office/powerpoint/2010/main" val="7683745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01657" y="406174"/>
            <a:ext cx="12012891" cy="5293757"/>
          </a:xfrm>
          <a:prstGeom prst="rect">
            <a:avLst/>
          </a:prstGeom>
        </p:spPr>
        <p:txBody>
          <a:bodyPr wrap="square">
            <a:spAutoFit/>
          </a:bodyPr>
          <a:lstStyle/>
          <a:p>
            <a:r>
              <a:rPr lang="pl-PL" sz="2200" dirty="0"/>
              <a:t>2. </a:t>
            </a:r>
            <a:r>
              <a:rPr lang="pl-PL" sz="2200" dirty="0">
                <a:solidFill>
                  <a:srgbClr val="FF0000"/>
                </a:solidFill>
              </a:rPr>
              <a:t>Beneficjenci poddziałania 19.2 korzystający z </a:t>
            </a:r>
            <a:r>
              <a:rPr lang="pl-PL" sz="2200" b="1" dirty="0">
                <a:solidFill>
                  <a:srgbClr val="FF0000"/>
                </a:solidFill>
              </a:rPr>
              <a:t>„ulgi na start” </a:t>
            </a:r>
            <a:r>
              <a:rPr lang="pl-PL" sz="2200" dirty="0">
                <a:solidFill>
                  <a:srgbClr val="FF0000"/>
                </a:solidFill>
              </a:rPr>
              <a:t>określonej w ustawie PP (art. 18) polegającej na zwolnieniu przedsiębiorcy z obowiązku podlegania ubezpieczeniom społecznym przez okres 6 miesięcy od dnia podjęcia działalności gospodarczej, zobowiązany będzie do udokumentowania zgłoszenia się do ubezpieczenia emerytalnego, ubezpieczeń rentowych i ubezpieczenia wypadkowego na podstawie przepisów o systemie </a:t>
            </a:r>
            <a:r>
              <a:rPr lang="pl-PL" sz="2200" dirty="0" smtClean="0">
                <a:solidFill>
                  <a:srgbClr val="FF0000"/>
                </a:solidFill>
              </a:rPr>
              <a:t>ubezpieczeń </a:t>
            </a:r>
            <a:r>
              <a:rPr lang="pl-PL" sz="2200" dirty="0">
                <a:solidFill>
                  <a:srgbClr val="FF0000"/>
                </a:solidFill>
              </a:rPr>
              <a:t>społecznych z tytułu wykonywania działalności gospodarczej </a:t>
            </a:r>
            <a:r>
              <a:rPr lang="pl-PL" sz="2200" b="1" dirty="0">
                <a:solidFill>
                  <a:srgbClr val="FF0000"/>
                </a:solidFill>
              </a:rPr>
              <a:t>na etapie wniosku o płatność drugiej transzy pomocy. </a:t>
            </a:r>
            <a:endParaRPr lang="pl-PL" sz="2200" b="1" dirty="0" smtClean="0">
              <a:solidFill>
                <a:srgbClr val="FF0000"/>
              </a:solidFill>
            </a:endParaRPr>
          </a:p>
          <a:p>
            <a:endParaRPr lang="pl-PL" sz="2200" b="1" dirty="0"/>
          </a:p>
          <a:p>
            <a:r>
              <a:rPr lang="pl-PL" sz="2200" b="1" dirty="0" smtClean="0"/>
              <a:t>W </a:t>
            </a:r>
            <a:r>
              <a:rPr lang="pl-PL" sz="2200" b="1" dirty="0"/>
              <a:t>przypadku, gdy na etapie pierwszej transzy beneficjent deklaruje rozpoczęcie prowadzenie działalności w terminie późniejszym </a:t>
            </a:r>
            <a:r>
              <a:rPr lang="pl-PL" sz="2200" b="1" dirty="0" smtClean="0"/>
              <a:t>(tożsamym </a:t>
            </a:r>
            <a:r>
              <a:rPr lang="pl-PL" sz="2200" b="1" dirty="0"/>
              <a:t>ze złożeniem wniosku o wypłatę drugiej transzy),</a:t>
            </a:r>
            <a:r>
              <a:rPr lang="pl-PL" sz="2200" dirty="0"/>
              <a:t> </a:t>
            </a:r>
            <a:r>
              <a:rPr lang="pl-PL" sz="2200" b="1" dirty="0"/>
              <a:t>wówczas na etapie drugiej transzy, zobowiązany jest do zgłoszenia do ubezpieczeń społecznych w pełnym zakresie</a:t>
            </a:r>
            <a:r>
              <a:rPr lang="pl-PL" sz="2200" dirty="0"/>
              <a:t> </a:t>
            </a:r>
            <a:r>
              <a:rPr lang="pl-PL" sz="2200" dirty="0">
                <a:solidFill>
                  <a:srgbClr val="FF0000"/>
                </a:solidFill>
              </a:rPr>
              <a:t>(nie ma możliwości skorzystania z „ulgi na start</a:t>
            </a:r>
            <a:r>
              <a:rPr lang="pl-PL" sz="2200" dirty="0" smtClean="0">
                <a:solidFill>
                  <a:srgbClr val="FF0000"/>
                </a:solidFill>
              </a:rPr>
              <a:t>”).</a:t>
            </a:r>
          </a:p>
          <a:p>
            <a:endParaRPr lang="pl-PL" sz="2400" dirty="0" smtClean="0"/>
          </a:p>
          <a:p>
            <a:r>
              <a:rPr lang="pl-PL" sz="2400" dirty="0" smtClean="0">
                <a:solidFill>
                  <a:srgbClr val="00B0F0"/>
                </a:solidFill>
              </a:rPr>
              <a:t>Należy </a:t>
            </a:r>
            <a:r>
              <a:rPr lang="pl-PL" sz="2400" dirty="0">
                <a:solidFill>
                  <a:srgbClr val="00B0F0"/>
                </a:solidFill>
              </a:rPr>
              <a:t>pamiętać, że realizacja biznesplanu w okresie krótszym niż 6 miesięcy od podjęcia działalności gospodarczej (chcąc szybciej otrzymać wypłatę drugiej transzy pomocy) skutkować będzie koniecznością rezygnacji z części przysługującego beneficjentowi uprawnienia.</a:t>
            </a:r>
            <a:endParaRPr lang="pl-PL" sz="2200" dirty="0">
              <a:solidFill>
                <a:srgbClr val="00B0F0"/>
              </a:solidFill>
            </a:endParaRPr>
          </a:p>
        </p:txBody>
      </p:sp>
    </p:spTree>
    <p:extLst>
      <p:ext uri="{BB962C8B-B14F-4D97-AF65-F5344CB8AC3E}">
        <p14:creationId xmlns:p14="http://schemas.microsoft.com/office/powerpoint/2010/main" val="27606896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29937" y="471339"/>
            <a:ext cx="11500701" cy="6524863"/>
          </a:xfrm>
          <a:prstGeom prst="rect">
            <a:avLst/>
          </a:prstGeom>
        </p:spPr>
        <p:txBody>
          <a:bodyPr wrap="square">
            <a:spAutoFit/>
          </a:bodyPr>
          <a:lstStyle/>
          <a:p>
            <a:r>
              <a:rPr lang="pl-PL" sz="2200" b="1" dirty="0"/>
              <a:t>3. Pomoc zostanie przyznana podmiotowi, który przed złożeniem wniosku o wypłatę pierwszej transzy pomocy w ramach poddziałania 19.2 </a:t>
            </a:r>
            <a:r>
              <a:rPr lang="pl-PL" sz="2200" b="1" dirty="0">
                <a:solidFill>
                  <a:srgbClr val="FF0000"/>
                </a:solidFill>
              </a:rPr>
              <a:t>złożył wniosek o wpis działalności gospodarczej</a:t>
            </a:r>
            <a:r>
              <a:rPr lang="pl-PL" sz="2200" dirty="0"/>
              <a:t>, do której stosuje się przepisy ustawy prawo przedsiębiorców, która będzie podjęta we własnym imieniu, do CEiDG4 i dokonano wpisu tej działalności do </a:t>
            </a:r>
            <a:r>
              <a:rPr lang="pl-PL" sz="2200" dirty="0" err="1"/>
              <a:t>CEiDG</a:t>
            </a:r>
            <a:r>
              <a:rPr lang="pl-PL" sz="2200" dirty="0"/>
              <a:t>, a </a:t>
            </a:r>
            <a:r>
              <a:rPr lang="pl-PL" sz="2200" b="1" dirty="0"/>
              <a:t>podjęcie działalności gospodarczej, nastąpi nie później niż złożenie wniosku o płatność dla drugiej transzy pomocy</a:t>
            </a:r>
            <a:r>
              <a:rPr lang="pl-PL" sz="2200" b="1" dirty="0" smtClean="0"/>
              <a:t>.</a:t>
            </a:r>
          </a:p>
          <a:p>
            <a:endParaRPr lang="pl-PL" sz="2200" b="1" dirty="0"/>
          </a:p>
          <a:p>
            <a:r>
              <a:rPr lang="pl-PL" sz="2200" b="1" dirty="0"/>
              <a:t>4.Należy pamiętać o obowiązkach dotyczących informowania i rozpowszechniania informacji o pomocy otrzymanej z EFRROW, za pośrednictwem LGD w ramach realizacji LSR, zgodnie z warunkami określonymi w Księdze wizualizacji znaku Programu Rozwoju Obszarów Wiejskich na lata 2014-2020</a:t>
            </a:r>
            <a:r>
              <a:rPr lang="pl-PL" sz="2200" dirty="0"/>
              <a:t>, opublikowanej na stronie internetowej Ministerstwa Rolnictwa i Rozwoju Wsi np. na stronie tytułowej publikacji (np. broszur, ulotek i biuletynów) oraz na plakatach na temat środków i działań współfinansowanych przez EFRROW należy zamieścić wyraźne wskazanie na udział UE: „Europejski Fundusz Rolny na rzecz Rozwoju Obszarów Wiejskich: Europa inwestująca w obszary wiejskie”, a także logotyp (emblemat) UE w przypadku, gdy zamieszczone zostało również godło państwowe lub regionalne Programu Rozwoju Obszarów Wiejskich na lata 2014-2020, Programu LEADER. </a:t>
            </a:r>
            <a:r>
              <a:rPr lang="pl-PL" sz="2200" b="1" dirty="0"/>
              <a:t>Należy również zamieścić logotyp LGD, która dokonała wyboru danej operacji do realizacji swojej LSR.</a:t>
            </a:r>
            <a:endParaRPr lang="pl-PL" sz="2200" b="1" dirty="0" smtClean="0"/>
          </a:p>
          <a:p>
            <a:endParaRPr lang="pl-PL" sz="2200" dirty="0"/>
          </a:p>
          <a:p>
            <a:endParaRPr lang="pl-PL" sz="2200" dirty="0"/>
          </a:p>
        </p:txBody>
      </p:sp>
    </p:spTree>
    <p:extLst>
      <p:ext uri="{BB962C8B-B14F-4D97-AF65-F5344CB8AC3E}">
        <p14:creationId xmlns:p14="http://schemas.microsoft.com/office/powerpoint/2010/main" val="40852255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a:xfrm>
            <a:off x="950307" y="242577"/>
            <a:ext cx="8229600" cy="1143000"/>
          </a:xfrm>
        </p:spPr>
        <p:txBody>
          <a:bodyPr>
            <a:normAutofit fontScale="90000"/>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KOSZTY KWALIFIKOWALNE </a:t>
            </a:r>
          </a:p>
        </p:txBody>
      </p:sp>
      <p:sp>
        <p:nvSpPr>
          <p:cNvPr id="80899" name="Rectangle 5"/>
          <p:cNvSpPr>
            <a:spLocks noGrp="1" noChangeArrowheads="1"/>
          </p:cNvSpPr>
          <p:nvPr>
            <p:ph idx="1"/>
          </p:nvPr>
        </p:nvSpPr>
        <p:spPr>
          <a:xfrm>
            <a:off x="656735" y="1679363"/>
            <a:ext cx="11268172" cy="5257800"/>
          </a:xfrm>
        </p:spPr>
        <p:txBody>
          <a:bodyPr/>
          <a:lstStyle/>
          <a:p>
            <a:pPr marL="457200" indent="-457200">
              <a:buFontTx/>
              <a:buAutoNum type="arabicPeriod"/>
              <a:defRPr/>
            </a:pPr>
            <a:r>
              <a:rPr lang="pl-PL" altLang="pl-PL" sz="1950" dirty="0"/>
              <a:t>ogólne, o których mowa w art. 45 ust. 2 lit. c rozporządzenia nr 1305/2013, zwane dalej „kosztami ogólnymi” – max 10% pozostałych kosztów kwalifikowalnych operacji,</a:t>
            </a:r>
          </a:p>
          <a:p>
            <a:pPr marL="457200" indent="-457200">
              <a:buFontTx/>
              <a:buAutoNum type="arabicPeriod"/>
              <a:defRPr/>
            </a:pPr>
            <a:r>
              <a:rPr lang="pl-PL" altLang="pl-PL" sz="1950" dirty="0"/>
              <a:t>zakupu robót budowlanych lub usług,</a:t>
            </a:r>
          </a:p>
          <a:p>
            <a:pPr marL="457200" indent="-457200">
              <a:buFontTx/>
              <a:buAutoNum type="arabicPeriod"/>
              <a:defRPr/>
            </a:pPr>
            <a:r>
              <a:rPr lang="pl-PL" altLang="pl-PL" sz="1950" dirty="0"/>
              <a:t>zakupu lub rozwoju oprogramowania komputerowego oraz zakupu patentów, licencji lub wynagrodzeń za przeniesienie autorskich praw majątkowych lub znaków towarowych,</a:t>
            </a:r>
          </a:p>
          <a:p>
            <a:pPr marL="457200" indent="-457200">
              <a:buFontTx/>
              <a:buAutoNum type="arabicPeriod"/>
              <a:defRPr/>
            </a:pPr>
            <a:r>
              <a:rPr lang="pl-PL" altLang="pl-PL" sz="1950" dirty="0"/>
              <a:t>zakupu nowych maszyn lub wyposażenia, </a:t>
            </a:r>
          </a:p>
          <a:p>
            <a:pPr marL="457200" indent="-457200">
              <a:buFontTx/>
              <a:buAutoNum type="arabicPeriod"/>
              <a:defRPr/>
            </a:pPr>
            <a:r>
              <a:rPr lang="pl-PL" altLang="pl-PL" sz="1950" dirty="0"/>
              <a:t>zakupu nowych środków transportu, z wyłączeniem zakupu samochodów osobowych przeznaczonych do przewozu mniej niż 8 osób łącznie z kierowcą,</a:t>
            </a:r>
          </a:p>
          <a:p>
            <a:pPr marL="457200" indent="-457200">
              <a:buFontTx/>
              <a:buAutoNum type="arabicPeriod"/>
              <a:defRPr/>
            </a:pPr>
            <a:r>
              <a:rPr lang="pl-PL" altLang="pl-PL" sz="1950" dirty="0"/>
              <a:t>zakupu nowych rzeczy innych niż wymienione w pkt 5 i 6, w tym materiałów,</a:t>
            </a:r>
          </a:p>
          <a:p>
            <a:pPr marL="457200" indent="-457200">
              <a:buFontTx/>
              <a:buAutoNum type="arabicPeriod"/>
              <a:defRPr/>
            </a:pPr>
            <a:r>
              <a:rPr lang="pl-PL" altLang="pl-PL" sz="1950" dirty="0"/>
              <a:t>podatku od towarów i usług (VAT), zgodnie z art. 69 ust. 3 lit. c rozporządzenia nr 1303/2013 – które są uzasadnione zakresem operacji, niezbędne do osiągnięcia jej celu oraz racjonalne.</a:t>
            </a:r>
          </a:p>
          <a:p>
            <a:pPr marL="457200" indent="-457200">
              <a:buFontTx/>
              <a:buAutoNum type="arabicPeriod"/>
              <a:defRPr/>
            </a:pPr>
            <a:endParaRPr lang="pl-PL" altLang="pl-PL" sz="1950" dirty="0"/>
          </a:p>
          <a:p>
            <a:pPr marL="457200" indent="-457200">
              <a:buFontTx/>
              <a:buAutoNum type="arabicPeriod"/>
              <a:defRPr/>
            </a:pPr>
            <a:endParaRPr lang="pl-PL" altLang="pl-PL" sz="1950" dirty="0"/>
          </a:p>
        </p:txBody>
      </p:sp>
    </p:spTree>
    <p:extLst>
      <p:ext uri="{BB962C8B-B14F-4D97-AF65-F5344CB8AC3E}">
        <p14:creationId xmlns:p14="http://schemas.microsoft.com/office/powerpoint/2010/main" val="22393329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ymbol zastępczy zawartości 2"/>
          <p:cNvSpPr>
            <a:spLocks noGrp="1"/>
          </p:cNvSpPr>
          <p:nvPr>
            <p:ph idx="1"/>
          </p:nvPr>
        </p:nvSpPr>
        <p:spPr>
          <a:xfrm>
            <a:off x="622169" y="476250"/>
            <a:ext cx="9290181" cy="5949950"/>
          </a:xfrm>
        </p:spPr>
        <p:txBody>
          <a:bodyPr/>
          <a:lstStyle/>
          <a:p>
            <a:pPr marL="114300" indent="0">
              <a:buNone/>
            </a:pPr>
            <a:r>
              <a:rPr lang="pl-PL" altLang="pl-PL" sz="2400" b="1" i="1" dirty="0">
                <a:solidFill>
                  <a:srgbClr val="A50021"/>
                </a:solidFill>
                <a:latin typeface="EUAlbertina"/>
              </a:rPr>
              <a:t>KOSZTY OGÓLNE:</a:t>
            </a:r>
          </a:p>
          <a:p>
            <a:pPr marL="114300" indent="0">
              <a:buNone/>
            </a:pPr>
            <a:r>
              <a:rPr lang="pl-PL" altLang="pl-PL" sz="2400" b="1" i="1" dirty="0">
                <a:solidFill>
                  <a:srgbClr val="000000"/>
                </a:solidFill>
                <a:latin typeface="EUAlbertina"/>
              </a:rPr>
              <a:t>Artykuł 45 </a:t>
            </a:r>
            <a:endParaRPr lang="pl-PL" altLang="pl-PL" sz="2400" b="1" dirty="0">
              <a:solidFill>
                <a:srgbClr val="000000"/>
              </a:solidFill>
              <a:latin typeface="EUAlbertina"/>
            </a:endParaRPr>
          </a:p>
          <a:p>
            <a:pPr marL="114300" indent="0">
              <a:buNone/>
            </a:pPr>
            <a:r>
              <a:rPr lang="pl-PL" altLang="pl-PL" sz="2400" b="1" dirty="0">
                <a:solidFill>
                  <a:srgbClr val="000000"/>
                </a:solidFill>
                <a:latin typeface="EUAlbertina"/>
              </a:rPr>
              <a:t>Inwestycje </a:t>
            </a:r>
            <a:endParaRPr lang="pl-PL" altLang="pl-PL" sz="2400" dirty="0">
              <a:solidFill>
                <a:srgbClr val="000000"/>
              </a:solidFill>
              <a:latin typeface="EUAlbertina"/>
            </a:endParaRPr>
          </a:p>
          <a:p>
            <a:pPr marL="114300" indent="0">
              <a:buNone/>
            </a:pPr>
            <a:r>
              <a:rPr lang="pl-PL" altLang="pl-PL" sz="2400" dirty="0">
                <a:solidFill>
                  <a:srgbClr val="000000"/>
                </a:solidFill>
                <a:latin typeface="EUAlbertina"/>
              </a:rPr>
              <a:t>2. Wydatki kwalifikujące się do wsparcia z EFRROW ograniczają się do: </a:t>
            </a:r>
          </a:p>
          <a:p>
            <a:pPr marL="114300" indent="0">
              <a:buNone/>
            </a:pPr>
            <a:r>
              <a:rPr lang="pl-PL" altLang="pl-PL" sz="2400" dirty="0">
                <a:solidFill>
                  <a:srgbClr val="000000"/>
                </a:solidFill>
                <a:latin typeface="EUAlbertina"/>
              </a:rPr>
              <a:t>c) kosztów ogólnych związanych z wydatkami, o których mowa w lit. a) i b), takich jak </a:t>
            </a:r>
            <a:r>
              <a:rPr lang="pl-PL" altLang="pl-PL" sz="2400" b="1" dirty="0">
                <a:solidFill>
                  <a:srgbClr val="000000"/>
                </a:solidFill>
                <a:latin typeface="EUAlbertina"/>
              </a:rPr>
              <a:t>honoraria architektów, inżynierów, opłaty za konsultacje, opłaty za doradztwo w zakresie zrównoważenia środowiskowego i gospodarczego, w tym studia wykonalności.</a:t>
            </a:r>
            <a:r>
              <a:rPr lang="pl-PL" altLang="pl-PL" sz="2400" dirty="0">
                <a:solidFill>
                  <a:srgbClr val="000000"/>
                </a:solidFill>
                <a:latin typeface="EUAlbertina"/>
              </a:rPr>
              <a:t> Studia wykonalności są nadal traktowane jako wydatki kwalifikowalne, nawet w przypadku gdy w oparciu o ich rezultaty nie dokonuje się wydatków określonych w lit. a) i b); </a:t>
            </a:r>
            <a:endParaRPr lang="pl-PL" altLang="pl-PL" sz="2400" dirty="0"/>
          </a:p>
        </p:txBody>
      </p:sp>
    </p:spTree>
    <p:extLst>
      <p:ext uri="{BB962C8B-B14F-4D97-AF65-F5344CB8AC3E}">
        <p14:creationId xmlns:p14="http://schemas.microsoft.com/office/powerpoint/2010/main" val="39980438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1294730" y="578783"/>
            <a:ext cx="8229600" cy="1143000"/>
          </a:xfrm>
        </p:spPr>
        <p:txBody>
          <a:bodyPr>
            <a:normAutofit fontScale="90000"/>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KOSZTY KWALIFIKOWALNE – USZCZEGÓŁOWIENIE</a:t>
            </a:r>
          </a:p>
        </p:txBody>
      </p:sp>
      <p:sp>
        <p:nvSpPr>
          <p:cNvPr id="80899" name="Rectangle 5"/>
          <p:cNvSpPr>
            <a:spLocks noGrp="1" noChangeArrowheads="1"/>
          </p:cNvSpPr>
          <p:nvPr>
            <p:ph idx="1"/>
          </p:nvPr>
        </p:nvSpPr>
        <p:spPr>
          <a:xfrm>
            <a:off x="1294730" y="2104960"/>
            <a:ext cx="10102276" cy="3598256"/>
          </a:xfrm>
        </p:spPr>
        <p:txBody>
          <a:bodyPr>
            <a:normAutofit/>
          </a:bodyPr>
          <a:lstStyle/>
          <a:p>
            <a:pPr marL="0" indent="0" algn="just">
              <a:buClr>
                <a:schemeClr val="bg2"/>
              </a:buClr>
              <a:buNone/>
            </a:pPr>
            <a:endParaRPr lang="pl-PL" altLang="pl-PL" dirty="0"/>
          </a:p>
          <a:p>
            <a:pPr marL="0" indent="0" algn="just">
              <a:buClr>
                <a:schemeClr val="bg2"/>
              </a:buClr>
              <a:buNone/>
            </a:pPr>
            <a:r>
              <a:rPr lang="pl-PL" altLang="pl-PL" dirty="0"/>
              <a:t>Ad. 9</a:t>
            </a:r>
          </a:p>
          <a:p>
            <a:pPr marL="0" indent="0">
              <a:buNone/>
            </a:pPr>
            <a:r>
              <a:rPr lang="pl-PL" altLang="pl-PL" dirty="0"/>
              <a:t>Możliwa refundacja podatku od wartości dodanej (VAT), </a:t>
            </a:r>
            <a:r>
              <a:rPr lang="pl-PL" altLang="pl-PL" dirty="0">
                <a:solidFill>
                  <a:schemeClr val="accent2"/>
                </a:solidFill>
              </a:rPr>
              <a:t>z wyjątkiem </a:t>
            </a:r>
            <a:r>
              <a:rPr lang="pl-PL" altLang="pl-PL" dirty="0"/>
              <a:t>podatku którego nie można odzyskać na mocy prawodawstwa krajowego VAT.</a:t>
            </a:r>
          </a:p>
        </p:txBody>
      </p:sp>
    </p:spTree>
    <p:extLst>
      <p:ext uri="{BB962C8B-B14F-4D97-AF65-F5344CB8AC3E}">
        <p14:creationId xmlns:p14="http://schemas.microsoft.com/office/powerpoint/2010/main" val="26260399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title"/>
          </p:nvPr>
        </p:nvSpPr>
        <p:spPr>
          <a:xfrm>
            <a:off x="1193424" y="590828"/>
            <a:ext cx="8229600" cy="1143000"/>
          </a:xfrm>
        </p:spPr>
        <p:txBody>
          <a:bodyPr/>
          <a:lstStyle/>
          <a:p>
            <a:pPr eaLnBrk="1" hangingPunct="1"/>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BRAK FINANSOWANIA</a:t>
            </a:r>
          </a:p>
        </p:txBody>
      </p:sp>
      <p:sp>
        <p:nvSpPr>
          <p:cNvPr id="20485" name="Rectangle 5"/>
          <p:cNvSpPr>
            <a:spLocks noGrp="1" noChangeArrowheads="1"/>
          </p:cNvSpPr>
          <p:nvPr>
            <p:ph idx="1"/>
          </p:nvPr>
        </p:nvSpPr>
        <p:spPr>
          <a:xfrm>
            <a:off x="1023741" y="2117824"/>
            <a:ext cx="8229600" cy="4525963"/>
          </a:xfrm>
        </p:spPr>
        <p:txBody>
          <a:bodyPr rtlCol="0">
            <a:normAutofit/>
          </a:bodyPr>
          <a:lstStyle/>
          <a:p>
            <a:pPr marL="0" indent="0">
              <a:buNone/>
              <a:defRPr/>
            </a:pPr>
            <a:r>
              <a:rPr lang="pl-PL" dirty="0"/>
              <a:t>Pomoc nie jest przyznawana na:</a:t>
            </a:r>
          </a:p>
          <a:p>
            <a:pPr marL="0" indent="0">
              <a:buNone/>
              <a:defRPr/>
            </a:pPr>
            <a:r>
              <a:rPr lang="pl-PL" altLang="pl-PL" dirty="0" smtClean="0"/>
              <a:t>- koszty </a:t>
            </a:r>
            <a:r>
              <a:rPr lang="pl-PL" altLang="pl-PL" dirty="0"/>
              <a:t>zakupu używanego sprzętu, maszyn i urządzeń</a:t>
            </a:r>
          </a:p>
          <a:p>
            <a:pPr>
              <a:buFontTx/>
              <a:buChar char="-"/>
              <a:defRPr/>
            </a:pPr>
            <a:r>
              <a:rPr lang="pl-PL" altLang="pl-PL" dirty="0" smtClean="0"/>
              <a:t>koszty </a:t>
            </a:r>
            <a:r>
              <a:rPr lang="pl-PL" altLang="pl-PL" dirty="0"/>
              <a:t>zakupu </a:t>
            </a:r>
            <a:r>
              <a:rPr lang="pl-PL" altLang="pl-PL" dirty="0" smtClean="0"/>
              <a:t>nieruchomości</a:t>
            </a:r>
          </a:p>
          <a:p>
            <a:pPr>
              <a:buFontTx/>
              <a:buChar char="-"/>
              <a:defRPr/>
            </a:pPr>
            <a:r>
              <a:rPr lang="pl-PL" altLang="pl-PL" dirty="0" smtClean="0"/>
              <a:t>podatku </a:t>
            </a:r>
            <a:r>
              <a:rPr lang="pl-PL" altLang="pl-PL" dirty="0"/>
              <a:t>VAT, jeżeli wnioskodawca jest płatnikiem VAT</a:t>
            </a:r>
          </a:p>
        </p:txBody>
      </p:sp>
    </p:spTree>
    <p:extLst>
      <p:ext uri="{BB962C8B-B14F-4D97-AF65-F5344CB8AC3E}">
        <p14:creationId xmlns:p14="http://schemas.microsoft.com/office/powerpoint/2010/main" val="82105707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title"/>
          </p:nvPr>
        </p:nvSpPr>
        <p:spPr>
          <a:xfrm>
            <a:off x="622350" y="179798"/>
            <a:ext cx="8229600" cy="1143000"/>
          </a:xfrm>
        </p:spPr>
        <p:txBody>
          <a:bodyPr>
            <a:normAutofit/>
          </a:bodyPr>
          <a:lstStyle/>
          <a:p>
            <a:pPr>
              <a:defRPr/>
            </a:pP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ZOBOWIĄZANIA</a:t>
            </a:r>
          </a:p>
        </p:txBody>
      </p:sp>
      <p:sp>
        <p:nvSpPr>
          <p:cNvPr id="93187" name="Rectangle 4"/>
          <p:cNvSpPr>
            <a:spLocks noGrp="1" noChangeArrowheads="1"/>
          </p:cNvSpPr>
          <p:nvPr>
            <p:ph idx="1"/>
          </p:nvPr>
        </p:nvSpPr>
        <p:spPr>
          <a:xfrm>
            <a:off x="554030" y="1606174"/>
            <a:ext cx="9139237" cy="4525962"/>
          </a:xfrm>
        </p:spPr>
        <p:txBody>
          <a:bodyPr/>
          <a:lstStyle/>
          <a:p>
            <a:pPr marL="0" indent="0">
              <a:lnSpc>
                <a:spcPct val="80000"/>
              </a:lnSpc>
              <a:buNone/>
              <a:defRPr/>
            </a:pPr>
            <a:r>
              <a:rPr lang="pl-PL" altLang="pl-PL" sz="2400" dirty="0" smtClean="0">
                <a:latin typeface="Calibri" panose="020F0502020204030204" pitchFamily="34" charset="0"/>
                <a:cs typeface="Calibri" panose="020F0502020204030204" pitchFamily="34" charset="0"/>
              </a:rPr>
              <a:t>- rozpoczęcie </a:t>
            </a:r>
            <a:r>
              <a:rPr lang="pl-PL" altLang="pl-PL" sz="2400" dirty="0">
                <a:latin typeface="Calibri" panose="020F0502020204030204" pitchFamily="34" charset="0"/>
                <a:cs typeface="Calibri" panose="020F0502020204030204" pitchFamily="34" charset="0"/>
              </a:rPr>
              <a:t>działalności następuje po podpisaniu umowy w ciągu maksymalnie 3 miesięcy od daty podpisania,</a:t>
            </a:r>
          </a:p>
          <a:p>
            <a:pPr marL="0" indent="0">
              <a:lnSpc>
                <a:spcPct val="80000"/>
              </a:lnSpc>
              <a:buNone/>
              <a:defRPr/>
            </a:pPr>
            <a:endParaRPr lang="pl-PL" altLang="pl-PL" sz="2400" dirty="0">
              <a:latin typeface="Calibri" panose="020F0502020204030204" pitchFamily="34" charset="0"/>
              <a:cs typeface="Calibri" panose="020F0502020204030204" pitchFamily="34" charset="0"/>
            </a:endParaRPr>
          </a:p>
          <a:p>
            <a:pPr marL="0" indent="0">
              <a:lnSpc>
                <a:spcPct val="80000"/>
              </a:lnSpc>
              <a:buNone/>
              <a:defRPr/>
            </a:pPr>
            <a:r>
              <a:rPr lang="pl-PL" altLang="pl-PL" sz="2400" dirty="0" smtClean="0">
                <a:latin typeface="Calibri" panose="020F0502020204030204" pitchFamily="34" charset="0"/>
                <a:cs typeface="Calibri" panose="020F0502020204030204" pitchFamily="34" charset="0"/>
              </a:rPr>
              <a:t>- wypłata </a:t>
            </a:r>
            <a:r>
              <a:rPr lang="pl-PL" altLang="pl-PL" sz="2400" dirty="0">
                <a:latin typeface="Calibri" panose="020F0502020204030204" pitchFamily="34" charset="0"/>
                <a:cs typeface="Calibri" panose="020F0502020204030204" pitchFamily="34" charset="0"/>
              </a:rPr>
              <a:t>środków – po rozpoczęciu działalności gospodarczej i zgłoszeniu do </a:t>
            </a:r>
            <a:r>
              <a:rPr lang="pl-PL" altLang="pl-PL" sz="2400" dirty="0" smtClean="0">
                <a:latin typeface="Calibri" panose="020F0502020204030204" pitchFamily="34" charset="0"/>
                <a:cs typeface="Calibri" panose="020F0502020204030204" pitchFamily="34" charset="0"/>
              </a:rPr>
              <a:t>ubezpieczenia społecznego, </a:t>
            </a:r>
            <a:r>
              <a:rPr lang="pl-PL" altLang="pl-PL" sz="2400" dirty="0">
                <a:latin typeface="Calibri" panose="020F0502020204030204" pitchFamily="34" charset="0"/>
                <a:cs typeface="Calibri" panose="020F0502020204030204" pitchFamily="34" charset="0"/>
              </a:rPr>
              <a:t>spełnieniu warunków dot. zgłoszeń, pozwoleń, decyzji </a:t>
            </a:r>
            <a:r>
              <a:rPr lang="pl-PL" altLang="pl-PL" sz="2400" dirty="0" err="1">
                <a:latin typeface="Calibri" panose="020F0502020204030204" pitchFamily="34" charset="0"/>
                <a:cs typeface="Calibri" panose="020F0502020204030204" pitchFamily="34" charset="0"/>
              </a:rPr>
              <a:t>itp</a:t>
            </a:r>
            <a:r>
              <a:rPr lang="pl-PL" altLang="pl-PL" sz="2400" dirty="0">
                <a:latin typeface="Calibri" panose="020F0502020204030204" pitchFamily="34" charset="0"/>
                <a:cs typeface="Calibri" panose="020F0502020204030204" pitchFamily="34" charset="0"/>
              </a:rPr>
              <a:t>….koniecznych na tym etapie,</a:t>
            </a:r>
          </a:p>
          <a:p>
            <a:pPr marL="0" indent="0">
              <a:lnSpc>
                <a:spcPct val="80000"/>
              </a:lnSpc>
              <a:buNone/>
              <a:defRPr/>
            </a:pPr>
            <a:endParaRPr lang="pl-PL" altLang="pl-PL" sz="2400" dirty="0">
              <a:latin typeface="Calibri" panose="020F0502020204030204" pitchFamily="34" charset="0"/>
              <a:cs typeface="Calibri" panose="020F0502020204030204" pitchFamily="34" charset="0"/>
            </a:endParaRPr>
          </a:p>
          <a:p>
            <a:pPr marL="0" indent="0">
              <a:lnSpc>
                <a:spcPct val="80000"/>
              </a:lnSpc>
              <a:buNone/>
              <a:defRPr/>
            </a:pPr>
            <a:r>
              <a:rPr lang="pl-PL" altLang="pl-PL" sz="2400" dirty="0" smtClean="0">
                <a:latin typeface="Calibri" panose="020F0502020204030204" pitchFamily="34" charset="0"/>
                <a:cs typeface="Calibri" panose="020F0502020204030204" pitchFamily="34" charset="0"/>
              </a:rPr>
              <a:t>- wypłata </a:t>
            </a:r>
            <a:r>
              <a:rPr lang="pl-PL" altLang="pl-PL" sz="2400" dirty="0">
                <a:latin typeface="Calibri" panose="020F0502020204030204" pitchFamily="34" charset="0"/>
                <a:cs typeface="Calibri" panose="020F0502020204030204" pitchFamily="34" charset="0"/>
              </a:rPr>
              <a:t>- premia płatna w dwóch transzach: I transza – 80% kwoty </a:t>
            </a:r>
            <a:r>
              <a:rPr lang="pl-PL" altLang="pl-PL" sz="2400" dirty="0" smtClean="0">
                <a:latin typeface="Calibri" panose="020F0502020204030204" pitchFamily="34" charset="0"/>
                <a:cs typeface="Calibri" panose="020F0502020204030204" pitchFamily="34" charset="0"/>
              </a:rPr>
              <a:t>pomocy, </a:t>
            </a:r>
            <a:r>
              <a:rPr lang="pl-PL" altLang="pl-PL" sz="2400" dirty="0">
                <a:latin typeface="Calibri" panose="020F0502020204030204" pitchFamily="34" charset="0"/>
                <a:cs typeface="Calibri" panose="020F0502020204030204" pitchFamily="34" charset="0"/>
              </a:rPr>
              <a:t>II transza – 20% kwoty pomocy </a:t>
            </a:r>
            <a:r>
              <a:rPr lang="pl-PL" altLang="pl-PL" sz="2400" dirty="0" smtClean="0">
                <a:latin typeface="Calibri" panose="020F0502020204030204" pitchFamily="34" charset="0"/>
                <a:cs typeface="Calibri" panose="020F0502020204030204" pitchFamily="34" charset="0"/>
              </a:rPr>
              <a:t>po </a:t>
            </a:r>
            <a:r>
              <a:rPr lang="pl-PL" altLang="pl-PL" sz="2400" dirty="0">
                <a:latin typeface="Calibri" panose="020F0502020204030204" pitchFamily="34" charset="0"/>
                <a:cs typeface="Calibri" panose="020F0502020204030204" pitchFamily="34" charset="0"/>
              </a:rPr>
              <a:t>zrealizowaniu </a:t>
            </a:r>
            <a:r>
              <a:rPr lang="pl-PL" altLang="pl-PL" sz="2400" dirty="0" smtClean="0">
                <a:latin typeface="Calibri" panose="020F0502020204030204" pitchFamily="34" charset="0"/>
                <a:cs typeface="Calibri" panose="020F0502020204030204" pitchFamily="34" charset="0"/>
              </a:rPr>
              <a:t>całości.</a:t>
            </a:r>
            <a:endParaRPr lang="pl-PL" altLang="pl-PL" sz="2400" dirty="0">
              <a:latin typeface="Calibri" panose="020F0502020204030204" pitchFamily="34" charset="0"/>
              <a:cs typeface="Calibri" panose="020F0502020204030204" pitchFamily="34" charset="0"/>
            </a:endParaRPr>
          </a:p>
          <a:p>
            <a:pPr marL="0" indent="0">
              <a:lnSpc>
                <a:spcPct val="80000"/>
              </a:lnSpc>
              <a:buNone/>
              <a:defRPr/>
            </a:pPr>
            <a:endParaRPr lang="pl-PL" altLang="pl-PL" sz="2400" dirty="0">
              <a:latin typeface="Calibri" panose="020F0502020204030204" pitchFamily="34" charset="0"/>
              <a:cs typeface="Calibri" panose="020F0502020204030204" pitchFamily="34" charset="0"/>
            </a:endParaRPr>
          </a:p>
          <a:p>
            <a:pPr marL="0" indent="0">
              <a:lnSpc>
                <a:spcPct val="80000"/>
              </a:lnSpc>
              <a:buNone/>
              <a:defRPr/>
            </a:pPr>
            <a:endParaRPr lang="pl-PL" altLang="pl-PL"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88270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title"/>
          </p:nvPr>
        </p:nvSpPr>
        <p:spPr>
          <a:xfrm>
            <a:off x="195082" y="0"/>
            <a:ext cx="8229600" cy="1143000"/>
          </a:xfrm>
        </p:spPr>
        <p:txBody>
          <a:bodyPr/>
          <a:lstStyle/>
          <a:p>
            <a:pPr eaLnBrk="1" hangingPunct="1"/>
            <a:r>
              <a:rPr lang="pl-PL" altLang="pl-PL" sz="2400" b="1" dirty="0">
                <a:solidFill>
                  <a:srgbClr val="A50021"/>
                </a:solidFill>
              </a:rPr>
              <a:t/>
            </a:r>
            <a:br>
              <a:rPr lang="pl-PL" altLang="pl-PL" sz="2400" b="1" dirty="0">
                <a:solidFill>
                  <a:srgbClr val="A50021"/>
                </a:solidFill>
              </a:rPr>
            </a:br>
            <a:r>
              <a:rPr lang="pl-PL" altLang="pl-PL" sz="2400" b="1" dirty="0">
                <a:solidFill>
                  <a:srgbClr val="A50021"/>
                </a:solidFill>
              </a:rPr>
              <a:t>WYKLUCZENIA</a:t>
            </a:r>
          </a:p>
        </p:txBody>
      </p:sp>
      <p:sp>
        <p:nvSpPr>
          <p:cNvPr id="43013" name="Rectangle 4"/>
          <p:cNvSpPr>
            <a:spLocks noGrp="1" noChangeArrowheads="1"/>
          </p:cNvSpPr>
          <p:nvPr>
            <p:ph idx="1"/>
          </p:nvPr>
        </p:nvSpPr>
        <p:spPr>
          <a:xfrm>
            <a:off x="195081" y="1041254"/>
            <a:ext cx="11918361" cy="5373687"/>
          </a:xfrm>
        </p:spPr>
        <p:txBody>
          <a:bodyPr rtlCol="0">
            <a:noAutofit/>
          </a:bodyPr>
          <a:lstStyle/>
          <a:p>
            <a:pPr marL="0" indent="0">
              <a:buNone/>
              <a:defRPr/>
            </a:pPr>
            <a:r>
              <a:rPr lang="pl-PL" sz="2000" dirty="0"/>
              <a:t>Pomoc na operacje w zakresie określonym w § 2 ust. 1 pkt 2 lit. a–c </a:t>
            </a:r>
            <a:r>
              <a:rPr lang="pl-PL" sz="2000" b="1" dirty="0"/>
              <a:t>nie przysługuje</a:t>
            </a:r>
            <a:r>
              <a:rPr lang="pl-PL" sz="2000" dirty="0"/>
              <a:t>, jeżeli działalność gospodarcza będąca przedmiotem tej operacji jest sklasyfikowana w przepisach PKD jako: </a:t>
            </a:r>
          </a:p>
          <a:p>
            <a:pPr marL="0" indent="0">
              <a:buNone/>
              <a:defRPr/>
            </a:pPr>
            <a:r>
              <a:rPr lang="pl-PL" sz="2000" dirty="0"/>
              <a:t>1) działalność usługowa wspomagająca rolnictwo i następująca po zbiorach; </a:t>
            </a:r>
          </a:p>
          <a:p>
            <a:pPr marL="0" indent="0">
              <a:buNone/>
              <a:defRPr/>
            </a:pPr>
            <a:r>
              <a:rPr lang="pl-PL" sz="2000" dirty="0"/>
              <a:t>2) górnictwo i wydobywanie; </a:t>
            </a:r>
          </a:p>
          <a:p>
            <a:pPr marL="0" indent="0">
              <a:buNone/>
              <a:defRPr/>
            </a:pPr>
            <a:r>
              <a:rPr lang="pl-PL" sz="2000" dirty="0"/>
              <a:t>3) działalność usługowa wspomagająca górnictwo i wydobywanie; </a:t>
            </a:r>
          </a:p>
          <a:p>
            <a:pPr marL="0" indent="0">
              <a:buNone/>
              <a:defRPr/>
            </a:pPr>
            <a:r>
              <a:rPr lang="pl-PL" sz="2000" dirty="0"/>
              <a:t>4) przetwarzanie i konserwowanie ryb, skorupiaków i mięczaków; </a:t>
            </a:r>
          </a:p>
          <a:p>
            <a:pPr marL="0" indent="0">
              <a:buNone/>
              <a:defRPr/>
            </a:pPr>
            <a:r>
              <a:rPr lang="pl-PL" sz="2000" dirty="0"/>
              <a:t>5) wytwarzanie i przetwarzanie koksu i produktów rafinacji ropy naftowej; </a:t>
            </a:r>
          </a:p>
          <a:p>
            <a:pPr marL="0" indent="0">
              <a:buNone/>
              <a:defRPr/>
            </a:pPr>
            <a:r>
              <a:rPr lang="pl-PL" sz="2000" dirty="0"/>
              <a:t>6) produkcja chemikaliów oraz wyrobów chemicznych;</a:t>
            </a:r>
          </a:p>
          <a:p>
            <a:pPr marL="0" indent="0">
              <a:buNone/>
              <a:defRPr/>
            </a:pPr>
            <a:r>
              <a:rPr lang="pl-PL" sz="2000" dirty="0"/>
              <a:t>7) produkcja podstawowych substancji farmaceutycznych oraz leków i pozostałych wyrobów farmaceutycznych; </a:t>
            </a:r>
          </a:p>
          <a:p>
            <a:pPr marL="0" indent="0">
              <a:buNone/>
              <a:defRPr/>
            </a:pPr>
            <a:r>
              <a:rPr lang="pl-PL" sz="2000" dirty="0"/>
              <a:t>8) produkcja metali; </a:t>
            </a:r>
          </a:p>
          <a:p>
            <a:pPr marL="0" indent="0">
              <a:buNone/>
              <a:defRPr/>
            </a:pPr>
            <a:r>
              <a:rPr lang="pl-PL" sz="2000" dirty="0"/>
              <a:t>9) produkcja pojazdów samochodowych, przyczep i naczep oraz motocykli; </a:t>
            </a:r>
          </a:p>
          <a:p>
            <a:pPr marL="0" indent="0">
              <a:buNone/>
              <a:defRPr/>
            </a:pPr>
            <a:r>
              <a:rPr lang="pl-PL" sz="2000" dirty="0"/>
              <a:t>10) transport lotniczy i kolejowy; </a:t>
            </a:r>
          </a:p>
          <a:p>
            <a:pPr marL="0" indent="0">
              <a:buNone/>
              <a:defRPr/>
            </a:pPr>
            <a:r>
              <a:rPr lang="pl-PL" sz="2000" dirty="0"/>
              <a:t>11) gospodarka magazynowa.</a:t>
            </a:r>
            <a:endParaRPr lang="pl-PL" altLang="pl-PL" sz="2000" dirty="0"/>
          </a:p>
          <a:p>
            <a:pPr marL="381000" indent="-381000">
              <a:buFont typeface="Wingdings" pitchFamily="2" charset="2"/>
              <a:buChar char="Ø"/>
              <a:defRPr/>
            </a:pPr>
            <a:endParaRPr lang="pl-PL" altLang="pl-PL" sz="2000" dirty="0"/>
          </a:p>
          <a:p>
            <a:pPr marL="381000" indent="-381000">
              <a:buFont typeface="Wingdings" pitchFamily="2" charset="2"/>
              <a:buChar char="Ø"/>
              <a:defRPr/>
            </a:pPr>
            <a:endParaRPr lang="pl-PL" altLang="pl-PL" sz="2000" dirty="0"/>
          </a:p>
          <a:p>
            <a:pPr marL="381000" indent="-381000">
              <a:buFont typeface="Wingdings" pitchFamily="2" charset="2"/>
              <a:buChar char="Ø"/>
              <a:defRPr/>
            </a:pPr>
            <a:endParaRPr lang="pl-PL" altLang="pl-PL" sz="2000" u="sng" dirty="0"/>
          </a:p>
          <a:p>
            <a:pPr marL="381000" indent="-381000">
              <a:buFont typeface="Wingdings" pitchFamily="2" charset="2"/>
              <a:buChar char="Ø"/>
              <a:defRPr/>
            </a:pPr>
            <a:endParaRPr lang="pl-PL" altLang="pl-PL" sz="2000" dirty="0"/>
          </a:p>
        </p:txBody>
      </p:sp>
    </p:spTree>
    <p:extLst>
      <p:ext uri="{BB962C8B-B14F-4D97-AF65-F5344CB8AC3E}">
        <p14:creationId xmlns:p14="http://schemas.microsoft.com/office/powerpoint/2010/main" val="1416688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3675</TotalTime>
  <Words>6082</Words>
  <Application>Microsoft Office PowerPoint</Application>
  <PresentationFormat>Panoramiczny</PresentationFormat>
  <Paragraphs>427</Paragraphs>
  <Slides>64</Slides>
  <Notes>7</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64</vt:i4>
      </vt:variant>
    </vt:vector>
  </HeadingPairs>
  <TitlesOfParts>
    <vt:vector size="75" baseType="lpstr">
      <vt:lpstr>Arial</vt:lpstr>
      <vt:lpstr>Calibri</vt:lpstr>
      <vt:lpstr>Calibri Light</vt:lpstr>
      <vt:lpstr>Cambria</vt:lpstr>
      <vt:lpstr>EUAlbertina</vt:lpstr>
      <vt:lpstr>Roboto-Light</vt:lpstr>
      <vt:lpstr>Tahoma</vt:lpstr>
      <vt:lpstr>Times New Roman</vt:lpstr>
      <vt:lpstr>Verdana</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1. ROZPORZĄDZENIE PARLAMENTU EUROPEJSKIEGO I RADY (UE) NR 1303/2013 z 17.12.2013 r. ustanawiające wspólne przepisy dotyczące Europejskiego Funduszu Rozwoju Regionalnego, Europejskiego Funduszu Społecznego, Funduszu Spójności, Europejskiego Funduszu Rolnego na rzecz Rozwoju Obszarów Wiejskich oraz Europejskiego Funduszu Morskiego i Rybackiego oraz ustanawiające przepisy ogólne dotyczące Europejskiego Funduszu Rozwoju Regionalnego, Europejskiego Funduszu Społecznego, Funduszu Spójności i Europejskiego Funduszu Morskiego i Rybackiego oraz uchylające rozporządzenie Rady (WE) nr 1083/2006.  2. ROZPORZĄDZENIE PARLAMENTU EUROPEJSKIEGO I RADY (UE) NR 1305/2013 z dnia 17 grudnia 2013 r. w sprawie wsparcia rozwoju obszarów wiejskich przez Europejski Fundusz Rolny na rzecz Rozwoju Obszarów Wiejskich (EFRROW) i uchylające rozporządzenie Rady (WE) nr 1698/2005.  </vt:lpstr>
      <vt:lpstr>2. Program Rozwoju Obszarów Wiejskich na lata 2014-2020, zatwierdzony przez KE w dniu 18.12.2014 r.  3. USTAWA z dnia 20 lutego 2015 r. o wspieraniu rozwoju obszarów wiejskich z udziałem środków Europejskiego Funduszu Rolnego na rzecz Rozwoju Obszarów Wiejskich w ramach Programu Rozwoju Obszarów Wiejskich na lata 2014–20201, (z późn. zm.)  4. Ustawa z dnia 20 lutego 2015 r. o rozwoju lokalnym z udziałem lokalnej społeczności (z późn. zm.)  5. ROZPORZĄDZENIE MINISTRA ROLNICTWA I ROZWOJU WSI z dnia 24 września 2015 r. w sprawie szczegółowych warunków i trybu przyznawania pomocy finansowej w ramach poddziałania „Wsparcie na wdrażanie operacji w ramach strategii rozwoju lokalnego kierowanego przez społeczność” objętego Programem Rozwoju Obszarów Wiejskich na lata 2014–2020 (z późn. zm).</vt:lpstr>
      <vt:lpstr>ROZPORZĄDZENIE PARLAMENTU EUROPEJSKIEGO I RADY (UE) NR 1303/2013 art. 32-35  ROZDZIAŁ II  Rozwój lokalny kierowany przez społeczność  Artykuł 32  Rozwój lokalny kierowany przez społeczność  1. Rozwój lokalny kierowany przez społeczność jest wspierany ze środków EFRROW, określany nazwą LEADER, i może być wspierany ze środków EFRR, EFS lub EFMR. Dla potrzeb niniejszego rozdziału fundusze te zwane są dalej „właściwymi EFSI”.  2. Rozwój lokalny kierowany przez społeczność jest:  a) skoncentrowany na konkretnych obszarach poniżej szczebla regionalnego;  b) kierowany przez lokalne grupy działania, w których skład wchodzą przedstawiciele władz publicznych, lokalnych partnerów społecznych i gospodarczych oraz mieszkańców, przy czym na poziomie podejmowania decyzji ani władze publiczne – określone zgodnie z przepisami krajowymi – ani żadna z grup interesu nie posiada więcej niż 49 % praw głosu;  c) prowadzony na podstawie zintegrowanych i wielosektorowych lokalnych strategii rozwoju;  d) zaprojektowany z uwzględnieniem lokalnych potrzeb i potencjału oraz zawiera elementy innowacyjne w kontekście lokalnym i zakłada tworzenie sieci kontaktów oraz, w stosownych przypadkach, współpracę.   </vt:lpstr>
      <vt:lpstr> Artykuł 33  Strategie rozwoju lokalnego kierowanego przez społeczność  1. Strategia rozwoju lokalnego kierowanego przez społeczność zawiera przynajmniej następujące elementy:  a) określenie obszaru i ludności objętych strategią;  b) analizę potrzeb i potencjału obszaru w zakresie rozwoju, w tym analizę mocnych i słabych stron, szans i zagrożeń;  c) opis strategii i jej celów, opis zintegrowanego i innowacyjnego charakteru strategii oraz hierarchię celów, w tym wartości docelowe dotyczące produktów lub rezultatów. W odniesieniu do rezultatów wartości docelowe mogą być ujęte ilościowo lub jakościowo. Strategia jest spójna z odpowiednimi programami wszystkich właściwych zaangażowanych EFSI;  d) opis procesu zaangażowania społeczności w opracowanie strategii;  e) plan działania wskazujący, w jaki sposób cele przekładają się na działania;  f) opis rozwiązań w zakresie zarządzania i monitorowania strategii wykazujący potencjał lokalnej grupy działania do realizacji strategii oraz opis szczegółowych rozwiązań dotyczących ewaluacji;  g) plan finansowy strategii, w tym planowaną alokację każdego z właściwych EFSI.   </vt:lpstr>
      <vt:lpstr>Ustawa z dnia 20 lutego 2015 r. o rozwoju lokalnym z udziałem lokalnej społeczności (Dz. U. 2015 r. poz. 378). Art. 4. 1. LGD działa jako stowarzyszenie posiadające osobowość prawną. 3. Do tworzenia i działania LGD stosuje się przepisy ustawy z dnia 7 kwietnia 1989 r. – Prawo o stowarzyszeniach (Dz. U. z 2001 r. Nr 79, poz. 855, z późn. zm.2), z tym że: 1) członkami zwyczajnymi LGD mogą być osoby fizyczne i osoby prawne, w tym jednostki samorządu terytorialnego, z wyłączeniem województw; 2) nadzór nad LGD sprawuje marszałek województwa; 3) LGD, w zakresie określonym w jej statucie, może prowadzić działalność gospodarczą służącą realizacji LSR; 4) LGD, oprócz organów wymaganych na podstawie art. 11 ustawy z dnia 7 kwietnia 1989 r. – Prawo o stowarzyszeniach, jest obowiązana posiadać organ, do którego właściwości należy: a) wybór operacji w rozumieniu art. 2 pkt 9 rozporządzenia nr 1303/2013, zwanych dalej „operacjami”, które mają być realizowane w ramach LSR, oraz b) ustalenie kwoty wsparcia – zgodnie z art. 34 ust. 3 lit. f rozporządzenia nr 1303/2013, zwany dalej „radą”, chyba że w statucie LGD przewidziano, że zadania te należą do właściwości zarządu.   </vt:lpstr>
      <vt:lpstr>LSR 2014-2020 i LGD 2014-2020 Obszar działania stowarzyszenia LGD Partnerstwo Ducha Gór obejmuje 8 gmin , położonych w granicach administracyjnych powiatu jeleniogórskiego:  - 3 wiejskie (Mysłakowice, Janowice Wielkie i Podgórzyn),  - 4 miejskie (Kowary, Karpacz, Szklarska Poręba i Piechowice) oraz  - 1 miasto powyżej 20 tys. mieszkańców – Jelenia Góra (miasto na prawach powiatu).  LSR 2014-2020 LGD Partnerstwo Ducha Gór może być finansowana tylko i wyłącznie ze środków PROW 2014-2020, co wyklucza finansowanie z tych środków miasta Jelenia Góra, jako miasta powyżej 20 tys. mieszkańców.</vt:lpstr>
      <vt:lpstr>LSR 2014-2020 i LGD 2014-2020 Łączna liczba ludności obszaru LGD, łącznie z mieszkańcami miasta powyżej 20 tys., wynosi 134.740 osób. Łączna liczba ludności obszaru objętej LSR, z wyłączeniem mieszkańców miasta powyżej 20 tys. wynosi 52.755 osób</vt:lpstr>
      <vt:lpstr>Prezentacja programu PowerPoint</vt:lpstr>
      <vt:lpstr>Prezentacja programu PowerPoint</vt:lpstr>
      <vt:lpstr>Prezentacja programu PowerPoint</vt:lpstr>
      <vt:lpstr>Prezentacja programu PowerPoint</vt:lpstr>
      <vt:lpstr>Prezentacja programu PowerPoint</vt:lpstr>
      <vt:lpstr>  WARTOŚĆ DOFINANSOWANIA</vt:lpstr>
      <vt:lpstr>Prezentacja programu PowerPoint</vt:lpstr>
      <vt:lpstr>Prezentacja programu PowerPoint</vt:lpstr>
      <vt:lpstr> ZOBOWIĄZANIA – CZAS PROWADZENIA DZIAŁALNOŚCI I MIEJSCE PRACY</vt:lpstr>
      <vt:lpstr>   ZOBOWIĄZANIA – CZAS PROWADZENIA DZIAŁALNOŚCI I MIEJSCE PRACY</vt:lpstr>
      <vt:lpstr> ZOBOWIĄZANIA – CZAS PROWADZENIA DZIAŁALNOŚCI I MIEJSCE PRACY</vt:lpstr>
      <vt:lpstr>Prezentacja programu PowerPoint</vt:lpstr>
      <vt:lpstr>Prezentacja programu PowerPoint</vt:lpstr>
      <vt:lpstr>Prezentacja programu PowerPoint</vt:lpstr>
      <vt:lpstr> WARUNKI DOSTĘPU</vt:lpstr>
      <vt:lpstr>Symulacja czasowa</vt:lpstr>
      <vt:lpstr>Strategiczna zmiana Programu Rozwoju Obszarów Wiejskich 2014-2020 </vt:lpstr>
      <vt:lpstr>WoPP</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   KOSZTY KWALIFIKOWALNE </vt:lpstr>
      <vt:lpstr>Prezentacja programu PowerPoint</vt:lpstr>
      <vt:lpstr>   KOSZTY KWALIFIKOWALNE – USZCZEGÓŁOWIENIE</vt:lpstr>
      <vt:lpstr> BRAK FINANSOWANIA</vt:lpstr>
      <vt:lpstr>  ZOBOWIĄZANIA</vt:lpstr>
      <vt:lpstr> WYKLUCZENIA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LGD Partnerstwo Ducha Gór</dc:creator>
  <cp:lastModifiedBy>Konto Microsoft</cp:lastModifiedBy>
  <cp:revision>148</cp:revision>
  <dcterms:created xsi:type="dcterms:W3CDTF">2017-09-07T17:16:06Z</dcterms:created>
  <dcterms:modified xsi:type="dcterms:W3CDTF">2022-02-02T11:32:10Z</dcterms:modified>
</cp:coreProperties>
</file>