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2"/>
  </p:notesMasterIdLst>
  <p:sldIdLst>
    <p:sldId id="275" r:id="rId2"/>
    <p:sldId id="343" r:id="rId3"/>
    <p:sldId id="346" r:id="rId4"/>
    <p:sldId id="344" r:id="rId5"/>
    <p:sldId id="357" r:id="rId6"/>
    <p:sldId id="348" r:id="rId7"/>
    <p:sldId id="361" r:id="rId8"/>
    <p:sldId id="329" r:id="rId9"/>
    <p:sldId id="330" r:id="rId10"/>
    <p:sldId id="280" r:id="rId11"/>
    <p:sldId id="281" r:id="rId12"/>
    <p:sldId id="282" r:id="rId13"/>
    <p:sldId id="369" r:id="rId14"/>
    <p:sldId id="370" r:id="rId15"/>
    <p:sldId id="371" r:id="rId16"/>
    <p:sldId id="314" r:id="rId17"/>
    <p:sldId id="316" r:id="rId18"/>
    <p:sldId id="367" r:id="rId19"/>
    <p:sldId id="368" r:id="rId20"/>
    <p:sldId id="328" r:id="rId21"/>
    <p:sldId id="327" r:id="rId22"/>
    <p:sldId id="374" r:id="rId23"/>
    <p:sldId id="375" r:id="rId24"/>
    <p:sldId id="376" r:id="rId25"/>
    <p:sldId id="377" r:id="rId26"/>
    <p:sldId id="378" r:id="rId27"/>
    <p:sldId id="379" r:id="rId28"/>
    <p:sldId id="380" r:id="rId29"/>
    <p:sldId id="260" r:id="rId30"/>
    <p:sldId id="268" r:id="rId31"/>
    <p:sldId id="286" r:id="rId32"/>
    <p:sldId id="287" r:id="rId33"/>
    <p:sldId id="272" r:id="rId34"/>
    <p:sldId id="373" r:id="rId35"/>
    <p:sldId id="326" r:id="rId36"/>
    <p:sldId id="347" r:id="rId37"/>
    <p:sldId id="349" r:id="rId38"/>
    <p:sldId id="356" r:id="rId39"/>
    <p:sldId id="353" r:id="rId40"/>
    <p:sldId id="354" r:id="rId41"/>
    <p:sldId id="350" r:id="rId42"/>
    <p:sldId id="355" r:id="rId43"/>
    <p:sldId id="359" r:id="rId44"/>
    <p:sldId id="360" r:id="rId45"/>
    <p:sldId id="362" r:id="rId46"/>
    <p:sldId id="364" r:id="rId47"/>
    <p:sldId id="363" r:id="rId48"/>
    <p:sldId id="358" r:id="rId49"/>
    <p:sldId id="351" r:id="rId50"/>
    <p:sldId id="352" r:id="rId51"/>
    <p:sldId id="366" r:id="rId52"/>
    <p:sldId id="365" r:id="rId53"/>
    <p:sldId id="261" r:id="rId54"/>
    <p:sldId id="262" r:id="rId55"/>
    <p:sldId id="264" r:id="rId56"/>
    <p:sldId id="267" r:id="rId57"/>
    <p:sldId id="265" r:id="rId58"/>
    <p:sldId id="342" r:id="rId59"/>
    <p:sldId id="266" r:id="rId60"/>
    <p:sldId id="340" r:id="rId61"/>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094840F7-F494-44A4-A6D8-F3CB8FF4E74A}">
          <p14:sldIdLst>
            <p14:sldId id="275"/>
            <p14:sldId id="343"/>
            <p14:sldId id="346"/>
            <p14:sldId id="344"/>
            <p14:sldId id="357"/>
            <p14:sldId id="348"/>
            <p14:sldId id="361"/>
            <p14:sldId id="329"/>
            <p14:sldId id="330"/>
            <p14:sldId id="280"/>
            <p14:sldId id="281"/>
            <p14:sldId id="282"/>
            <p14:sldId id="369"/>
            <p14:sldId id="370"/>
            <p14:sldId id="371"/>
            <p14:sldId id="314"/>
            <p14:sldId id="316"/>
            <p14:sldId id="367"/>
            <p14:sldId id="368"/>
            <p14:sldId id="328"/>
            <p14:sldId id="327"/>
            <p14:sldId id="374"/>
            <p14:sldId id="375"/>
            <p14:sldId id="376"/>
            <p14:sldId id="377"/>
            <p14:sldId id="378"/>
            <p14:sldId id="379"/>
            <p14:sldId id="380"/>
            <p14:sldId id="260"/>
            <p14:sldId id="268"/>
            <p14:sldId id="286"/>
            <p14:sldId id="287"/>
            <p14:sldId id="272"/>
            <p14:sldId id="373"/>
            <p14:sldId id="326"/>
            <p14:sldId id="347"/>
            <p14:sldId id="349"/>
            <p14:sldId id="356"/>
            <p14:sldId id="353"/>
            <p14:sldId id="354"/>
            <p14:sldId id="350"/>
            <p14:sldId id="355"/>
            <p14:sldId id="359"/>
            <p14:sldId id="360"/>
            <p14:sldId id="362"/>
            <p14:sldId id="364"/>
            <p14:sldId id="363"/>
            <p14:sldId id="358"/>
            <p14:sldId id="351"/>
            <p14:sldId id="352"/>
            <p14:sldId id="366"/>
            <p14:sldId id="365"/>
          </p14:sldIdLst>
        </p14:section>
        <p14:section name="Sekcja bez tytułu" id="{C8A58246-1598-46B7-94C0-CB15A9A527E6}">
          <p14:sldIdLst>
            <p14:sldId id="261"/>
            <p14:sldId id="262"/>
            <p14:sldId id="264"/>
            <p14:sldId id="267"/>
            <p14:sldId id="265"/>
            <p14:sldId id="342"/>
            <p14:sldId id="266"/>
            <p14:sldId id="34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8689" autoAdjust="0"/>
  </p:normalViewPr>
  <p:slideViewPr>
    <p:cSldViewPr snapToGrid="0">
      <p:cViewPr varScale="1">
        <p:scale>
          <a:sx n="68" d="100"/>
          <a:sy n="68" d="100"/>
        </p:scale>
        <p:origin x="937" y="34"/>
      </p:cViewPr>
      <p:guideLst>
        <p:guide orient="horz" pos="2160"/>
        <p:guide pos="3840"/>
      </p:guideLst>
    </p:cSldViewPr>
  </p:slideViewPr>
  <p:notesTextViewPr>
    <p:cViewPr>
      <p:scale>
        <a:sx n="3" d="2"/>
        <a:sy n="3" d="2"/>
      </p:scale>
      <p:origin x="0" y="0"/>
    </p:cViewPr>
  </p:notesTextViewPr>
  <p:sorterViewPr>
    <p:cViewPr>
      <p:scale>
        <a:sx n="100" d="100"/>
        <a:sy n="100" d="100"/>
      </p:scale>
      <p:origin x="0" y="-205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C585D6C-7039-4EDE-9442-7A9B7BDF39AA}" type="datetimeFigureOut">
              <a:rPr lang="pl-PL" smtClean="0"/>
              <a:t>11.02.2022</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E114441-2DEF-4300-836D-5AE248A577CF}" type="slidenum">
              <a:rPr lang="pl-PL" smtClean="0"/>
              <a:t>‹#›</a:t>
            </a:fld>
            <a:endParaRPr lang="pl-PL"/>
          </a:p>
        </p:txBody>
      </p:sp>
    </p:spTree>
    <p:extLst>
      <p:ext uri="{BB962C8B-B14F-4D97-AF65-F5344CB8AC3E}">
        <p14:creationId xmlns:p14="http://schemas.microsoft.com/office/powerpoint/2010/main" val="4017281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8E114441-2DEF-4300-836D-5AE248A577CF}" type="slidenum">
              <a:rPr lang="pl-PL" smtClean="0"/>
              <a:t>3</a:t>
            </a:fld>
            <a:endParaRPr lang="pl-PL"/>
          </a:p>
        </p:txBody>
      </p:sp>
    </p:spTree>
    <p:extLst>
      <p:ext uri="{BB962C8B-B14F-4D97-AF65-F5344CB8AC3E}">
        <p14:creationId xmlns:p14="http://schemas.microsoft.com/office/powerpoint/2010/main" val="3110603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8E114441-2DEF-4300-836D-5AE248A577CF}" type="slidenum">
              <a:rPr lang="pl-PL" smtClean="0"/>
              <a:t>12</a:t>
            </a:fld>
            <a:endParaRPr lang="pl-PL"/>
          </a:p>
        </p:txBody>
      </p:sp>
    </p:spTree>
    <p:extLst>
      <p:ext uri="{BB962C8B-B14F-4D97-AF65-F5344CB8AC3E}">
        <p14:creationId xmlns:p14="http://schemas.microsoft.com/office/powerpoint/2010/main" val="148119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8E114441-2DEF-4300-836D-5AE248A577CF}" type="slidenum">
              <a:rPr lang="pl-PL" smtClean="0"/>
              <a:t>15</a:t>
            </a:fld>
            <a:endParaRPr lang="pl-PL"/>
          </a:p>
        </p:txBody>
      </p:sp>
    </p:spTree>
    <p:extLst>
      <p:ext uri="{BB962C8B-B14F-4D97-AF65-F5344CB8AC3E}">
        <p14:creationId xmlns:p14="http://schemas.microsoft.com/office/powerpoint/2010/main" val="150683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8E114441-2DEF-4300-836D-5AE248A577CF}" type="slidenum">
              <a:rPr lang="pl-PL" smtClean="0"/>
              <a:t>16</a:t>
            </a:fld>
            <a:endParaRPr lang="pl-PL"/>
          </a:p>
        </p:txBody>
      </p:sp>
    </p:spTree>
    <p:extLst>
      <p:ext uri="{BB962C8B-B14F-4D97-AF65-F5344CB8AC3E}">
        <p14:creationId xmlns:p14="http://schemas.microsoft.com/office/powerpoint/2010/main" val="20027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8E114441-2DEF-4300-836D-5AE248A577CF}" type="slidenum">
              <a:rPr lang="pl-PL" smtClean="0"/>
              <a:t>18</a:t>
            </a:fld>
            <a:endParaRPr lang="pl-PL"/>
          </a:p>
        </p:txBody>
      </p:sp>
    </p:spTree>
    <p:extLst>
      <p:ext uri="{BB962C8B-B14F-4D97-AF65-F5344CB8AC3E}">
        <p14:creationId xmlns:p14="http://schemas.microsoft.com/office/powerpoint/2010/main" val="3761051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8E114441-2DEF-4300-836D-5AE248A577CF}" type="slidenum">
              <a:rPr lang="pl-PL" smtClean="0"/>
              <a:t>21</a:t>
            </a:fld>
            <a:endParaRPr lang="pl-PL"/>
          </a:p>
        </p:txBody>
      </p:sp>
    </p:spTree>
    <p:extLst>
      <p:ext uri="{BB962C8B-B14F-4D97-AF65-F5344CB8AC3E}">
        <p14:creationId xmlns:p14="http://schemas.microsoft.com/office/powerpoint/2010/main" val="3513296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281693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150017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226163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3505180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242501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2441202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407932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405052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186515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265913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FC68AC5-F567-465B-89D8-505D80B94F93}" type="datetimeFigureOut">
              <a:rPr lang="pl-PL" smtClean="0"/>
              <a:pPr/>
              <a:t>11.02.2022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1C6F2E9-C15B-428C-8F48-EC9E771E2350}" type="slidenum">
              <a:rPr lang="pl-PL" smtClean="0"/>
              <a:pPr/>
              <a:t>‹#›</a:t>
            </a:fld>
            <a:endParaRPr lang="pl-PL"/>
          </a:p>
        </p:txBody>
      </p:sp>
    </p:spTree>
    <p:extLst>
      <p:ext uri="{BB962C8B-B14F-4D97-AF65-F5344CB8AC3E}">
        <p14:creationId xmlns:p14="http://schemas.microsoft.com/office/powerpoint/2010/main" val="959043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68AC5-F567-465B-89D8-505D80B94F93}" type="datetimeFigureOut">
              <a:rPr lang="pl-PL" smtClean="0"/>
              <a:pPr/>
              <a:t>11.02.2022</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6F2E9-C15B-428C-8F48-EC9E771E2350}" type="slidenum">
              <a:rPr lang="pl-PL" smtClean="0"/>
              <a:pPr/>
              <a:t>‹#›</a:t>
            </a:fld>
            <a:endParaRPr lang="pl-PL"/>
          </a:p>
        </p:txBody>
      </p:sp>
    </p:spTree>
    <p:extLst>
      <p:ext uri="{BB962C8B-B14F-4D97-AF65-F5344CB8AC3E}">
        <p14:creationId xmlns:p14="http://schemas.microsoft.com/office/powerpoint/2010/main" val="4133534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s://www.duchgor.org/index.php/projekty-lgd/pw/38-projekty-lgd/projekty-wspolpracy-marki-lokalne-dolnego-slaska-tworzone-z-pasja.html" TargetMode="External"/><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www.youtube.com/playlist?list=PLYwTvWPa0hI-RePqdxALMRoA6_-aLrplm" TargetMode="External"/><Relationship Id="rId5" Type="http://schemas.openxmlformats.org/officeDocument/2006/relationships/hyperlink" Target="https://www.duchgor.org/index.php/projekty-lgd/prow-2014-20.html" TargetMode="Externa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duchgor.org/index.php/projekty-lgd/pw/38-projekty-lgd/projekty-wspolpracy-marki-lokalne-dolnego-slaska-tworzone-z-pasja.html" TargetMode="Externa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4.jpe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Podtytuł 2"/>
          <p:cNvSpPr txBox="1">
            <a:spLocks/>
          </p:cNvSpPr>
          <p:nvPr/>
        </p:nvSpPr>
        <p:spPr bwMode="auto">
          <a:xfrm>
            <a:off x="3903528" y="5357948"/>
            <a:ext cx="4855029" cy="185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pl-PL" altLang="pl-PL" sz="3600" b="1" dirty="0" smtClean="0"/>
          </a:p>
          <a:p>
            <a:pPr algn="ctr" eaLnBrk="1" hangingPunct="1">
              <a:buFont typeface="Arial" panose="020B0604020202020204" pitchFamily="34" charset="0"/>
              <a:buNone/>
            </a:pPr>
            <a:r>
              <a:rPr lang="pl-PL" altLang="pl-PL" sz="3600" b="1" dirty="0" smtClean="0"/>
              <a:t>11.02.2022 r.</a:t>
            </a:r>
          </a:p>
          <a:p>
            <a:pPr algn="ctr" eaLnBrk="1" hangingPunct="1">
              <a:buFont typeface="Arial" panose="020B0604020202020204" pitchFamily="34" charset="0"/>
              <a:buNone/>
            </a:pPr>
            <a:r>
              <a:rPr lang="pl-PL" altLang="pl-PL" sz="1800" b="1" dirty="0"/>
              <a:t>o</a:t>
            </a:r>
            <a:r>
              <a:rPr lang="pl-PL" altLang="pl-PL" sz="1800" b="1" dirty="0" smtClean="0"/>
              <a:t>prac. Dorota Goetz </a:t>
            </a:r>
            <a:endParaRPr lang="pl-PL" altLang="pl-PL" sz="1800" b="1" dirty="0"/>
          </a:p>
        </p:txBody>
      </p:sp>
      <p:sp>
        <p:nvSpPr>
          <p:cNvPr id="32772" name="Prostokąt 12"/>
          <p:cNvSpPr>
            <a:spLocks noChangeArrowheads="1"/>
          </p:cNvSpPr>
          <p:nvPr/>
        </p:nvSpPr>
        <p:spPr bwMode="auto">
          <a:xfrm>
            <a:off x="839328" y="4006876"/>
            <a:ext cx="1075443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pl-PL" altLang="pl-PL" sz="2800" b="1" i="1" dirty="0" smtClean="0">
                <a:solidFill>
                  <a:srgbClr val="008000"/>
                </a:solidFill>
                <a:latin typeface="Tahoma" panose="020B0604030504040204" pitchFamily="34" charset="0"/>
                <a:cs typeface="Times New Roman" panose="02020603050405020304" pitchFamily="18" charset="0"/>
              </a:rPr>
              <a:t>Warsztat refleksyjny  - </a:t>
            </a:r>
            <a:r>
              <a:rPr lang="pl-PL" altLang="pl-PL" sz="2800" b="1" dirty="0" smtClean="0">
                <a:solidFill>
                  <a:srgbClr val="008000"/>
                </a:solidFill>
                <a:latin typeface="Tahoma" panose="020B0604030504040204" pitchFamily="34" charset="0"/>
                <a:cs typeface="Times New Roman" panose="02020603050405020304" pitchFamily="18" charset="0"/>
              </a:rPr>
              <a:t>Ewaluacja wewnętrzna dot. 2021 r.</a:t>
            </a:r>
          </a:p>
          <a:p>
            <a:pPr algn="ctr">
              <a:lnSpc>
                <a:spcPct val="90000"/>
              </a:lnSpc>
            </a:pPr>
            <a:endParaRPr lang="pl-PL" altLang="pl-PL" sz="2800" b="1" dirty="0" smtClean="0">
              <a:solidFill>
                <a:srgbClr val="008000"/>
              </a:solidFill>
              <a:latin typeface="Tahoma" panose="020B0604030504040204" pitchFamily="34" charset="0"/>
              <a:cs typeface="Times New Roman" panose="02020603050405020304" pitchFamily="18" charset="0"/>
            </a:endParaRPr>
          </a:p>
          <a:p>
            <a:pPr algn="ctr">
              <a:lnSpc>
                <a:spcPct val="90000"/>
              </a:lnSpc>
            </a:pPr>
            <a:r>
              <a:rPr lang="pl-PL" altLang="pl-PL" sz="2800" b="1" dirty="0" smtClean="0">
                <a:solidFill>
                  <a:srgbClr val="008000"/>
                </a:solidFill>
                <a:latin typeface="Tahoma" panose="020B0604030504040204" pitchFamily="34" charset="0"/>
                <a:cs typeface="Times New Roman" panose="02020603050405020304" pitchFamily="18" charset="0"/>
              </a:rPr>
              <a:t>Lokalna Grupa Działania Partnerstwo Ducha Gór </a:t>
            </a:r>
            <a:endParaRPr lang="pl-PL" altLang="pl-PL" sz="2800" b="1" dirty="0">
              <a:solidFill>
                <a:srgbClr val="008000"/>
              </a:solidFill>
              <a:latin typeface="Tahoma" panose="020B0604030504040204" pitchFamily="34" charset="0"/>
              <a:cs typeface="Times New Roman" panose="02020603050405020304" pitchFamily="18" charset="0"/>
            </a:endParaRPr>
          </a:p>
        </p:txBody>
      </p:sp>
      <p:sp>
        <p:nvSpPr>
          <p:cNvPr id="7" name="Tytuł 1"/>
          <p:cNvSpPr txBox="1">
            <a:spLocks/>
          </p:cNvSpPr>
          <p:nvPr/>
        </p:nvSpPr>
        <p:spPr>
          <a:xfrm>
            <a:off x="470086" y="2195728"/>
            <a:ext cx="11721914" cy="1582016"/>
          </a:xfrm>
          <a:prstGeom prst="rect">
            <a:avLst/>
          </a:prstGeom>
        </p:spPr>
        <p:txBody>
          <a:bodyPr anchor="b"/>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algn="ctr" fontAlgn="auto">
              <a:lnSpc>
                <a:spcPct val="115000"/>
              </a:lnSpc>
              <a:spcAft>
                <a:spcPts val="0"/>
              </a:spcAft>
              <a:defRPr/>
            </a:pPr>
            <a:r>
              <a:rPr lang="pl-PL" altLang="pl-PL" sz="2000" b="1" dirty="0" smtClean="0">
                <a:solidFill>
                  <a:schemeClr val="bg1">
                    <a:lumMod val="50000"/>
                  </a:schemeClr>
                </a:solidFill>
                <a:latin typeface="+mn-lt"/>
                <a:ea typeface="Calibri" pitchFamily="34" charset="0"/>
                <a:cs typeface="Roboto-Light"/>
              </a:rPr>
              <a:t>Europejski Fundusz Rolny na rzecz Rozwoju Obszarów Wiejskich:  Europa inwestująca w obszary wiejskie. </a:t>
            </a:r>
            <a:br>
              <a:rPr lang="pl-PL" altLang="pl-PL" sz="2000" b="1" dirty="0" smtClean="0">
                <a:solidFill>
                  <a:schemeClr val="bg1">
                    <a:lumMod val="50000"/>
                  </a:schemeClr>
                </a:solidFill>
                <a:latin typeface="+mn-lt"/>
                <a:ea typeface="Calibri" pitchFamily="34" charset="0"/>
                <a:cs typeface="Roboto-Light"/>
              </a:rPr>
            </a:br>
            <a:endParaRPr lang="pl-PL" altLang="pl-PL" sz="2000" b="1" dirty="0" smtClean="0">
              <a:solidFill>
                <a:schemeClr val="bg1">
                  <a:lumMod val="50000"/>
                </a:schemeClr>
              </a:solidFill>
              <a:latin typeface="+mn-lt"/>
              <a:ea typeface="Calibri" pitchFamily="34" charset="0"/>
              <a:cs typeface="Roboto-Light"/>
            </a:endParaRPr>
          </a:p>
          <a:p>
            <a:pPr algn="ctr" fontAlgn="auto">
              <a:lnSpc>
                <a:spcPct val="115000"/>
              </a:lnSpc>
              <a:spcAft>
                <a:spcPts val="0"/>
              </a:spcAft>
              <a:defRPr/>
            </a:pPr>
            <a:r>
              <a:rPr lang="pl-PL" altLang="pl-PL" sz="2000" b="1" dirty="0" smtClean="0">
                <a:solidFill>
                  <a:schemeClr val="bg1">
                    <a:lumMod val="50000"/>
                  </a:schemeClr>
                </a:solidFill>
                <a:latin typeface="+mn-lt"/>
                <a:ea typeface="Calibri" pitchFamily="34" charset="0"/>
                <a:cs typeface="Roboto-Light"/>
              </a:rPr>
              <a:t>Instytucja Zarządzająca PROW 2014-2020 – Minister Rolnictwa i Rozwoju Wsi.  Materiał opracowany przez LGD Partnerstwo Ducha Gór.  Materiał współfinansowany ze środków Unii Europejskiej  w ramach poddziałania 19.4 Wsparcie na rzecz kosztów bieżących i aktywizacji Programu Rozwoju Obszarów Wiejskich na lata 2014-2020.</a:t>
            </a:r>
            <a:endParaRPr lang="pl-PL" altLang="pl-PL" sz="2000" b="1" dirty="0">
              <a:solidFill>
                <a:schemeClr val="bg1">
                  <a:lumMod val="50000"/>
                </a:schemeClr>
              </a:solidFill>
              <a:latin typeface="+mn-lt"/>
              <a:ea typeface="Verdana" pitchFamily="34" charset="0"/>
              <a:cs typeface="Verdana" pitchFamily="34" charset="0"/>
            </a:endParaRPr>
          </a:p>
        </p:txBody>
      </p:sp>
      <p:sp>
        <p:nvSpPr>
          <p:cNvPr id="8" name="Rectangle 5"/>
          <p:cNvSpPr>
            <a:spLocks noChangeArrowheads="1"/>
          </p:cNvSpPr>
          <p:nvPr/>
        </p:nvSpPr>
        <p:spPr bwMode="auto">
          <a:xfrm>
            <a:off x="2667001" y="890589"/>
            <a:ext cx="1381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p>
            <a:pPr>
              <a:defRPr/>
            </a:pPr>
            <a:endParaRPr lang="pl-PL" sz="1350">
              <a:solidFill>
                <a:prstClr val="black"/>
              </a:solidFill>
              <a:latin typeface="Calibri"/>
            </a:endParaRPr>
          </a:p>
        </p:txBody>
      </p:sp>
      <p:sp>
        <p:nvSpPr>
          <p:cNvPr id="9" name="Rectangle 6"/>
          <p:cNvSpPr>
            <a:spLocks noChangeArrowheads="1"/>
          </p:cNvSpPr>
          <p:nvPr/>
        </p:nvSpPr>
        <p:spPr bwMode="auto">
          <a:xfrm>
            <a:off x="5975454" y="1490770"/>
            <a:ext cx="241092"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p>
            <a:pPr algn="ctr" eaLnBrk="1" hangingPunct="1">
              <a:defRPr/>
            </a:pPr>
            <a:r>
              <a:rPr lang="pl-PL" altLang="pl-PL" sz="900">
                <a:solidFill>
                  <a:prstClr val="black"/>
                </a:solidFill>
                <a:ea typeface="Times New Roman" pitchFamily="18" charset="0"/>
              </a:rPr>
              <a:t>    </a:t>
            </a:r>
            <a:endParaRPr lang="pl-PL" altLang="pl-PL" sz="1350">
              <a:solidFill>
                <a:prstClr val="black"/>
              </a:solidFill>
              <a:cs typeface="Arial" pitchFamily="34" charset="0"/>
            </a:endParaRPr>
          </a:p>
        </p:txBody>
      </p:sp>
      <p:sp>
        <p:nvSpPr>
          <p:cNvPr id="10" name="Rectangle 7"/>
          <p:cNvSpPr>
            <a:spLocks noChangeArrowheads="1"/>
          </p:cNvSpPr>
          <p:nvPr/>
        </p:nvSpPr>
        <p:spPr bwMode="auto">
          <a:xfrm>
            <a:off x="5975454" y="1884470"/>
            <a:ext cx="241092"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p>
            <a:pPr algn="ctr" eaLnBrk="1" hangingPunct="1">
              <a:defRPr/>
            </a:pPr>
            <a:r>
              <a:rPr lang="pl-PL" altLang="pl-PL" sz="900">
                <a:solidFill>
                  <a:prstClr val="black"/>
                </a:solidFill>
                <a:ea typeface="Times New Roman" pitchFamily="18" charset="0"/>
              </a:rPr>
              <a:t>    </a:t>
            </a:r>
            <a:endParaRPr lang="pl-PL" altLang="pl-PL" sz="1350">
              <a:solidFill>
                <a:prstClr val="black"/>
              </a:solidFill>
              <a:cs typeface="Arial" pitchFamily="34" charset="0"/>
            </a:endParaRPr>
          </a:p>
        </p:txBody>
      </p:sp>
      <p:sp>
        <p:nvSpPr>
          <p:cNvPr id="11" name="Rectangle 5"/>
          <p:cNvSpPr>
            <a:spLocks noChangeArrowheads="1"/>
          </p:cNvSpPr>
          <p:nvPr/>
        </p:nvSpPr>
        <p:spPr bwMode="auto">
          <a:xfrm>
            <a:off x="3001963" y="1176338"/>
            <a:ext cx="1397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p>
            <a:pPr>
              <a:defRPr/>
            </a:pPr>
            <a:endParaRPr lang="pl-PL" sz="1350">
              <a:solidFill>
                <a:prstClr val="black"/>
              </a:solidFill>
              <a:latin typeface="Calibri"/>
            </a:endParaRPr>
          </a:p>
        </p:txBody>
      </p:sp>
      <p:sp>
        <p:nvSpPr>
          <p:cNvPr id="12" name="Rectangle 6"/>
          <p:cNvSpPr>
            <a:spLocks noChangeArrowheads="1"/>
          </p:cNvSpPr>
          <p:nvPr/>
        </p:nvSpPr>
        <p:spPr bwMode="auto">
          <a:xfrm>
            <a:off x="5975454" y="1490770"/>
            <a:ext cx="241092"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p>
            <a:pPr algn="ctr" eaLnBrk="1" hangingPunct="1">
              <a:defRPr/>
            </a:pPr>
            <a:r>
              <a:rPr lang="pl-PL" altLang="pl-PL" sz="900">
                <a:solidFill>
                  <a:prstClr val="black"/>
                </a:solidFill>
                <a:ea typeface="Times New Roman" pitchFamily="18" charset="0"/>
              </a:rPr>
              <a:t>    </a:t>
            </a:r>
            <a:endParaRPr lang="pl-PL" altLang="pl-PL" sz="1350">
              <a:solidFill>
                <a:prstClr val="black"/>
              </a:solidFill>
              <a:cs typeface="Arial" pitchFamily="34" charset="0"/>
            </a:endParaRPr>
          </a:p>
        </p:txBody>
      </p:sp>
      <p:pic>
        <p:nvPicPr>
          <p:cNvPr id="13" name="Obraz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4175" y="587763"/>
            <a:ext cx="1721613" cy="115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5510" y="673539"/>
            <a:ext cx="1587691" cy="106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7409" y="572891"/>
            <a:ext cx="1104035" cy="115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119" descr="logo_duch_g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3881" y="687339"/>
            <a:ext cx="1156482" cy="100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553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654731544"/>
              </p:ext>
            </p:extLst>
          </p:nvPr>
        </p:nvGraphicFramePr>
        <p:xfrm>
          <a:off x="348343" y="0"/>
          <a:ext cx="11509828" cy="6746060"/>
        </p:xfrm>
        <a:graphic>
          <a:graphicData uri="http://schemas.openxmlformats.org/drawingml/2006/table">
            <a:tbl>
              <a:tblPr/>
              <a:tblGrid>
                <a:gridCol w="1379984"/>
                <a:gridCol w="826187"/>
                <a:gridCol w="722840"/>
                <a:gridCol w="814812"/>
                <a:gridCol w="971398"/>
                <a:gridCol w="790752"/>
                <a:gridCol w="1016951"/>
                <a:gridCol w="855465"/>
                <a:gridCol w="795149"/>
                <a:gridCol w="1102790"/>
                <a:gridCol w="1116750"/>
                <a:gridCol w="1116750"/>
              </a:tblGrid>
              <a:tr h="244881">
                <a:tc gridSpan="3">
                  <a:txBody>
                    <a:bodyPr/>
                    <a:lstStyle/>
                    <a:p>
                      <a:pPr algn="ctr" fontAlgn="ctr"/>
                      <a:r>
                        <a:rPr lang="pl-PL" sz="1600" b="1" i="0" u="none" strike="noStrike" dirty="0">
                          <a:solidFill>
                            <a:srgbClr val="000000"/>
                          </a:solidFill>
                          <a:effectLst/>
                          <a:latin typeface="Calibri" panose="020F0502020204030204" pitchFamily="34" charset="0"/>
                        </a:rPr>
                        <a:t>Cel ogólny I</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pl-PL"/>
                    </a:p>
                  </a:txBody>
                  <a:tcPr/>
                </a:tc>
                <a:tc hMerge="1">
                  <a:txBody>
                    <a:bodyPr/>
                    <a:lstStyle/>
                    <a:p>
                      <a:endParaRPr lang="pl-PL"/>
                    </a:p>
                  </a:txBody>
                  <a:tcPr/>
                </a:tc>
                <a:tc gridSpan="3">
                  <a:txBody>
                    <a:bodyPr/>
                    <a:lstStyle/>
                    <a:p>
                      <a:pPr algn="ctr" fontAlgn="ctr"/>
                      <a:r>
                        <a:rPr lang="pl-PL" sz="1600" b="1" i="0" u="none" strike="noStrike" dirty="0">
                          <a:solidFill>
                            <a:srgbClr val="000000"/>
                          </a:solidFill>
                          <a:effectLst/>
                          <a:latin typeface="Calibri" panose="020F0502020204030204" pitchFamily="34" charset="0"/>
                        </a:rPr>
                        <a:t>Cele szczegółowe</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pl-PL"/>
                    </a:p>
                  </a:txBody>
                  <a:tcPr/>
                </a:tc>
                <a:tc hMerge="1">
                  <a:txBody>
                    <a:bodyPr/>
                    <a:lstStyle/>
                    <a:p>
                      <a:endParaRPr lang="pl-PL"/>
                    </a:p>
                  </a:txBody>
                  <a:tcPr/>
                </a:tc>
                <a:tc gridSpan="6">
                  <a:txBody>
                    <a:bodyPr/>
                    <a:lstStyle/>
                    <a:p>
                      <a:pPr algn="ctr" fontAlgn="ctr"/>
                      <a:r>
                        <a:rPr lang="pl-PL" sz="1600" b="1" i="0" u="none" strike="noStrike" dirty="0">
                          <a:solidFill>
                            <a:srgbClr val="000000"/>
                          </a:solidFill>
                          <a:effectLst/>
                          <a:latin typeface="Calibri" panose="020F0502020204030204" pitchFamily="34" charset="0"/>
                        </a:rPr>
                        <a:t>Przedsięwzięcia</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540551">
                <a:tc rowSpan="2">
                  <a:txBody>
                    <a:bodyPr/>
                    <a:lstStyle/>
                    <a:p>
                      <a:pPr algn="ctr" fontAlgn="ctr"/>
                      <a:r>
                        <a:rPr lang="pl-PL" sz="1100" b="1" i="0" u="none" strike="noStrike" dirty="0">
                          <a:solidFill>
                            <a:srgbClr val="000000"/>
                          </a:solidFill>
                          <a:effectLst/>
                          <a:latin typeface="Calibri" panose="020F0502020204030204" pitchFamily="34" charset="0"/>
                        </a:rPr>
                        <a:t>Nazwa</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2">
                  <a:txBody>
                    <a:bodyPr/>
                    <a:lstStyle/>
                    <a:p>
                      <a:pPr algn="ctr" fontAlgn="ctr"/>
                      <a:r>
                        <a:rPr lang="pl-PL" sz="1100" b="1" i="0" u="none" strike="noStrike" dirty="0">
                          <a:solidFill>
                            <a:srgbClr val="000000"/>
                          </a:solidFill>
                          <a:effectLst/>
                          <a:latin typeface="Calibri" panose="020F0502020204030204" pitchFamily="34" charset="0"/>
                        </a:rPr>
                        <a:t>Budżet w LSR </a:t>
                      </a:r>
                      <a:r>
                        <a:rPr lang="pl-PL" sz="1100" b="1" i="0" u="none" strike="noStrike" dirty="0" smtClean="0">
                          <a:solidFill>
                            <a:srgbClr val="000000"/>
                          </a:solidFill>
                          <a:effectLst/>
                          <a:latin typeface="Calibri" panose="020F0502020204030204" pitchFamily="34" charset="0"/>
                        </a:rPr>
                        <a:t>[EUR]</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100" b="1" i="0" u="none" strike="noStrike" dirty="0">
                          <a:solidFill>
                            <a:srgbClr val="000000"/>
                          </a:solidFill>
                          <a:effectLst/>
                          <a:latin typeface="Calibri" panose="020F0502020204030204" pitchFamily="34" charset="0"/>
                        </a:rPr>
                        <a:t>Realizacja budżetu </a:t>
                      </a:r>
                      <a:r>
                        <a:rPr lang="pl-PL" sz="1100" b="1" i="0" u="none" strike="noStrike" dirty="0" smtClean="0">
                          <a:solidFill>
                            <a:srgbClr val="000000"/>
                          </a:solidFill>
                          <a:effectLst/>
                          <a:latin typeface="Calibri" panose="020F0502020204030204" pitchFamily="34" charset="0"/>
                        </a:rPr>
                        <a:t>[EUR]</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100" b="1" i="0" u="none" strike="noStrike">
                          <a:solidFill>
                            <a:srgbClr val="000000"/>
                          </a:solidFill>
                          <a:effectLst/>
                          <a:latin typeface="Calibri" panose="020F0502020204030204" pitchFamily="34" charset="0"/>
                        </a:rPr>
                        <a:t>Nazwa</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2">
                  <a:txBody>
                    <a:bodyPr/>
                    <a:lstStyle/>
                    <a:p>
                      <a:pPr algn="ctr" fontAlgn="ctr"/>
                      <a:r>
                        <a:rPr lang="pl-PL" sz="1100" b="1" i="0" u="none" strike="noStrike" dirty="0">
                          <a:solidFill>
                            <a:srgbClr val="000000"/>
                          </a:solidFill>
                          <a:effectLst/>
                          <a:latin typeface="Calibri" panose="020F0502020204030204" pitchFamily="34" charset="0"/>
                        </a:rPr>
                        <a:t>Budżet w LSR </a:t>
                      </a:r>
                      <a:r>
                        <a:rPr lang="pl-PL" sz="1100" b="1" i="0" u="none" strike="noStrike" dirty="0" smtClean="0">
                          <a:solidFill>
                            <a:srgbClr val="000000"/>
                          </a:solidFill>
                          <a:effectLst/>
                          <a:latin typeface="Calibri" panose="020F0502020204030204" pitchFamily="34" charset="0"/>
                        </a:rPr>
                        <a:t>[EUR]</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100" b="1" i="0" u="none" strike="noStrike" dirty="0">
                          <a:solidFill>
                            <a:srgbClr val="000000"/>
                          </a:solidFill>
                          <a:effectLst/>
                          <a:latin typeface="Calibri" panose="020F0502020204030204" pitchFamily="34" charset="0"/>
                        </a:rPr>
                        <a:t>Realizacja budżetu </a:t>
                      </a:r>
                      <a:r>
                        <a:rPr lang="pl-PL" sz="1100" b="1" i="0" u="none" strike="noStrike" dirty="0" smtClean="0">
                          <a:solidFill>
                            <a:srgbClr val="000000"/>
                          </a:solidFill>
                          <a:effectLst/>
                          <a:latin typeface="Calibri" panose="020F0502020204030204" pitchFamily="34" charset="0"/>
                        </a:rPr>
                        <a:t>[EUR]</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100" b="1" i="0" u="none" strike="noStrike">
                          <a:solidFill>
                            <a:srgbClr val="000000"/>
                          </a:solidFill>
                          <a:effectLst/>
                          <a:latin typeface="Calibri" panose="020F0502020204030204" pitchFamily="34" charset="0"/>
                        </a:rPr>
                        <a:t>Nazwa</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pl-PL" sz="1100" b="1" i="0" u="none" strike="noStrike" dirty="0">
                          <a:solidFill>
                            <a:srgbClr val="000000"/>
                          </a:solidFill>
                          <a:effectLst/>
                          <a:latin typeface="Calibri" panose="020F0502020204030204" pitchFamily="34" charset="0"/>
                        </a:rPr>
                        <a:t>Budżet </a:t>
                      </a:r>
                      <a:r>
                        <a:rPr lang="pl-PL" sz="1100" b="1" i="0" u="none" strike="noStrike" dirty="0" smtClean="0">
                          <a:solidFill>
                            <a:srgbClr val="000000"/>
                          </a:solidFill>
                          <a:effectLst/>
                          <a:latin typeface="Calibri" panose="020F0502020204030204" pitchFamily="34" charset="0"/>
                        </a:rPr>
                        <a:t>do 2021</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100" b="1" i="0" u="none" strike="noStrike" dirty="0" smtClean="0">
                          <a:solidFill>
                            <a:srgbClr val="000000"/>
                          </a:solidFill>
                          <a:effectLst/>
                          <a:latin typeface="Calibri" panose="020F0502020204030204" pitchFamily="34" charset="0"/>
                        </a:rPr>
                        <a:t>Budżet</a:t>
                      </a:r>
                      <a:r>
                        <a:rPr lang="pl-PL" sz="1100" b="1" i="0" u="none" strike="noStrike" baseline="0" dirty="0" smtClean="0">
                          <a:solidFill>
                            <a:srgbClr val="000000"/>
                          </a:solidFill>
                          <a:effectLst/>
                          <a:latin typeface="Calibri" panose="020F0502020204030204" pitchFamily="34" charset="0"/>
                        </a:rPr>
                        <a:t> d</a:t>
                      </a:r>
                      <a:r>
                        <a:rPr lang="pl-PL" sz="1100" b="1" i="0" u="none" strike="noStrike" dirty="0" smtClean="0">
                          <a:solidFill>
                            <a:srgbClr val="000000"/>
                          </a:solidFill>
                          <a:effectLst/>
                          <a:latin typeface="Calibri" panose="020F0502020204030204" pitchFamily="34" charset="0"/>
                        </a:rPr>
                        <a:t>o 2023</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100" b="1" i="0" u="none" strike="noStrike" dirty="0">
                          <a:solidFill>
                            <a:srgbClr val="000000"/>
                          </a:solidFill>
                          <a:effectLst/>
                          <a:latin typeface="Calibri" panose="020F0502020204030204" pitchFamily="34" charset="0"/>
                        </a:rPr>
                        <a:t>Pomoc </a:t>
                      </a:r>
                      <a:r>
                        <a:rPr lang="pl-PL" sz="1100" b="1" i="0" u="none" strike="noStrike" dirty="0" smtClean="0">
                          <a:solidFill>
                            <a:srgbClr val="000000"/>
                          </a:solidFill>
                          <a:effectLst/>
                          <a:latin typeface="Calibri" panose="020F0502020204030204" pitchFamily="34" charset="0"/>
                        </a:rPr>
                        <a:t>przyznana</a:t>
                      </a:r>
                    </a:p>
                    <a:p>
                      <a:pPr algn="ctr" fontAlgn="ctr"/>
                      <a:r>
                        <a:rPr lang="pl-PL" sz="1100" b="1" i="0" u="none" strike="noStrike" dirty="0" smtClean="0">
                          <a:solidFill>
                            <a:srgbClr val="000000"/>
                          </a:solidFill>
                          <a:effectLst/>
                          <a:latin typeface="Calibri" panose="020F0502020204030204" pitchFamily="34" charset="0"/>
                        </a:rPr>
                        <a:t>UMWD</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100" b="1" i="0" u="none" strike="noStrike">
                          <a:solidFill>
                            <a:srgbClr val="000000"/>
                          </a:solidFill>
                          <a:effectLst/>
                          <a:latin typeface="Calibri" panose="020F0502020204030204" pitchFamily="34" charset="0"/>
                        </a:rPr>
                        <a:t>Pomoc wypłacona</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100" b="1" i="0" u="none" strike="noStrike" dirty="0">
                          <a:solidFill>
                            <a:srgbClr val="000000"/>
                          </a:solidFill>
                          <a:effectLst/>
                          <a:latin typeface="Calibri" panose="020F0502020204030204" pitchFamily="34" charset="0"/>
                        </a:rPr>
                        <a:t>Pomoc </a:t>
                      </a:r>
                      <a:r>
                        <a:rPr lang="pl-PL" sz="1100" b="1" i="0" u="none" strike="noStrike" dirty="0" smtClean="0">
                          <a:solidFill>
                            <a:srgbClr val="000000"/>
                          </a:solidFill>
                          <a:effectLst/>
                          <a:latin typeface="Calibri" panose="020F0502020204030204" pitchFamily="34" charset="0"/>
                        </a:rPr>
                        <a:t>przyznana</a:t>
                      </a:r>
                    </a:p>
                    <a:p>
                      <a:pPr algn="ctr" fontAlgn="ctr"/>
                      <a:r>
                        <a:rPr lang="pl-PL" sz="1100" b="1" i="0" u="none" strike="noStrike" dirty="0" smtClean="0">
                          <a:solidFill>
                            <a:srgbClr val="000000"/>
                          </a:solidFill>
                          <a:effectLst/>
                          <a:latin typeface="Calibri" panose="020F0502020204030204" pitchFamily="34" charset="0"/>
                        </a:rPr>
                        <a:t>LGD</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351375">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l" fontAlgn="ctr"/>
                      <a:r>
                        <a:rPr lang="pl-PL" sz="1100" b="1" i="0" u="none" strike="noStrike" dirty="0">
                          <a:solidFill>
                            <a:srgbClr val="000000"/>
                          </a:solidFill>
                          <a:effectLst/>
                          <a:latin typeface="Calibri" panose="020F0502020204030204" pitchFamily="34" charset="0"/>
                        </a:rPr>
                        <a:t>Pomoc przyznana – podpisane umowy</a:t>
                      </a:r>
                      <a:br>
                        <a:rPr lang="pl-PL" sz="1100" b="1" i="0" u="none" strike="noStrike" dirty="0">
                          <a:solidFill>
                            <a:srgbClr val="000000"/>
                          </a:solidFill>
                          <a:effectLst/>
                          <a:latin typeface="Calibri" panose="020F0502020204030204" pitchFamily="34" charset="0"/>
                        </a:rPr>
                      </a:br>
                      <a:r>
                        <a:rPr lang="pl-PL" sz="1100" b="1" i="0" u="none" strike="noStrike" dirty="0" smtClean="0">
                          <a:solidFill>
                            <a:srgbClr val="000000"/>
                          </a:solidFill>
                          <a:effectLst/>
                          <a:latin typeface="Calibri" panose="020F0502020204030204" pitchFamily="34" charset="0"/>
                        </a:rPr>
                        <a:t>[EUR]</a:t>
                      </a:r>
                    </a:p>
                    <a:p>
                      <a:pPr algn="l" fontAlgn="ctr"/>
                      <a:r>
                        <a:rPr lang="pl-PL" sz="1100" b="1" i="0" u="none" strike="noStrike" dirty="0">
                          <a:solidFill>
                            <a:srgbClr val="000000"/>
                          </a:solidFill>
                          <a:effectLst/>
                          <a:latin typeface="Calibri" panose="020F0502020204030204" pitchFamily="34" charset="0"/>
                        </a:rPr>
                        <a:t/>
                      </a:r>
                      <a:br>
                        <a:rPr lang="pl-PL" sz="1100" b="1" i="0" u="none" strike="noStrike" dirty="0">
                          <a:solidFill>
                            <a:srgbClr val="000000"/>
                          </a:solidFill>
                          <a:effectLst/>
                          <a:latin typeface="Calibri" panose="020F0502020204030204" pitchFamily="34" charset="0"/>
                        </a:rPr>
                      </a:b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l-PL" sz="1100" b="1" i="0" u="none" strike="noStrike" dirty="0">
                          <a:solidFill>
                            <a:srgbClr val="000000"/>
                          </a:solidFill>
                          <a:effectLst/>
                          <a:latin typeface="Calibri" panose="020F0502020204030204" pitchFamily="34" charset="0"/>
                        </a:rPr>
                        <a:t>Pomoc wypłacona - realizacja budżetu </a:t>
                      </a:r>
                      <a:r>
                        <a:rPr lang="pl-PL" sz="1100" b="1" i="0" u="none" strike="noStrike" dirty="0" smtClean="0">
                          <a:solidFill>
                            <a:srgbClr val="000000"/>
                          </a:solidFill>
                          <a:effectLst/>
                          <a:latin typeface="Calibri" panose="020F0502020204030204" pitchFamily="34" charset="0"/>
                        </a:rPr>
                        <a:t>[EUR]</a:t>
                      </a:r>
                    </a:p>
                    <a:p>
                      <a:pPr algn="l" fontAlgn="ctr"/>
                      <a:r>
                        <a:rPr lang="pl-PL" sz="1100" b="1" i="0" u="none" strike="noStrike" dirty="0" smtClean="0">
                          <a:solidFill>
                            <a:srgbClr val="000000"/>
                          </a:solidFill>
                          <a:effectLst/>
                          <a:latin typeface="Calibri" panose="020F0502020204030204" pitchFamily="34" charset="0"/>
                        </a:rPr>
                        <a:t>ZAKOŃCZONE</a:t>
                      </a:r>
                      <a:r>
                        <a:rPr lang="pl-PL" sz="1100" b="1" i="0" u="none" strike="noStrike" dirty="0">
                          <a:solidFill>
                            <a:srgbClr val="000000"/>
                          </a:solidFill>
                          <a:effectLst/>
                          <a:latin typeface="Calibri" panose="020F0502020204030204" pitchFamily="34" charset="0"/>
                        </a:rPr>
                        <a:t/>
                      </a:r>
                      <a:br>
                        <a:rPr lang="pl-PL" sz="1100" b="1" i="0" u="none" strike="noStrike" dirty="0">
                          <a:solidFill>
                            <a:srgbClr val="000000"/>
                          </a:solidFill>
                          <a:effectLst/>
                          <a:latin typeface="Calibri" panose="020F0502020204030204" pitchFamily="34" charset="0"/>
                        </a:rPr>
                      </a:b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l-PL" sz="1100" b="1" i="0" u="none" strike="noStrike" dirty="0" smtClean="0">
                          <a:solidFill>
                            <a:srgbClr val="000000"/>
                          </a:solidFill>
                          <a:effectLst/>
                          <a:latin typeface="Calibri" panose="020F0502020204030204" pitchFamily="34" charset="0"/>
                        </a:rPr>
                        <a:t>WYBRANE </a:t>
                      </a:r>
                      <a:r>
                        <a:rPr lang="pl-PL" sz="1100" b="1" i="0" u="none" strike="noStrike" dirty="0">
                          <a:solidFill>
                            <a:srgbClr val="000000"/>
                          </a:solidFill>
                          <a:effectLst/>
                          <a:latin typeface="Calibri" panose="020F0502020204030204" pitchFamily="34" charset="0"/>
                        </a:rPr>
                        <a:t>– przez LGD</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201262">
                <a:tc rowSpan="4">
                  <a:txBody>
                    <a:bodyPr/>
                    <a:lstStyle/>
                    <a:p>
                      <a:pPr algn="ctr" fontAlgn="t"/>
                      <a:r>
                        <a:rPr lang="pl-PL" sz="1100" b="0" i="0" u="none" strike="noStrike">
                          <a:solidFill>
                            <a:srgbClr val="000000"/>
                          </a:solidFill>
                          <a:effectLst/>
                          <a:latin typeface="Calibri" panose="020F0502020204030204" pitchFamily="34" charset="0"/>
                        </a:rPr>
                        <a:t>I.Poprawa atrakcyjności i zrównoważenie rozwoju turystycznego obszaru LGD Partnerstwo Ducha Gór, opartego na zasobach, przy udziale</a:t>
                      </a:r>
                      <a:br>
                        <a:rPr lang="pl-PL" sz="1100" b="0" i="0" u="none" strike="noStrike">
                          <a:solidFill>
                            <a:srgbClr val="000000"/>
                          </a:solidFill>
                          <a:effectLst/>
                          <a:latin typeface="Calibri" panose="020F0502020204030204" pitchFamily="34" charset="0"/>
                        </a:rPr>
                      </a:br>
                      <a:r>
                        <a:rPr lang="pl-PL" sz="1100" b="0" i="0" u="none" strike="noStrike">
                          <a:solidFill>
                            <a:srgbClr val="000000"/>
                          </a:solidFill>
                          <a:effectLst/>
                          <a:latin typeface="Calibri" panose="020F0502020204030204" pitchFamily="34" charset="0"/>
                        </a:rPr>
                        <a:t>społeczności lokalnych poprzez innowacyjność, z poszanowaniem środowiska i klimatu do 2020(23) r</a:t>
                      </a:r>
                    </a:p>
                  </a:txBody>
                  <a:tcPr marL="7751" marR="7751" marT="77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4">
                  <a:txBody>
                    <a:bodyPr/>
                    <a:lstStyle/>
                    <a:p>
                      <a:pPr algn="ctr" fontAlgn="ctr"/>
                      <a:r>
                        <a:rPr lang="pl-PL" sz="1200" b="1" i="0" u="none" strike="noStrike" dirty="0" smtClean="0">
                          <a:solidFill>
                            <a:srgbClr val="000000"/>
                          </a:solidFill>
                          <a:effectLst/>
                          <a:latin typeface="Calibri" panose="020F0502020204030204" pitchFamily="34" charset="0"/>
                        </a:rPr>
                        <a:t>879 588,35</a:t>
                      </a: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4">
                  <a:txBody>
                    <a:bodyPr/>
                    <a:lstStyle/>
                    <a:p>
                      <a:pPr algn="ctr" fontAlgn="ctr"/>
                      <a:r>
                        <a:rPr lang="pl-PL" sz="1200" b="1" i="0" u="none" strike="noStrike" dirty="0" smtClean="0">
                          <a:solidFill>
                            <a:srgbClr val="000000"/>
                          </a:solidFill>
                          <a:effectLst/>
                          <a:latin typeface="Calibri" panose="020F0502020204030204" pitchFamily="34" charset="0"/>
                        </a:rPr>
                        <a:t>519 032,29</a:t>
                      </a: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100" b="0" i="0" u="none" strike="noStrike" dirty="0">
                          <a:solidFill>
                            <a:srgbClr val="000000"/>
                          </a:solidFill>
                          <a:effectLst/>
                          <a:latin typeface="Calibri" panose="020F0502020204030204" pitchFamily="34" charset="0"/>
                        </a:rPr>
                        <a:t>I.1. Poprawa dostępności do</a:t>
                      </a:r>
                      <a:br>
                        <a:rPr lang="pl-PL" sz="1100" b="0" i="0" u="none" strike="noStrike" dirty="0">
                          <a:solidFill>
                            <a:srgbClr val="000000"/>
                          </a:solidFill>
                          <a:effectLst/>
                          <a:latin typeface="Calibri" panose="020F0502020204030204" pitchFamily="34" charset="0"/>
                        </a:rPr>
                      </a:br>
                      <a:r>
                        <a:rPr lang="pl-PL" sz="1100" b="0" i="0" u="none" strike="noStrike" dirty="0">
                          <a:solidFill>
                            <a:srgbClr val="000000"/>
                          </a:solidFill>
                          <a:effectLst/>
                          <a:latin typeface="Calibri" panose="020F0502020204030204" pitchFamily="34" charset="0"/>
                        </a:rPr>
                        <a:t>infrastruktury turystycznej,</a:t>
                      </a:r>
                      <a:br>
                        <a:rPr lang="pl-PL" sz="1100" b="0" i="0" u="none" strike="noStrike" dirty="0">
                          <a:solidFill>
                            <a:srgbClr val="000000"/>
                          </a:solidFill>
                          <a:effectLst/>
                          <a:latin typeface="Calibri" panose="020F0502020204030204" pitchFamily="34" charset="0"/>
                        </a:rPr>
                      </a:br>
                      <a:r>
                        <a:rPr lang="pl-PL" sz="1100" b="0" i="0" u="none" strike="noStrike" dirty="0">
                          <a:solidFill>
                            <a:srgbClr val="000000"/>
                          </a:solidFill>
                          <a:effectLst/>
                          <a:latin typeface="Calibri" panose="020F0502020204030204" pitchFamily="34" charset="0"/>
                        </a:rPr>
                        <a:t>rekreacyjnej i </a:t>
                      </a:r>
                      <a:r>
                        <a:rPr lang="pl-PL" sz="1100" b="0" i="0" u="none" strike="noStrike" dirty="0" smtClean="0">
                          <a:solidFill>
                            <a:srgbClr val="000000"/>
                          </a:solidFill>
                          <a:effectLst/>
                          <a:latin typeface="Calibri" panose="020F0502020204030204" pitchFamily="34" charset="0"/>
                        </a:rPr>
                        <a:t>kulturowej</a:t>
                      </a:r>
                      <a:endParaRPr lang="pl-PL" sz="11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753 946,91</a:t>
                      </a: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endParaRPr lang="pl-PL" sz="1200" b="1" i="0" u="none" strike="noStrike" dirty="0" smtClean="0">
                        <a:solidFill>
                          <a:srgbClr val="000000"/>
                        </a:solidFill>
                        <a:effectLst/>
                        <a:latin typeface="Calibri" panose="020F0502020204030204" pitchFamily="34" charset="0"/>
                      </a:endParaRPr>
                    </a:p>
                    <a:p>
                      <a:pPr algn="ctr" fontAlgn="ctr"/>
                      <a:r>
                        <a:rPr lang="pl-PL" sz="1200" b="1" i="0" u="none" strike="noStrike" dirty="0" smtClean="0">
                          <a:solidFill>
                            <a:srgbClr val="000000"/>
                          </a:solidFill>
                          <a:effectLst/>
                          <a:latin typeface="Calibri" panose="020F0502020204030204" pitchFamily="34" charset="0"/>
                        </a:rPr>
                        <a:t>484 032,29</a:t>
                      </a:r>
                    </a:p>
                    <a:p>
                      <a:pPr algn="ctr" fontAlgn="ct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t"/>
                      <a:r>
                        <a:rPr lang="pl-PL" sz="1100" b="0" i="0" u="none" strike="noStrike" dirty="0">
                          <a:solidFill>
                            <a:srgbClr val="000000"/>
                          </a:solidFill>
                          <a:effectLst/>
                          <a:latin typeface="Calibri" panose="020F0502020204030204" pitchFamily="34" charset="0"/>
                        </a:rPr>
                        <a:t>I.1.1 Inwestycje w infrastrukturę turystyczną , rekreacyjną i </a:t>
                      </a:r>
                      <a:r>
                        <a:rPr lang="pl-PL" sz="1100" b="0" i="0" u="none" strike="noStrike" dirty="0" smtClean="0">
                          <a:solidFill>
                            <a:srgbClr val="000000"/>
                          </a:solidFill>
                          <a:effectLst/>
                          <a:latin typeface="Calibri" panose="020F0502020204030204" pitchFamily="34" charset="0"/>
                        </a:rPr>
                        <a:t>kulturową</a:t>
                      </a:r>
                    </a:p>
                    <a:p>
                      <a:pPr algn="l" fontAlgn="t"/>
                      <a:r>
                        <a:rPr lang="pl-PL" sz="1100" b="1" i="0" u="none" strike="noStrike" dirty="0" smtClean="0">
                          <a:solidFill>
                            <a:srgbClr val="FF0000"/>
                          </a:solidFill>
                          <a:effectLst/>
                          <a:latin typeface="Calibri" panose="020F0502020204030204" pitchFamily="34" charset="0"/>
                        </a:rPr>
                        <a:t>W tym grant</a:t>
                      </a:r>
                      <a:endParaRPr lang="pl-PL" sz="1100" b="1" i="0" u="none" strike="noStrike" dirty="0">
                        <a:solidFill>
                          <a:srgbClr val="FF0000"/>
                        </a:solidFill>
                        <a:effectLst/>
                        <a:latin typeface="Calibri" panose="020F0502020204030204" pitchFamily="34" charset="0"/>
                      </a:endParaRPr>
                    </a:p>
                  </a:txBody>
                  <a:tcPr marL="7751" marR="7751" marT="77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chemeClr val="tx1"/>
                          </a:solidFill>
                          <a:effectLst/>
                          <a:latin typeface="Calibri" panose="020F0502020204030204" pitchFamily="34" charset="0"/>
                        </a:rPr>
                        <a:t>527 946,91</a:t>
                      </a:r>
                      <a:endParaRPr lang="pl-PL" sz="1200" b="1" i="0" u="none" strike="noStrike" dirty="0">
                        <a:solidFill>
                          <a:schemeClr val="tx1"/>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1" i="0" u="none" strike="noStrike" dirty="0" smtClean="0">
                          <a:solidFill>
                            <a:srgbClr val="FF0000"/>
                          </a:solidFill>
                          <a:effectLst/>
                          <a:latin typeface="Calibri" panose="020F0502020204030204" pitchFamily="34" charset="0"/>
                        </a:rPr>
                        <a:t>226 000,00</a:t>
                      </a:r>
                      <a:endParaRPr lang="pl-PL" sz="1200" b="1" i="0" u="none" strike="noStrike" dirty="0">
                        <a:solidFill>
                          <a:srgbClr val="FF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chemeClr val="tx1"/>
                          </a:solidFill>
                          <a:effectLst/>
                          <a:latin typeface="Calibri" panose="020F0502020204030204" pitchFamily="34" charset="0"/>
                        </a:rPr>
                        <a:t>527 743,14</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pl-PL" sz="1200" b="1" i="0" u="none" strike="noStrike" dirty="0" smtClean="0">
                        <a:solidFill>
                          <a:schemeClr val="tx1"/>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chemeClr val="tx1"/>
                          </a:solidFill>
                          <a:effectLst/>
                          <a:latin typeface="Calibri" panose="020F0502020204030204" pitchFamily="34" charset="0"/>
                        </a:rPr>
                        <a:t>484 032,29</a:t>
                      </a:r>
                    </a:p>
                    <a:p>
                      <a:pPr algn="ctr" fontAlgn="ctr"/>
                      <a:endParaRPr lang="pl-PL" sz="1200" b="1" i="0" u="none" strike="noStrike" dirty="0">
                        <a:solidFill>
                          <a:schemeClr val="tx1"/>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endParaRPr lang="pl-PL" sz="1200" b="1" i="0" u="none" strike="noStrike" dirty="0" smtClean="0">
                        <a:solidFill>
                          <a:schemeClr val="tx1"/>
                        </a:solidFill>
                        <a:effectLst/>
                        <a:latin typeface="Calibri" panose="020F0502020204030204" pitchFamily="34" charset="0"/>
                      </a:endParaRPr>
                    </a:p>
                    <a:p>
                      <a:pPr algn="ctr" fontAlgn="ctr"/>
                      <a:r>
                        <a:rPr lang="pl-PL" sz="1200" b="1" i="0" u="none" strike="noStrike" dirty="0" smtClean="0">
                          <a:solidFill>
                            <a:schemeClr val="tx1"/>
                          </a:solidFill>
                          <a:effectLst/>
                          <a:latin typeface="Calibri" panose="020F0502020204030204" pitchFamily="34" charset="0"/>
                        </a:rPr>
                        <a:t>0</a:t>
                      </a:r>
                    </a:p>
                    <a:p>
                      <a:pPr algn="ctr" fontAlgn="ctr"/>
                      <a:endParaRPr lang="pl-PL" sz="1200" b="1" i="0" u="none" strike="noStrike" dirty="0">
                        <a:solidFill>
                          <a:schemeClr val="tx1"/>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476063">
                <a:tc vMerge="1">
                  <a:txBody>
                    <a:bodyPr/>
                    <a:lstStyle/>
                    <a:p>
                      <a:endParaRPr lang="pl-PL"/>
                    </a:p>
                  </a:txBody>
                  <a:tcPr/>
                </a:tc>
                <a:tc vMerge="1">
                  <a:txBody>
                    <a:bodyPr/>
                    <a:lstStyle/>
                    <a:p>
                      <a:endParaRPr lang="pl-PL"/>
                    </a:p>
                  </a:txBody>
                  <a:tcPr/>
                </a:tc>
                <a:tc vMerge="1">
                  <a:txBody>
                    <a:bodyPr/>
                    <a:lstStyle/>
                    <a:p>
                      <a:endParaRPr lang="pl-PL"/>
                    </a:p>
                  </a:txBody>
                  <a:tcPr/>
                </a:tc>
                <a:tc rowSpan="3">
                  <a:txBody>
                    <a:bodyPr/>
                    <a:lstStyle/>
                    <a:p>
                      <a:pPr algn="ctr" fontAlgn="ctr"/>
                      <a:r>
                        <a:rPr lang="pl-PL" sz="1100" b="0" i="0" u="none" strike="noStrike" dirty="0">
                          <a:solidFill>
                            <a:srgbClr val="000000"/>
                          </a:solidFill>
                          <a:effectLst/>
                          <a:latin typeface="Calibri" panose="020F0502020204030204" pitchFamily="34" charset="0"/>
                        </a:rPr>
                        <a:t>I.2. Poprawa promocji obszaru LGD Partnerstwo Ducha Gór pod wspólnym szyldem – Kraina Ducha Gór </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3">
                  <a:txBody>
                    <a:bodyPr/>
                    <a:lstStyle/>
                    <a:p>
                      <a:pPr algn="ctr" fontAlgn="ctr"/>
                      <a:r>
                        <a:rPr lang="pl-PL" sz="1200" b="1" i="0" u="none" strike="noStrike" dirty="0" smtClean="0">
                          <a:solidFill>
                            <a:srgbClr val="000000"/>
                          </a:solidFill>
                          <a:effectLst/>
                          <a:latin typeface="Calibri" panose="020F0502020204030204" pitchFamily="34" charset="0"/>
                        </a:rPr>
                        <a:t>125 641,44</a:t>
                      </a: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3">
                  <a:txBody>
                    <a:bodyPr/>
                    <a:lstStyle/>
                    <a:p>
                      <a:pPr algn="ctr" fontAlgn="ctr"/>
                      <a:r>
                        <a:rPr lang="pl-PL" sz="1200" b="1" i="0" u="none" strike="noStrike" dirty="0" smtClean="0">
                          <a:solidFill>
                            <a:srgbClr val="000000"/>
                          </a:solidFill>
                          <a:effectLst/>
                          <a:latin typeface="Calibri" panose="020F0502020204030204" pitchFamily="34" charset="0"/>
                        </a:rPr>
                        <a:t>35 000,00</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1100" i="0" u="none" spc="-30" dirty="0" smtClean="0">
                          <a:effectLst/>
                        </a:rPr>
                        <a:t>I.2.1 Promocja obszaru LGD  Partnerstwo Ducha Gór pod wspólnym szyldem – Kraina Ducha Gór.</a:t>
                      </a:r>
                    </a:p>
                    <a:p>
                      <a:pPr algn="l" fontAlgn="ctr"/>
                      <a:r>
                        <a:rPr lang="pl-PL" sz="1100" b="1" i="0" u="none" strike="noStrike" dirty="0" smtClean="0">
                          <a:solidFill>
                            <a:srgbClr val="FF0000"/>
                          </a:solidFill>
                          <a:effectLst/>
                          <a:latin typeface="Calibri" panose="020F0502020204030204" pitchFamily="34" charset="0"/>
                        </a:rPr>
                        <a:t>PROJEKTY WŁASNE</a:t>
                      </a:r>
                      <a:endParaRPr lang="pl-PL" sz="1100" b="1" i="0" u="none" strike="noStrike" dirty="0">
                        <a:solidFill>
                          <a:srgbClr val="FF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25 000,00</a:t>
                      </a: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0</a:t>
                      </a: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rgbClr val="000000"/>
                          </a:solidFill>
                          <a:effectLst/>
                          <a:latin typeface="Calibri" panose="020F0502020204030204" pitchFamily="34" charset="0"/>
                        </a:rPr>
                        <a:t>25 000,00</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43517">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l" fontAlgn="ctr"/>
                      <a:r>
                        <a:rPr lang="pl-PL" sz="1100" b="0" i="0" u="none" strike="noStrike" dirty="0">
                          <a:solidFill>
                            <a:srgbClr val="000000"/>
                          </a:solidFill>
                          <a:effectLst/>
                          <a:latin typeface="Calibri" panose="020F0502020204030204" pitchFamily="34" charset="0"/>
                        </a:rPr>
                        <a:t>I.2.2. Wspólne działania</a:t>
                      </a:r>
                      <a:br>
                        <a:rPr lang="pl-PL" sz="1100" b="0" i="0" u="none" strike="noStrike" dirty="0">
                          <a:solidFill>
                            <a:srgbClr val="000000"/>
                          </a:solidFill>
                          <a:effectLst/>
                          <a:latin typeface="Calibri" panose="020F0502020204030204" pitchFamily="34" charset="0"/>
                        </a:rPr>
                      </a:br>
                      <a:r>
                        <a:rPr lang="pl-PL" sz="1100" b="0" i="0" u="none" strike="noStrike" dirty="0">
                          <a:solidFill>
                            <a:srgbClr val="000000"/>
                          </a:solidFill>
                          <a:effectLst/>
                          <a:latin typeface="Calibri" panose="020F0502020204030204" pitchFamily="34" charset="0"/>
                        </a:rPr>
                        <a:t>promocyjne całego obszaru </a:t>
                      </a:r>
                      <a:r>
                        <a:rPr lang="pl-PL" sz="1100" b="0" i="0" u="none" strike="noStrike" dirty="0" smtClean="0">
                          <a:solidFill>
                            <a:srgbClr val="000000"/>
                          </a:solidFill>
                          <a:effectLst/>
                          <a:latin typeface="Calibri" panose="020F0502020204030204" pitchFamily="34" charset="0"/>
                        </a:rPr>
                        <a:t>LGD </a:t>
                      </a:r>
                      <a:r>
                        <a:rPr lang="pl-PL" sz="1100" b="1" i="0" u="none" strike="noStrike" dirty="0" smtClean="0">
                          <a:solidFill>
                            <a:srgbClr val="FF0000"/>
                          </a:solidFill>
                          <a:effectLst/>
                          <a:latin typeface="Calibri" panose="020F0502020204030204" pitchFamily="34" charset="0"/>
                        </a:rPr>
                        <a:t>GRANT</a:t>
                      </a:r>
                      <a:endParaRPr lang="pl-PL" sz="1100" b="1" i="0" u="none" strike="noStrike" dirty="0">
                        <a:solidFill>
                          <a:srgbClr val="FF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65 641,44</a:t>
                      </a: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pl-PL" sz="1200" b="1" i="0" u="none" strike="noStrike" dirty="0" smtClean="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rgbClr val="000000"/>
                          </a:solidFill>
                          <a:effectLst/>
                          <a:latin typeface="Calibri" panose="020F0502020204030204" pitchFamily="34" charset="0"/>
                        </a:rPr>
                        <a:t>65 641,44</a:t>
                      </a:r>
                    </a:p>
                    <a:p>
                      <a:pPr algn="ctr" fontAlgn="ctr"/>
                      <a:endParaRPr lang="pl-PL" sz="12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941253">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100" b="0" i="0" u="none" strike="noStrike" dirty="0">
                          <a:solidFill>
                            <a:srgbClr val="000000"/>
                          </a:solidFill>
                          <a:effectLst/>
                          <a:latin typeface="Calibri" panose="020F0502020204030204" pitchFamily="34" charset="0"/>
                        </a:rPr>
                        <a:t>I.2.3. Promocja</a:t>
                      </a:r>
                      <a:br>
                        <a:rPr lang="pl-PL" sz="1100" b="0" i="0" u="none" strike="noStrike" dirty="0">
                          <a:solidFill>
                            <a:srgbClr val="000000"/>
                          </a:solidFill>
                          <a:effectLst/>
                          <a:latin typeface="Calibri" panose="020F0502020204030204" pitchFamily="34" charset="0"/>
                        </a:rPr>
                      </a:br>
                      <a:r>
                        <a:rPr lang="pl-PL" sz="1100" b="0" i="0" u="none" strike="noStrike" dirty="0">
                          <a:solidFill>
                            <a:srgbClr val="000000"/>
                          </a:solidFill>
                          <a:effectLst/>
                          <a:latin typeface="Calibri" panose="020F0502020204030204" pitchFamily="34" charset="0"/>
                        </a:rPr>
                        <a:t>międzynarodowa obszaru,</a:t>
                      </a:r>
                      <a:br>
                        <a:rPr lang="pl-PL" sz="1100" b="0" i="0" u="none" strike="noStrike" dirty="0">
                          <a:solidFill>
                            <a:srgbClr val="000000"/>
                          </a:solidFill>
                          <a:effectLst/>
                          <a:latin typeface="Calibri" panose="020F0502020204030204" pitchFamily="34" charset="0"/>
                        </a:rPr>
                      </a:br>
                      <a:r>
                        <a:rPr lang="pl-PL" sz="1100" b="0" i="0" u="none" strike="noStrike" dirty="0">
                          <a:solidFill>
                            <a:srgbClr val="000000"/>
                          </a:solidFill>
                          <a:effectLst/>
                          <a:latin typeface="Calibri" panose="020F0502020204030204" pitchFamily="34" charset="0"/>
                        </a:rPr>
                        <a:t>produktów turystycznych</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35 000,00</a:t>
                      </a: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0,00</a:t>
                      </a: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0</a:t>
                      </a:r>
                      <a:endParaRPr lang="pl-PL" sz="12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chemeClr val="tx1"/>
                          </a:solidFill>
                          <a:effectLst/>
                          <a:latin typeface="Calibri" panose="020F0502020204030204" pitchFamily="34" charset="0"/>
                        </a:rPr>
                        <a:t>35 000,00</a:t>
                      </a:r>
                      <a:endParaRPr lang="pl-PL" sz="1200" b="1" i="0" u="none" strike="noStrike" dirty="0">
                        <a:solidFill>
                          <a:schemeClr val="tx1"/>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50019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780815603"/>
              </p:ext>
            </p:extLst>
          </p:nvPr>
        </p:nvGraphicFramePr>
        <p:xfrm>
          <a:off x="0" y="-127423"/>
          <a:ext cx="12192000" cy="6985423"/>
        </p:xfrm>
        <a:graphic>
          <a:graphicData uri="http://schemas.openxmlformats.org/drawingml/2006/table">
            <a:tbl>
              <a:tblPr/>
              <a:tblGrid>
                <a:gridCol w="1580104"/>
                <a:gridCol w="858732"/>
                <a:gridCol w="900266"/>
                <a:gridCol w="566970"/>
                <a:gridCol w="935986"/>
                <a:gridCol w="875454"/>
                <a:gridCol w="1125415"/>
                <a:gridCol w="793984"/>
                <a:gridCol w="901998"/>
                <a:gridCol w="856899"/>
                <a:gridCol w="932063"/>
                <a:gridCol w="1037297"/>
                <a:gridCol w="826832"/>
              </a:tblGrid>
              <a:tr h="263474">
                <a:tc gridSpan="3">
                  <a:txBody>
                    <a:bodyPr/>
                    <a:lstStyle/>
                    <a:p>
                      <a:pPr algn="ctr" fontAlgn="ctr"/>
                      <a:r>
                        <a:rPr lang="pl-PL" sz="1800" b="1" i="0" u="none" strike="noStrike" dirty="0">
                          <a:solidFill>
                            <a:srgbClr val="000000"/>
                          </a:solidFill>
                          <a:effectLst/>
                          <a:latin typeface="Calibri" panose="020F0502020204030204" pitchFamily="34" charset="0"/>
                        </a:rPr>
                        <a:t>Cel ogólny II</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pl-PL"/>
                    </a:p>
                  </a:txBody>
                  <a:tcPr/>
                </a:tc>
                <a:tc hMerge="1">
                  <a:txBody>
                    <a:bodyPr/>
                    <a:lstStyle/>
                    <a:p>
                      <a:endParaRPr lang="pl-PL"/>
                    </a:p>
                  </a:txBody>
                  <a:tcPr/>
                </a:tc>
                <a:tc gridSpan="3">
                  <a:txBody>
                    <a:bodyPr/>
                    <a:lstStyle/>
                    <a:p>
                      <a:pPr algn="ctr" fontAlgn="ctr"/>
                      <a:r>
                        <a:rPr lang="pl-PL" sz="1800" b="1" i="0" u="none" strike="noStrike" dirty="0">
                          <a:solidFill>
                            <a:srgbClr val="000000"/>
                          </a:solidFill>
                          <a:effectLst/>
                          <a:latin typeface="Calibri" panose="020F0502020204030204" pitchFamily="34" charset="0"/>
                        </a:rPr>
                        <a:t>Cele szczegółowe</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pl-PL"/>
                    </a:p>
                  </a:txBody>
                  <a:tcPr/>
                </a:tc>
                <a:tc hMerge="1">
                  <a:txBody>
                    <a:bodyPr/>
                    <a:lstStyle/>
                    <a:p>
                      <a:endParaRPr lang="pl-PL"/>
                    </a:p>
                  </a:txBody>
                  <a:tcPr/>
                </a:tc>
                <a:tc gridSpan="7">
                  <a:txBody>
                    <a:bodyPr/>
                    <a:lstStyle/>
                    <a:p>
                      <a:pPr algn="ctr" fontAlgn="ctr"/>
                      <a:r>
                        <a:rPr lang="pl-PL" sz="1800" b="1" i="0" u="none" strike="noStrike" dirty="0">
                          <a:solidFill>
                            <a:srgbClr val="000000"/>
                          </a:solidFill>
                          <a:effectLst/>
                          <a:latin typeface="Calibri" panose="020F0502020204030204" pitchFamily="34" charset="0"/>
                        </a:rPr>
                        <a:t>Przedsięwzięcia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519119">
                <a:tc rowSpan="2">
                  <a:txBody>
                    <a:bodyPr/>
                    <a:lstStyle/>
                    <a:p>
                      <a:pPr algn="ctr" fontAlgn="ctr"/>
                      <a:r>
                        <a:rPr lang="pl-PL" sz="1200" b="1" i="0" u="none" strike="noStrike" dirty="0">
                          <a:solidFill>
                            <a:srgbClr val="000000"/>
                          </a:solidFill>
                          <a:effectLst/>
                          <a:latin typeface="Calibri" panose="020F0502020204030204" pitchFamily="34" charset="0"/>
                        </a:rPr>
                        <a:t>Nazwa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2">
                  <a:txBody>
                    <a:bodyPr/>
                    <a:lstStyle/>
                    <a:p>
                      <a:pPr algn="ctr" fontAlgn="ctr"/>
                      <a:r>
                        <a:rPr lang="pl-PL" sz="1200" b="1" i="0" u="none" strike="noStrike" dirty="0">
                          <a:solidFill>
                            <a:srgbClr val="000000"/>
                          </a:solidFill>
                          <a:effectLst/>
                          <a:latin typeface="Calibri" panose="020F0502020204030204" pitchFamily="34" charset="0"/>
                        </a:rPr>
                        <a:t>Budżet w LSR </a:t>
                      </a:r>
                      <a:r>
                        <a:rPr lang="pl-PL" sz="1200" b="1" i="0" u="none" strike="noStrike" dirty="0" smtClean="0">
                          <a:solidFill>
                            <a:srgbClr val="000000"/>
                          </a:solidFill>
                          <a:effectLst/>
                          <a:latin typeface="Calibri" panose="020F0502020204030204" pitchFamily="34" charset="0"/>
                        </a:rPr>
                        <a:t>[EUR]</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Realizacja budżetu </a:t>
                      </a:r>
                      <a:r>
                        <a:rPr lang="pl-PL" sz="1200" b="1" i="0" u="none" strike="noStrike" dirty="0" smtClean="0">
                          <a:solidFill>
                            <a:srgbClr val="000000"/>
                          </a:solidFill>
                          <a:effectLst/>
                          <a:latin typeface="Calibri" panose="020F0502020204030204" pitchFamily="34" charset="0"/>
                        </a:rPr>
                        <a:t>[EUR]</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a:solidFill>
                            <a:srgbClr val="000000"/>
                          </a:solidFill>
                          <a:effectLst/>
                          <a:latin typeface="Calibri" panose="020F0502020204030204" pitchFamily="34" charset="0"/>
                        </a:rPr>
                        <a:t>Nazwa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2">
                  <a:txBody>
                    <a:bodyPr/>
                    <a:lstStyle/>
                    <a:p>
                      <a:pPr algn="ctr" fontAlgn="ctr"/>
                      <a:r>
                        <a:rPr lang="pl-PL" sz="1200" b="1" i="0" u="none" strike="noStrike" dirty="0">
                          <a:solidFill>
                            <a:srgbClr val="000000"/>
                          </a:solidFill>
                          <a:effectLst/>
                          <a:latin typeface="Calibri" panose="020F0502020204030204" pitchFamily="34" charset="0"/>
                        </a:rPr>
                        <a:t>Budżet w LSR </a:t>
                      </a:r>
                      <a:r>
                        <a:rPr lang="pl-PL" sz="1200" b="1" i="0" u="none" strike="noStrike" dirty="0" smtClean="0">
                          <a:solidFill>
                            <a:srgbClr val="000000"/>
                          </a:solidFill>
                          <a:effectLst/>
                          <a:latin typeface="Calibri" panose="020F0502020204030204" pitchFamily="34" charset="0"/>
                        </a:rPr>
                        <a:t>[EUR]</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Realizacja budżetu </a:t>
                      </a:r>
                      <a:r>
                        <a:rPr lang="pl-PL" sz="1200" b="1" i="0" u="none" strike="noStrike" dirty="0" smtClean="0">
                          <a:solidFill>
                            <a:srgbClr val="000000"/>
                          </a:solidFill>
                          <a:effectLst/>
                          <a:latin typeface="Calibri" panose="020F0502020204030204" pitchFamily="34" charset="0"/>
                        </a:rPr>
                        <a:t>[EUR]</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a:solidFill>
                            <a:srgbClr val="000000"/>
                          </a:solidFill>
                          <a:effectLst/>
                          <a:latin typeface="Calibri" panose="020F0502020204030204" pitchFamily="34" charset="0"/>
                        </a:rPr>
                        <a:t>Nazwa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Budżet </a:t>
                      </a:r>
                      <a:r>
                        <a:rPr lang="pl-PL" sz="1200" b="1" i="0" u="none" strike="noStrike" dirty="0" smtClean="0">
                          <a:solidFill>
                            <a:srgbClr val="000000"/>
                          </a:solidFill>
                          <a:effectLst/>
                          <a:latin typeface="Calibri" panose="020F0502020204030204" pitchFamily="34" charset="0"/>
                        </a:rPr>
                        <a:t>do </a:t>
                      </a:r>
                      <a:r>
                        <a:rPr lang="pl-PL" sz="1200" b="1" i="0" u="none" strike="noStrike" dirty="0">
                          <a:solidFill>
                            <a:srgbClr val="000000"/>
                          </a:solidFill>
                          <a:effectLst/>
                          <a:latin typeface="Calibri" panose="020F0502020204030204" pitchFamily="34" charset="0"/>
                        </a:rPr>
                        <a:t>2018</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rgbClr val="000000"/>
                          </a:solidFill>
                          <a:effectLst/>
                          <a:latin typeface="Calibri" panose="020F0502020204030204" pitchFamily="34" charset="0"/>
                        </a:rPr>
                        <a:t>Budżet do 2021</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rgbClr val="000000"/>
                          </a:solidFill>
                          <a:effectLst/>
                          <a:latin typeface="Calibri" panose="020F0502020204030204" pitchFamily="34" charset="0"/>
                        </a:rPr>
                        <a:t>Budżet do 2023</a:t>
                      </a:r>
                    </a:p>
                    <a:p>
                      <a:pPr marL="0" marR="0" lvl="0" indent="0" algn="ctr" defTabSz="914400" rtl="0" eaLnBrk="1" fontAlgn="ctr" latinLnBrk="0" hangingPunct="1">
                        <a:lnSpc>
                          <a:spcPct val="100000"/>
                        </a:lnSpc>
                        <a:spcBef>
                          <a:spcPts val="0"/>
                        </a:spcBef>
                        <a:spcAft>
                          <a:spcPts val="0"/>
                        </a:spcAft>
                        <a:buClrTx/>
                        <a:buSzTx/>
                        <a:buFontTx/>
                        <a:buNone/>
                        <a:tabLst/>
                        <a:defRPr/>
                      </a:pPr>
                      <a:endParaRPr lang="pl-PL" sz="1200" b="1" i="0" u="none" strike="noStrike" dirty="0" smtClean="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a:solidFill>
                            <a:srgbClr val="000000"/>
                          </a:solidFill>
                          <a:effectLst/>
                          <a:latin typeface="Calibri" panose="020F0502020204030204" pitchFamily="34" charset="0"/>
                        </a:rPr>
                        <a:t>Pomoc </a:t>
                      </a:r>
                      <a:r>
                        <a:rPr lang="pl-PL" sz="1200" b="1" i="0" u="none" strike="noStrike" dirty="0" smtClean="0">
                          <a:solidFill>
                            <a:srgbClr val="000000"/>
                          </a:solidFill>
                          <a:effectLst/>
                          <a:latin typeface="Calibri" panose="020F0502020204030204" pitchFamily="34" charset="0"/>
                        </a:rPr>
                        <a:t>przyznana</a:t>
                      </a:r>
                    </a:p>
                    <a:p>
                      <a:pPr algn="ctr" fontAlgn="ctr"/>
                      <a:r>
                        <a:rPr lang="pl-PL" sz="1200" b="1" i="0" u="none" strike="noStrike" dirty="0" smtClean="0">
                          <a:solidFill>
                            <a:srgbClr val="000000"/>
                          </a:solidFill>
                          <a:effectLst/>
                          <a:latin typeface="Calibri" panose="020F0502020204030204" pitchFamily="34" charset="0"/>
                        </a:rPr>
                        <a:t>UMWD</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a:solidFill>
                            <a:srgbClr val="000000"/>
                          </a:solidFill>
                          <a:effectLst/>
                          <a:latin typeface="Calibri" panose="020F0502020204030204" pitchFamily="34" charset="0"/>
                        </a:rPr>
                        <a:t>Pomoc wypłacona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a:solidFill>
                            <a:srgbClr val="000000"/>
                          </a:solidFill>
                          <a:effectLst/>
                          <a:latin typeface="Calibri" panose="020F0502020204030204" pitchFamily="34" charset="0"/>
                        </a:rPr>
                        <a:t>Pomoc </a:t>
                      </a:r>
                      <a:r>
                        <a:rPr lang="pl-PL" sz="1200" b="1" i="0" u="none" strike="noStrike" dirty="0" smtClean="0">
                          <a:solidFill>
                            <a:srgbClr val="000000"/>
                          </a:solidFill>
                          <a:effectLst/>
                          <a:latin typeface="Calibri" panose="020F0502020204030204" pitchFamily="34" charset="0"/>
                        </a:rPr>
                        <a:t>przyznana LGD</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236815">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l" fontAlgn="ctr"/>
                      <a:r>
                        <a:rPr lang="pl-PL" sz="1200" b="1" i="0" u="none" strike="noStrike" dirty="0">
                          <a:solidFill>
                            <a:srgbClr val="000000"/>
                          </a:solidFill>
                          <a:effectLst/>
                          <a:latin typeface="Calibri" panose="020F0502020204030204" pitchFamily="34" charset="0"/>
                        </a:rPr>
                        <a:t>Pomoc przyznana – realizacja budżetu (podpisane umowy)</a:t>
                      </a:r>
                      <a:br>
                        <a:rPr lang="pl-PL" sz="1200" b="1" i="0" u="none" strike="noStrike" dirty="0">
                          <a:solidFill>
                            <a:srgbClr val="000000"/>
                          </a:solidFill>
                          <a:effectLst/>
                          <a:latin typeface="Calibri" panose="020F0502020204030204" pitchFamily="34" charset="0"/>
                        </a:rPr>
                      </a:br>
                      <a:r>
                        <a:rPr lang="pl-PL" sz="1200" b="1" i="0" u="none" strike="noStrike" dirty="0" smtClean="0">
                          <a:solidFill>
                            <a:srgbClr val="000000"/>
                          </a:solidFill>
                          <a:effectLst/>
                          <a:latin typeface="Calibri" panose="020F0502020204030204" pitchFamily="34" charset="0"/>
                        </a:rPr>
                        <a:t>[EUR]</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l-PL" sz="1200" b="1" i="0" u="none" strike="noStrike" dirty="0">
                          <a:solidFill>
                            <a:srgbClr val="000000"/>
                          </a:solidFill>
                          <a:effectLst/>
                          <a:latin typeface="Calibri" panose="020F0502020204030204" pitchFamily="34" charset="0"/>
                        </a:rPr>
                        <a:t>Pomoc wypłacona - realizacja budżetu </a:t>
                      </a:r>
                      <a:r>
                        <a:rPr lang="pl-PL" sz="1200" b="1" i="0" u="none" strike="noStrike" dirty="0" smtClean="0">
                          <a:solidFill>
                            <a:srgbClr val="000000"/>
                          </a:solidFill>
                          <a:effectLst/>
                          <a:latin typeface="Calibri" panose="020F0502020204030204" pitchFamily="34" charset="0"/>
                        </a:rPr>
                        <a:t>[EUR] </a:t>
                      </a:r>
                      <a:r>
                        <a:rPr lang="pl-PL" sz="1200" b="1" i="0" u="none" strike="noStrike" dirty="0">
                          <a:solidFill>
                            <a:srgbClr val="000000"/>
                          </a:solidFill>
                          <a:effectLst/>
                          <a:latin typeface="Calibri" panose="020F0502020204030204" pitchFamily="34" charset="0"/>
                        </a:rPr>
                        <a:t/>
                      </a:r>
                      <a:br>
                        <a:rPr lang="pl-PL" sz="1200" b="1" i="0" u="none" strike="noStrike" dirty="0">
                          <a:solidFill>
                            <a:srgbClr val="000000"/>
                          </a:solidFill>
                          <a:effectLst/>
                          <a:latin typeface="Calibri" panose="020F0502020204030204" pitchFamily="34" charset="0"/>
                        </a:rPr>
                      </a:br>
                      <a:r>
                        <a:rPr lang="pl-PL" sz="1200" b="1" i="0" u="none" strike="noStrike" dirty="0">
                          <a:solidFill>
                            <a:srgbClr val="000000"/>
                          </a:solidFill>
                          <a:effectLst/>
                          <a:latin typeface="Calibri" panose="020F0502020204030204" pitchFamily="34" charset="0"/>
                        </a:rPr>
                        <a:t>ZAKOŃCZONE</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l-PL" sz="1200" b="1" i="0" u="none" strike="noStrike" dirty="0" smtClean="0">
                          <a:solidFill>
                            <a:srgbClr val="000000"/>
                          </a:solidFill>
                          <a:effectLst/>
                          <a:latin typeface="Calibri" panose="020F0502020204030204" pitchFamily="34" charset="0"/>
                        </a:rPr>
                        <a:t>WYBRANE </a:t>
                      </a:r>
                      <a:r>
                        <a:rPr lang="pl-PL" sz="1200" b="1" i="0" u="none" strike="noStrike" dirty="0">
                          <a:solidFill>
                            <a:srgbClr val="000000"/>
                          </a:solidFill>
                          <a:effectLst/>
                          <a:latin typeface="Calibri" panose="020F0502020204030204" pitchFamily="34" charset="0"/>
                        </a:rPr>
                        <a:t>– przez LGD</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775657">
                <a:tc rowSpan="5">
                  <a:txBody>
                    <a:bodyPr/>
                    <a:lstStyle/>
                    <a:p>
                      <a:pPr algn="ctr" fontAlgn="ctr"/>
                      <a:r>
                        <a:rPr lang="pl-PL" sz="1200" b="0" i="0" u="none" strike="noStrike">
                          <a:solidFill>
                            <a:srgbClr val="000000"/>
                          </a:solidFill>
                          <a:effectLst/>
                          <a:latin typeface="Calibri" panose="020F0502020204030204" pitchFamily="34" charset="0"/>
                        </a:rPr>
                        <a:t>II. Wspieranie zrównoważonego rozwoju przedsiębiorczości i lokalnego rozwoju gospodarczego obszaru LGD Partnerstwo</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Ducha Gór opartego na zasobach, poprzez innowacyjność, z poszanowaniem</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środowiska i klimatu do 2020(23) r</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5">
                  <a:txBody>
                    <a:bodyPr/>
                    <a:lstStyle/>
                    <a:p>
                      <a:pPr algn="ctr" fontAlgn="ctr"/>
                      <a:r>
                        <a:rPr lang="pl-PL" sz="1200" b="1" i="0" u="none" strike="noStrike" dirty="0" smtClean="0">
                          <a:solidFill>
                            <a:srgbClr val="000000"/>
                          </a:solidFill>
                          <a:effectLst/>
                          <a:latin typeface="Calibri" panose="020F0502020204030204" pitchFamily="34" charset="0"/>
                        </a:rPr>
                        <a:t>1 737 207,41</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5">
                  <a:txBody>
                    <a:bodyPr/>
                    <a:lstStyle/>
                    <a:p>
                      <a:pPr algn="ctr" fontAlgn="ctr"/>
                      <a:r>
                        <a:rPr lang="pl-PL" sz="1200" b="1" i="0" u="none" strike="noStrike" dirty="0" smtClean="0">
                          <a:solidFill>
                            <a:srgbClr val="000000"/>
                          </a:solidFill>
                          <a:effectLst/>
                          <a:latin typeface="Calibri" panose="020F0502020204030204" pitchFamily="34" charset="0"/>
                        </a:rPr>
                        <a:t>1 400 296,6</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3">
                  <a:txBody>
                    <a:bodyPr/>
                    <a:lstStyle/>
                    <a:p>
                      <a:pPr algn="ctr" fontAlgn="ctr"/>
                      <a:r>
                        <a:rPr lang="pl-PL" sz="1200" b="0" i="0" u="none" strike="noStrike">
                          <a:solidFill>
                            <a:srgbClr val="000000"/>
                          </a:solidFill>
                          <a:effectLst/>
                          <a:latin typeface="Calibri" panose="020F0502020204030204" pitchFamily="34" charset="0"/>
                        </a:rPr>
                        <a:t>II.1. Zwiększenie liczby nowych miejsc pracy</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na obszarze LGD</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3">
                  <a:txBody>
                    <a:bodyPr/>
                    <a:lstStyle/>
                    <a:p>
                      <a:pPr algn="ctr" fontAlgn="ctr"/>
                      <a:r>
                        <a:rPr lang="pl-PL" sz="1200" b="1" i="0" u="none" strike="noStrike" dirty="0" smtClean="0">
                          <a:solidFill>
                            <a:srgbClr val="000000"/>
                          </a:solidFill>
                          <a:effectLst/>
                          <a:latin typeface="Calibri" panose="020F0502020204030204" pitchFamily="34" charset="0"/>
                        </a:rPr>
                        <a:t>1 520 357,41</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1 064 878,49</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0" i="0" u="none" strike="noStrike">
                          <a:solidFill>
                            <a:srgbClr val="000000"/>
                          </a:solidFill>
                          <a:effectLst/>
                          <a:latin typeface="Calibri" panose="020F0502020204030204" pitchFamily="34" charset="0"/>
                        </a:rPr>
                        <a:t>II.1.1. Podejmowanie działalności gospodarczej</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388 523,79</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262 486,53</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1" i="0" u="none" strike="noStrike" dirty="0" smtClean="0">
                          <a:solidFill>
                            <a:srgbClr val="FF0000"/>
                          </a:solidFill>
                          <a:effectLst/>
                          <a:latin typeface="Calibri" panose="020F0502020204030204" pitchFamily="34" charset="0"/>
                        </a:rPr>
                        <a:t>430 514,25</a:t>
                      </a:r>
                      <a:endParaRPr lang="pl-PL" sz="1200" b="1" i="0" u="none" strike="noStrike" dirty="0">
                        <a:solidFill>
                          <a:srgbClr val="FF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1 064 878,49</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364 351,92</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260 000,00</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781864">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200" b="1" i="0" u="none" strike="noStrike" dirty="0" smtClean="0">
                          <a:solidFill>
                            <a:srgbClr val="000000"/>
                          </a:solidFill>
                          <a:effectLst/>
                          <a:latin typeface="Calibri" panose="020F0502020204030204" pitchFamily="34" charset="0"/>
                        </a:rPr>
                        <a:t>315 241,86</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0" i="0" u="none" strike="noStrike" dirty="0">
                          <a:solidFill>
                            <a:srgbClr val="000000"/>
                          </a:solidFill>
                          <a:effectLst/>
                          <a:latin typeface="Calibri" panose="020F0502020204030204" pitchFamily="34" charset="0"/>
                        </a:rPr>
                        <a:t>II.1.2. Rozwijanie działalności </a:t>
                      </a:r>
                      <a:r>
                        <a:rPr lang="pl-PL" sz="1200" b="0" i="0" u="none" strike="noStrike" dirty="0" smtClean="0">
                          <a:solidFill>
                            <a:srgbClr val="000000"/>
                          </a:solidFill>
                          <a:effectLst/>
                          <a:latin typeface="Calibri" panose="020F0502020204030204" pitchFamily="34" charset="0"/>
                        </a:rPr>
                        <a:t>gospodarczej</a:t>
                      </a: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149 395,48</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164 437,36</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200" b="1" i="0" u="none" strike="noStrike" dirty="0" smtClean="0">
                          <a:solidFill>
                            <a:srgbClr val="FF0000"/>
                          </a:solidFill>
                          <a:effectLst/>
                          <a:latin typeface="Calibri" panose="020F0502020204030204" pitchFamily="34" charset="0"/>
                        </a:rPr>
                        <a:t>0</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25 596,09</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289 645,77</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0</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519119">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200" b="1" i="0" u="none" strike="noStrike" dirty="0" smtClean="0">
                          <a:solidFill>
                            <a:srgbClr val="000000"/>
                          </a:solidFill>
                          <a:effectLst/>
                          <a:latin typeface="Calibri" panose="020F0502020204030204" pitchFamily="34" charset="0"/>
                        </a:rPr>
                        <a:t>0</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r>
                        <a:rPr lang="pl-PL" sz="1200" dirty="0" smtClean="0"/>
                        <a:t>II.1.3 Inkubator przetwórstwa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a:r>
                        <a:rPr lang="pl-PL" sz="1200" b="1" dirty="0" smtClean="0"/>
                        <a:t>0</a:t>
                      </a:r>
                      <a:endParaRPr lang="pl-PL" sz="1200" b="1" dirty="0"/>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a:r>
                        <a:rPr lang="pl-PL" sz="1200" dirty="0" smtClean="0"/>
                        <a:t>0</a:t>
                      </a:r>
                      <a:endParaRPr lang="pl-PL" sz="1200" dirty="0"/>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1200" b="1" dirty="0" smtClean="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1" dirty="0" smtClean="0">
                          <a:solidFill>
                            <a:srgbClr val="FF0000"/>
                          </a:solidFill>
                        </a:rPr>
                        <a:t>125 000,00</a:t>
                      </a:r>
                    </a:p>
                    <a:p>
                      <a:pPr algn="ctr"/>
                      <a:endParaRPr lang="pl-PL" sz="1200" dirty="0">
                        <a:solidFill>
                          <a:srgbClr val="FF0000"/>
                        </a:solidFill>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a:r>
                        <a:rPr lang="pl-PL" sz="1200" b="1" dirty="0" smtClean="0"/>
                        <a:t>0</a:t>
                      </a:r>
                      <a:endParaRPr lang="pl-PL" sz="1200" b="1" dirty="0"/>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a:r>
                        <a:rPr lang="pl-PL" sz="1200" dirty="0" smtClean="0"/>
                        <a:t>0</a:t>
                      </a:r>
                      <a:endParaRPr lang="pl-PL" sz="1200" dirty="0"/>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a:r>
                        <a:rPr lang="pl-PL" sz="1200" dirty="0" smtClean="0"/>
                        <a:t>0</a:t>
                      </a:r>
                      <a:endParaRPr lang="pl-PL" sz="1200" dirty="0"/>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r>
              <a:tr h="1030410">
                <a:tc vMerge="1">
                  <a:txBody>
                    <a:bodyPr/>
                    <a:lstStyle/>
                    <a:p>
                      <a:endParaRPr lang="pl-PL"/>
                    </a:p>
                  </a:txBody>
                  <a:tcPr/>
                </a:tc>
                <a:tc vMerge="1">
                  <a:txBody>
                    <a:bodyPr/>
                    <a:lstStyle/>
                    <a:p>
                      <a:endParaRPr lang="pl-PL"/>
                    </a:p>
                  </a:txBody>
                  <a:tcPr/>
                </a:tc>
                <a:tc vMerge="1">
                  <a:txBody>
                    <a:bodyPr/>
                    <a:lstStyle/>
                    <a:p>
                      <a:endParaRPr lang="pl-PL"/>
                    </a:p>
                  </a:txBody>
                  <a:tcPr/>
                </a:tc>
                <a:tc rowSpan="2">
                  <a:txBody>
                    <a:bodyPr/>
                    <a:lstStyle/>
                    <a:p>
                      <a:pPr algn="ctr" fontAlgn="ctr"/>
                      <a:r>
                        <a:rPr lang="pl-PL" sz="1200" b="0" i="0" u="none" strike="noStrike" dirty="0">
                          <a:solidFill>
                            <a:srgbClr val="000000"/>
                          </a:solidFill>
                          <a:effectLst/>
                          <a:latin typeface="Calibri" panose="020F0502020204030204" pitchFamily="34" charset="0"/>
                        </a:rPr>
                        <a:t>II.2. Wspieranie przedsiębiorczości</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2">
                  <a:txBody>
                    <a:bodyPr/>
                    <a:lstStyle/>
                    <a:p>
                      <a:pPr algn="ctr" fontAlgn="ctr"/>
                      <a:r>
                        <a:rPr lang="pl-PL" sz="1200" b="1" i="0" u="none" strike="noStrike" dirty="0" smtClean="0">
                          <a:solidFill>
                            <a:srgbClr val="000000"/>
                          </a:solidFill>
                          <a:effectLst/>
                          <a:latin typeface="Calibri" panose="020F0502020204030204" pitchFamily="34" charset="0"/>
                        </a:rPr>
                        <a:t>216 850,00</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smtClean="0">
                          <a:solidFill>
                            <a:srgbClr val="000000"/>
                          </a:solidFill>
                          <a:effectLst/>
                          <a:latin typeface="Calibri" panose="020F0502020204030204" pitchFamily="34" charset="0"/>
                        </a:rPr>
                        <a:t>20 176,25</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0" i="0" u="none" strike="noStrike" dirty="0">
                          <a:solidFill>
                            <a:srgbClr val="000000"/>
                          </a:solidFill>
                          <a:effectLst/>
                          <a:latin typeface="Calibri" panose="020F0502020204030204" pitchFamily="34" charset="0"/>
                        </a:rPr>
                        <a:t>II.2.1. Wspieranie powstawania produktów</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i </a:t>
                      </a:r>
                      <a:r>
                        <a:rPr lang="pl-PL" sz="1200" b="0" i="0" u="none" strike="noStrike">
                          <a:solidFill>
                            <a:srgbClr val="000000"/>
                          </a:solidFill>
                          <a:effectLst/>
                          <a:latin typeface="Calibri" panose="020F0502020204030204" pitchFamily="34" charset="0"/>
                        </a:rPr>
                        <a:t>usług </a:t>
                      </a:r>
                      <a:r>
                        <a:rPr lang="pl-PL" sz="1200" b="0" i="0" u="none" strike="noStrike" smtClean="0">
                          <a:solidFill>
                            <a:srgbClr val="000000"/>
                          </a:solidFill>
                          <a:effectLst/>
                          <a:latin typeface="Calibri" panose="020F0502020204030204" pitchFamily="34" charset="0"/>
                        </a:rPr>
                        <a:t>lokalnych</a:t>
                      </a:r>
                      <a:endParaRPr lang="pl-PL" sz="1200" b="0" i="0" u="none" strike="noStrike" dirty="0">
                        <a:solidFill>
                          <a:srgbClr val="FF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0</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rgbClr val="FF0000"/>
                          </a:solidFill>
                          <a:effectLst/>
                          <a:latin typeface="Calibri" panose="020F0502020204030204" pitchFamily="34" charset="0"/>
                        </a:rPr>
                        <a:t>20 176,25</a:t>
                      </a:r>
                    </a:p>
                    <a:p>
                      <a:pPr algn="ctr" fontAlgn="ctr"/>
                      <a:endParaRPr lang="pl-PL" sz="1200" b="1" i="0" u="none" strike="noStrike" dirty="0">
                        <a:solidFill>
                          <a:srgbClr val="FF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20 176,25</a:t>
                      </a:r>
                    </a:p>
                    <a:p>
                      <a:pPr algn="ctr" fontAlgn="ct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2132">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200" i="0" u="none" spc="-30" dirty="0" smtClean="0">
                          <a:effectLst/>
                        </a:rPr>
                        <a:t>II.2.2. Promocja miejsc i produktów  certyfikowanych marką lokalną związanych z żywnością/ rzemiosłem</a:t>
                      </a:r>
                      <a:endParaRPr lang="pl-PL" sz="1200" i="0" u="none" dirty="0" smtClean="0">
                        <a:effectLst/>
                        <a:latin typeface="Cambria" panose="02040503050406030204" pitchFamily="18" charset="0"/>
                        <a:ea typeface="Cambria" panose="02040503050406030204" pitchFamily="18" charset="0"/>
                        <a:cs typeface="Times New Roman" panose="02020603050405020304" pitchFamily="18"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1" i="0" u="none" strike="noStrike" dirty="0" smtClean="0">
                          <a:solidFill>
                            <a:srgbClr val="FF0000"/>
                          </a:solidFill>
                          <a:effectLst/>
                          <a:latin typeface="Calibri" panose="020F0502020204030204" pitchFamily="34" charset="0"/>
                        </a:rPr>
                        <a:t>196 673,75</a:t>
                      </a:r>
                      <a:endParaRPr lang="pl-PL" sz="1200" b="1" i="0" u="none" strike="noStrike" dirty="0">
                        <a:solidFill>
                          <a:srgbClr val="FF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0" i="0" u="none" strike="noStrike" dirty="0" smtClean="0">
                          <a:solidFill>
                            <a:srgbClr val="000000"/>
                          </a:solidFill>
                          <a:effectLst/>
                          <a:latin typeface="Calibri" panose="020F0502020204030204" pitchFamily="34" charset="0"/>
                        </a:rPr>
                        <a:t>0</a:t>
                      </a: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bl>
          </a:graphicData>
        </a:graphic>
      </p:graphicFrame>
    </p:spTree>
    <p:extLst>
      <p:ext uri="{BB962C8B-B14F-4D97-AF65-F5344CB8AC3E}">
        <p14:creationId xmlns:p14="http://schemas.microsoft.com/office/powerpoint/2010/main" val="1299176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691045971"/>
              </p:ext>
            </p:extLst>
          </p:nvPr>
        </p:nvGraphicFramePr>
        <p:xfrm>
          <a:off x="219076" y="425035"/>
          <a:ext cx="11756570" cy="5832890"/>
        </p:xfrm>
        <a:graphic>
          <a:graphicData uri="http://schemas.openxmlformats.org/drawingml/2006/table">
            <a:tbl>
              <a:tblPr/>
              <a:tblGrid>
                <a:gridCol w="1415937"/>
                <a:gridCol w="755762"/>
                <a:gridCol w="846105"/>
                <a:gridCol w="1086983"/>
                <a:gridCol w="772012"/>
                <a:gridCol w="828675"/>
                <a:gridCol w="1514475"/>
                <a:gridCol w="714375"/>
                <a:gridCol w="800100"/>
                <a:gridCol w="1600200"/>
                <a:gridCol w="1421946"/>
              </a:tblGrid>
              <a:tr h="271095">
                <a:tc gridSpan="3">
                  <a:txBody>
                    <a:bodyPr/>
                    <a:lstStyle/>
                    <a:p>
                      <a:pPr algn="ctr" fontAlgn="ctr"/>
                      <a:r>
                        <a:rPr lang="pl-PL" sz="1800" b="1" i="0" u="none" strike="noStrike" dirty="0">
                          <a:solidFill>
                            <a:srgbClr val="000000"/>
                          </a:solidFill>
                          <a:effectLst/>
                          <a:latin typeface="Calibri" panose="020F0502020204030204" pitchFamily="34" charset="0"/>
                        </a:rPr>
                        <a:t>Cel ogólny III</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pl-PL"/>
                    </a:p>
                  </a:txBody>
                  <a:tcPr/>
                </a:tc>
                <a:tc hMerge="1">
                  <a:txBody>
                    <a:bodyPr/>
                    <a:lstStyle/>
                    <a:p>
                      <a:endParaRPr lang="pl-PL"/>
                    </a:p>
                  </a:txBody>
                  <a:tcPr/>
                </a:tc>
                <a:tc gridSpan="3">
                  <a:txBody>
                    <a:bodyPr/>
                    <a:lstStyle/>
                    <a:p>
                      <a:pPr algn="ctr" fontAlgn="ctr"/>
                      <a:r>
                        <a:rPr lang="pl-PL" sz="1800" b="1" i="0" u="none" strike="noStrike" dirty="0">
                          <a:solidFill>
                            <a:srgbClr val="000000"/>
                          </a:solidFill>
                          <a:effectLst/>
                          <a:latin typeface="Calibri" panose="020F0502020204030204" pitchFamily="34" charset="0"/>
                        </a:rPr>
                        <a:t>Cele szczegółowe</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pl-PL"/>
                    </a:p>
                  </a:txBody>
                  <a:tcPr/>
                </a:tc>
                <a:tc hMerge="1">
                  <a:txBody>
                    <a:bodyPr/>
                    <a:lstStyle/>
                    <a:p>
                      <a:endParaRPr lang="pl-PL"/>
                    </a:p>
                  </a:txBody>
                  <a:tcPr/>
                </a:tc>
                <a:tc gridSpan="5">
                  <a:txBody>
                    <a:bodyPr/>
                    <a:lstStyle/>
                    <a:p>
                      <a:pPr algn="ctr" fontAlgn="ctr"/>
                      <a:r>
                        <a:rPr lang="pl-PL" sz="1800" b="1" i="0" u="none" strike="noStrike" dirty="0">
                          <a:solidFill>
                            <a:srgbClr val="000000"/>
                          </a:solidFill>
                          <a:effectLst/>
                          <a:latin typeface="Calibri" panose="020F0502020204030204" pitchFamily="34" charset="0"/>
                        </a:rPr>
                        <a:t>Przedsięwzięcia</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535202">
                <a:tc rowSpan="2">
                  <a:txBody>
                    <a:bodyPr/>
                    <a:lstStyle/>
                    <a:p>
                      <a:pPr algn="ctr" fontAlgn="ctr"/>
                      <a:r>
                        <a:rPr lang="pl-PL" sz="1200" b="1" i="0" u="none" strike="noStrike">
                          <a:solidFill>
                            <a:srgbClr val="000000"/>
                          </a:solidFill>
                          <a:effectLst/>
                          <a:latin typeface="Calibri" panose="020F0502020204030204" pitchFamily="34" charset="0"/>
                        </a:rPr>
                        <a:t>Nazwa</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2">
                  <a:txBody>
                    <a:bodyPr/>
                    <a:lstStyle/>
                    <a:p>
                      <a:pPr algn="ctr" fontAlgn="ctr"/>
                      <a:r>
                        <a:rPr lang="pl-PL" sz="1200" b="1" i="0" u="none" strike="noStrike" dirty="0">
                          <a:solidFill>
                            <a:srgbClr val="000000"/>
                          </a:solidFill>
                          <a:effectLst/>
                          <a:latin typeface="Calibri" panose="020F0502020204030204" pitchFamily="34" charset="0"/>
                        </a:rPr>
                        <a:t>Budżet w LSR </a:t>
                      </a:r>
                      <a:r>
                        <a:rPr lang="pl-PL" sz="1200" b="1" i="0" u="none" strike="noStrike" dirty="0" smtClean="0">
                          <a:solidFill>
                            <a:srgbClr val="000000"/>
                          </a:solidFill>
                          <a:effectLst/>
                          <a:latin typeface="Calibri" panose="020F0502020204030204" pitchFamily="34" charset="0"/>
                        </a:rPr>
                        <a:t>[EUR]</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Realizacja budżetu </a:t>
                      </a:r>
                      <a:r>
                        <a:rPr lang="pl-PL" sz="1200" b="1" i="0" u="none" strike="noStrike" dirty="0" smtClean="0">
                          <a:solidFill>
                            <a:srgbClr val="000000"/>
                          </a:solidFill>
                          <a:effectLst/>
                          <a:latin typeface="Calibri" panose="020F0502020204030204" pitchFamily="34" charset="0"/>
                        </a:rPr>
                        <a:t>[EUR]</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a:solidFill>
                            <a:srgbClr val="000000"/>
                          </a:solidFill>
                          <a:effectLst/>
                          <a:latin typeface="Calibri" panose="020F0502020204030204" pitchFamily="34" charset="0"/>
                        </a:rPr>
                        <a:t>Nazwa</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2">
                  <a:txBody>
                    <a:bodyPr/>
                    <a:lstStyle/>
                    <a:p>
                      <a:pPr algn="ctr" fontAlgn="ctr"/>
                      <a:r>
                        <a:rPr lang="pl-PL" sz="1200" b="1" i="0" u="none" strike="noStrike" dirty="0">
                          <a:solidFill>
                            <a:srgbClr val="000000"/>
                          </a:solidFill>
                          <a:effectLst/>
                          <a:latin typeface="Calibri" panose="020F0502020204030204" pitchFamily="34" charset="0"/>
                        </a:rPr>
                        <a:t>Budżet w LSR </a:t>
                      </a:r>
                      <a:r>
                        <a:rPr lang="pl-PL" sz="1200" b="1" i="0" u="none" strike="noStrike" dirty="0" smtClean="0">
                          <a:solidFill>
                            <a:srgbClr val="000000"/>
                          </a:solidFill>
                          <a:effectLst/>
                          <a:latin typeface="Calibri" panose="020F0502020204030204" pitchFamily="34" charset="0"/>
                        </a:rPr>
                        <a:t>[EUR]</a:t>
                      </a:r>
                    </a:p>
                    <a:p>
                      <a:pPr algn="ctr" fontAlgn="ctr"/>
                      <a:r>
                        <a:rPr lang="pl-PL" sz="1200" b="1" i="0" u="none" strike="noStrike" dirty="0" smtClean="0">
                          <a:solidFill>
                            <a:srgbClr val="000000"/>
                          </a:solidFill>
                          <a:effectLst/>
                          <a:latin typeface="Calibri" panose="020F0502020204030204" pitchFamily="34" charset="0"/>
                        </a:rPr>
                        <a:t>zaangażowane</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endParaRPr lang="pl-PL" sz="1200" b="1" i="0" u="none" strike="noStrike" dirty="0" smtClean="0">
                        <a:solidFill>
                          <a:srgbClr val="000000"/>
                        </a:solidFill>
                        <a:effectLst/>
                        <a:latin typeface="Calibri" panose="020F0502020204030204" pitchFamily="34" charset="0"/>
                      </a:endParaRPr>
                    </a:p>
                    <a:p>
                      <a:pPr algn="ctr" fontAlgn="ctr"/>
                      <a:r>
                        <a:rPr lang="pl-PL" sz="1200" b="1" i="0" u="none" strike="noStrike" dirty="0" smtClean="0">
                          <a:solidFill>
                            <a:srgbClr val="000000"/>
                          </a:solidFill>
                          <a:effectLst/>
                          <a:latin typeface="Calibri" panose="020F0502020204030204" pitchFamily="34" charset="0"/>
                        </a:rPr>
                        <a:t>Realizacja budżetu </a:t>
                      </a:r>
                    </a:p>
                    <a:p>
                      <a:pPr algn="ctr" fontAlgn="ctr"/>
                      <a:r>
                        <a:rPr lang="pl-PL" sz="1200" b="1" i="0" u="none" strike="noStrike" dirty="0" smtClean="0">
                          <a:solidFill>
                            <a:srgbClr val="000000"/>
                          </a:solidFill>
                          <a:effectLst/>
                          <a:latin typeface="Calibri" panose="020F0502020204030204" pitchFamily="34" charset="0"/>
                        </a:rPr>
                        <a:t>[EUR]</a:t>
                      </a:r>
                    </a:p>
                    <a:p>
                      <a:pPr algn="ctr" fontAlgn="ctr"/>
                      <a:r>
                        <a:rPr lang="pl-PL" sz="1200" b="1" i="0" u="none" strike="noStrike" dirty="0" smtClean="0">
                          <a:solidFill>
                            <a:srgbClr val="000000"/>
                          </a:solidFill>
                          <a:effectLst/>
                          <a:latin typeface="Calibri" panose="020F0502020204030204" pitchFamily="34" charset="0"/>
                        </a:rPr>
                        <a:t>zaangażowane</a:t>
                      </a:r>
                    </a:p>
                    <a:p>
                      <a:pPr algn="ctr" fontAlgn="ct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Nazwa</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Budżet w LSR </a:t>
                      </a:r>
                      <a:r>
                        <a:rPr lang="pl-PL" sz="1200" b="1" i="0" u="none" strike="noStrike" dirty="0" smtClean="0">
                          <a:solidFill>
                            <a:srgbClr val="000000"/>
                          </a:solidFill>
                          <a:effectLst/>
                          <a:latin typeface="Calibri" panose="020F0502020204030204" pitchFamily="34" charset="0"/>
                        </a:rPr>
                        <a:t>do 2021</a:t>
                      </a:r>
                    </a:p>
                    <a:p>
                      <a:pPr algn="ctr" fontAlgn="ctr"/>
                      <a:r>
                        <a:rPr lang="pl-PL" sz="1200" b="1" i="0" u="none" strike="noStrike" dirty="0" smtClean="0">
                          <a:solidFill>
                            <a:srgbClr val="000000"/>
                          </a:solidFill>
                          <a:effectLst/>
                          <a:latin typeface="Calibri" panose="020F0502020204030204" pitchFamily="34" charset="0"/>
                        </a:rPr>
                        <a:t>[EUR]</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smtClean="0">
                          <a:solidFill>
                            <a:srgbClr val="000000"/>
                          </a:solidFill>
                          <a:effectLst/>
                          <a:latin typeface="Calibri" panose="020F0502020204030204" pitchFamily="34" charset="0"/>
                        </a:rPr>
                        <a:t>Budżet w LSR do 2023</a:t>
                      </a:r>
                    </a:p>
                    <a:p>
                      <a:pPr algn="ctr" fontAlgn="ctr"/>
                      <a:r>
                        <a:rPr lang="pl-PL" sz="1200" b="1" i="0" u="none" strike="noStrike" dirty="0" smtClean="0">
                          <a:solidFill>
                            <a:srgbClr val="000000"/>
                          </a:solidFill>
                          <a:effectLst/>
                          <a:latin typeface="Calibri" panose="020F0502020204030204" pitchFamily="34" charset="0"/>
                        </a:rPr>
                        <a:t>[EUR]</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a:solidFill>
                            <a:srgbClr val="000000"/>
                          </a:solidFill>
                          <a:effectLst/>
                          <a:latin typeface="Calibri" panose="020F0502020204030204" pitchFamily="34" charset="0"/>
                        </a:rPr>
                        <a:t>Pomoc </a:t>
                      </a:r>
                      <a:r>
                        <a:rPr lang="pl-PL" sz="1200" b="1" i="0" u="none" strike="noStrike" dirty="0" smtClean="0">
                          <a:solidFill>
                            <a:srgbClr val="000000"/>
                          </a:solidFill>
                          <a:effectLst/>
                          <a:latin typeface="Calibri" panose="020F0502020204030204" pitchFamily="34" charset="0"/>
                        </a:rPr>
                        <a:t>przyznana</a:t>
                      </a:r>
                    </a:p>
                    <a:p>
                      <a:pPr algn="ctr" fontAlgn="ctr"/>
                      <a:r>
                        <a:rPr lang="pl-PL" sz="1200" b="1" i="0" u="none" strike="noStrike" dirty="0" smtClean="0">
                          <a:solidFill>
                            <a:srgbClr val="000000"/>
                          </a:solidFill>
                          <a:effectLst/>
                          <a:latin typeface="Calibri" panose="020F0502020204030204" pitchFamily="34" charset="0"/>
                        </a:rPr>
                        <a:t>UMWD</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rgbClr val="000000"/>
                          </a:solidFill>
                          <a:effectLst/>
                          <a:latin typeface="Calibri" panose="020F0502020204030204" pitchFamily="34" charset="0"/>
                        </a:rPr>
                        <a:t>Pomoc wypłacona</a:t>
                      </a:r>
                    </a:p>
                    <a:p>
                      <a:pPr algn="ctr" fontAlgn="ct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120423">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l" fontAlgn="ctr"/>
                      <a:r>
                        <a:rPr lang="pl-PL" sz="1200" b="1" i="0" u="none" strike="noStrike" dirty="0">
                          <a:solidFill>
                            <a:srgbClr val="000000"/>
                          </a:solidFill>
                          <a:effectLst/>
                          <a:latin typeface="Calibri" panose="020F0502020204030204" pitchFamily="34" charset="0"/>
                        </a:rPr>
                        <a:t>Pomoc przyznana – realizacja budżetu (podpisane umowy</a:t>
                      </a:r>
                      <a:r>
                        <a:rPr lang="pl-PL" sz="1200" b="1" i="0" u="none" strike="noStrike" dirty="0" smtClean="0">
                          <a:solidFill>
                            <a:srgbClr val="000000"/>
                          </a:solidFill>
                          <a:effectLst/>
                          <a:latin typeface="Calibri" panose="020F0502020204030204" pitchFamily="34" charset="0"/>
                        </a:rPr>
                        <a:t>)</a:t>
                      </a:r>
                    </a:p>
                    <a:p>
                      <a:pPr algn="l" fontAlgn="ctr"/>
                      <a:r>
                        <a:rPr lang="pl-PL" sz="1200" b="1" i="0" u="none" strike="noStrike" dirty="0" smtClean="0">
                          <a:solidFill>
                            <a:srgbClr val="000000"/>
                          </a:solidFill>
                          <a:effectLst/>
                          <a:latin typeface="Calibri" panose="020F0502020204030204" pitchFamily="34" charset="0"/>
                        </a:rPr>
                        <a:t>[EUR]</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l-PL" sz="1200" b="1" i="0" u="none" strike="noStrike" dirty="0" smtClean="0">
                          <a:solidFill>
                            <a:srgbClr val="000000"/>
                          </a:solidFill>
                          <a:effectLst/>
                          <a:latin typeface="Calibri" panose="020F0502020204030204" pitchFamily="34" charset="0"/>
                        </a:rPr>
                        <a:t>Pomoc </a:t>
                      </a:r>
                      <a:r>
                        <a:rPr lang="pl-PL" sz="1200" b="1" i="0" u="none" strike="noStrike" dirty="0">
                          <a:solidFill>
                            <a:srgbClr val="000000"/>
                          </a:solidFill>
                          <a:effectLst/>
                          <a:latin typeface="Calibri" panose="020F0502020204030204" pitchFamily="34" charset="0"/>
                        </a:rPr>
                        <a:t>wypłacona - realizacja budżetu </a:t>
                      </a:r>
                      <a:r>
                        <a:rPr lang="pl-PL" sz="1200" b="1" i="0" u="none" strike="noStrike" dirty="0" smtClean="0">
                          <a:solidFill>
                            <a:srgbClr val="000000"/>
                          </a:solidFill>
                          <a:effectLst/>
                          <a:latin typeface="Calibri" panose="020F0502020204030204" pitchFamily="34" charset="0"/>
                        </a:rPr>
                        <a:t> </a:t>
                      </a:r>
                    </a:p>
                    <a:p>
                      <a:pPr algn="l" fontAlgn="ctr"/>
                      <a:r>
                        <a:rPr lang="pl-PL" sz="1200" b="1" i="0" u="none" strike="noStrike" dirty="0" smtClean="0">
                          <a:solidFill>
                            <a:srgbClr val="000000"/>
                          </a:solidFill>
                          <a:effectLst/>
                          <a:latin typeface="Calibri" panose="020F0502020204030204" pitchFamily="34" charset="0"/>
                        </a:rPr>
                        <a:t>[EUR]</a:t>
                      </a:r>
                    </a:p>
                    <a:p>
                      <a:pPr algn="l" fontAlgn="ctr"/>
                      <a:r>
                        <a:rPr lang="pl-PL" sz="1200" b="1" i="0" u="none" strike="noStrike" dirty="0" smtClean="0">
                          <a:solidFill>
                            <a:srgbClr val="000000"/>
                          </a:solidFill>
                          <a:effectLst/>
                          <a:latin typeface="Calibri" panose="020F0502020204030204" pitchFamily="34" charset="0"/>
                        </a:rPr>
                        <a:t>ZAKOŃCZONE</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704850">
                <a:tc rowSpan="5">
                  <a:txBody>
                    <a:bodyPr/>
                    <a:lstStyle/>
                    <a:p>
                      <a:pPr algn="ctr" fontAlgn="t"/>
                      <a:r>
                        <a:rPr lang="pl-PL" sz="1200" b="0" i="0" u="none" strike="noStrike" dirty="0">
                          <a:solidFill>
                            <a:srgbClr val="000000"/>
                          </a:solidFill>
                          <a:effectLst/>
                          <a:latin typeface="Calibri" panose="020F0502020204030204" pitchFamily="34" charset="0"/>
                        </a:rPr>
                        <a:t>III. Włączanie i integrowanie</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społeczności lokalnych oraz podmiotów</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ekonomii społecznej wokół rozwoju</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własnych miejscowości, w oparciu o</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zasoby, poprzez innowacyjność, z</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poszanowaniem środowiska i klimatu do</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2020(23) r.</a:t>
                      </a:r>
                    </a:p>
                  </a:txBody>
                  <a:tcPr marL="7259" marR="7259" marT="72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5">
                  <a:txBody>
                    <a:bodyPr/>
                    <a:lstStyle/>
                    <a:p>
                      <a:pPr algn="ctr" fontAlgn="ctr"/>
                      <a:r>
                        <a:rPr lang="pl-PL" sz="1200" b="1" i="0" u="none" strike="noStrike" dirty="0" smtClean="0">
                          <a:solidFill>
                            <a:srgbClr val="000000"/>
                          </a:solidFill>
                          <a:effectLst/>
                          <a:latin typeface="Calibri" panose="020F0502020204030204" pitchFamily="34" charset="0"/>
                        </a:rPr>
                        <a:t>635 174,24</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5">
                  <a:txBody>
                    <a:bodyPr/>
                    <a:lstStyle/>
                    <a:p>
                      <a:pPr algn="ctr" fontAlgn="ctr"/>
                      <a:r>
                        <a:rPr lang="pl-PL" sz="1200" b="1" i="0" u="none" strike="noStrike" dirty="0" smtClean="0">
                          <a:solidFill>
                            <a:srgbClr val="000000"/>
                          </a:solidFill>
                          <a:effectLst/>
                          <a:latin typeface="Calibri" panose="020F0502020204030204" pitchFamily="34" charset="0"/>
                        </a:rPr>
                        <a:t>543 054,24</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4">
                  <a:txBody>
                    <a:bodyPr/>
                    <a:lstStyle/>
                    <a:p>
                      <a:pPr algn="ctr" fontAlgn="t"/>
                      <a:r>
                        <a:rPr lang="pl-PL" sz="1200" b="0" i="0" u="none" strike="noStrike" dirty="0">
                          <a:solidFill>
                            <a:srgbClr val="000000"/>
                          </a:solidFill>
                          <a:effectLst/>
                          <a:latin typeface="Calibri" panose="020F0502020204030204" pitchFamily="34" charset="0"/>
                        </a:rPr>
                        <a:t>III.1. Zwiększenie zaangażowania</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mieszkańców w rozwój obszaru</a:t>
                      </a:r>
                    </a:p>
                  </a:txBody>
                  <a:tcPr marL="7259" marR="7259" marT="72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4">
                  <a:txBody>
                    <a:bodyPr/>
                    <a:lstStyle/>
                    <a:p>
                      <a:pPr algn="ctr" fontAlgn="ctr"/>
                      <a:r>
                        <a:rPr lang="pl-PL" sz="1200" b="1" i="0" u="none" strike="noStrike" dirty="0" smtClean="0">
                          <a:solidFill>
                            <a:srgbClr val="000000"/>
                          </a:solidFill>
                          <a:effectLst/>
                          <a:latin typeface="Calibri" panose="020F0502020204030204" pitchFamily="34" charset="0"/>
                        </a:rPr>
                        <a:t>153 554,24</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4">
                  <a:txBody>
                    <a:bodyPr/>
                    <a:lstStyle/>
                    <a:p>
                      <a:pPr algn="ctr" fontAlgn="ctr"/>
                      <a:endParaRPr lang="pl-PL" sz="1200" b="1" i="0" u="none" strike="noStrike" dirty="0" smtClean="0">
                        <a:solidFill>
                          <a:srgbClr val="000000"/>
                        </a:solidFill>
                        <a:effectLst/>
                        <a:latin typeface="Calibri" panose="020F0502020204030204" pitchFamily="34" charset="0"/>
                      </a:endParaRPr>
                    </a:p>
                    <a:p>
                      <a:pPr algn="ctr" fontAlgn="ctr"/>
                      <a:r>
                        <a:rPr lang="pl-PL" sz="1200" b="1" i="0" u="none" strike="noStrike" dirty="0" smtClean="0">
                          <a:solidFill>
                            <a:srgbClr val="000000"/>
                          </a:solidFill>
                          <a:effectLst/>
                          <a:latin typeface="Calibri" panose="020F0502020204030204" pitchFamily="34" charset="0"/>
                        </a:rPr>
                        <a:t>153 554,24</a:t>
                      </a:r>
                    </a:p>
                    <a:p>
                      <a:pPr algn="ctr" fontAlgn="ct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0" i="0" u="none" strike="noStrike" dirty="0">
                          <a:solidFill>
                            <a:srgbClr val="000000"/>
                          </a:solidFill>
                          <a:effectLst/>
                          <a:latin typeface="Calibri" panose="020F0502020204030204" pitchFamily="34" charset="0"/>
                        </a:rPr>
                        <a:t>III.1.1. Włączenie społeczne - </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Festiwal Ducha Gór</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65 408,42</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chemeClr val="tx1"/>
                          </a:solidFill>
                          <a:effectLst/>
                          <a:latin typeface="Calibri" panose="020F0502020204030204" pitchFamily="34" charset="0"/>
                        </a:rPr>
                        <a:t>0</a:t>
                      </a:r>
                      <a:endParaRPr lang="pl-PL" sz="1200" b="1" i="0" u="none" strike="noStrike" dirty="0">
                        <a:solidFill>
                          <a:schemeClr val="tx1"/>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65 408,42</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0</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2000">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200" b="0" i="0" u="none" strike="noStrike" dirty="0">
                          <a:solidFill>
                            <a:srgbClr val="000000"/>
                          </a:solidFill>
                          <a:effectLst/>
                          <a:latin typeface="Calibri" panose="020F0502020204030204" pitchFamily="34" charset="0"/>
                        </a:rPr>
                        <a:t>II.1.2. Inicjatywy na rzecz wzmocnienia</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kapitału społeczności i organizacji</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43 760,96</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chemeClr val="tx1"/>
                          </a:solidFill>
                          <a:effectLst/>
                          <a:latin typeface="Calibri" panose="020F0502020204030204" pitchFamily="34" charset="0"/>
                        </a:rPr>
                        <a:t>0</a:t>
                      </a:r>
                      <a:endParaRPr lang="pl-PL" sz="1200" b="1" i="0" u="none" strike="noStrike" dirty="0">
                        <a:solidFill>
                          <a:schemeClr val="tx1"/>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43 760,96</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43 539,90</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8312">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200" b="0" i="0" u="none" strike="noStrike" dirty="0">
                          <a:solidFill>
                            <a:srgbClr val="000000"/>
                          </a:solidFill>
                          <a:effectLst/>
                          <a:latin typeface="Calibri" panose="020F0502020204030204" pitchFamily="34" charset="0"/>
                        </a:rPr>
                        <a:t>III.1.3. Inicjatywy na rzecz tożsamości i</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zachowania dziedzictwa kulturowego.</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39 384,86</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chemeClr val="tx1"/>
                          </a:solidFill>
                          <a:effectLst/>
                          <a:latin typeface="Calibri" panose="020F0502020204030204" pitchFamily="34" charset="0"/>
                        </a:rPr>
                        <a:t>0</a:t>
                      </a:r>
                      <a:endParaRPr lang="pl-PL" sz="1200" b="1" i="0" u="none" strike="noStrike" dirty="0">
                        <a:solidFill>
                          <a:schemeClr val="tx1"/>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39 384,86</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0</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2638">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200" b="0" i="0" u="none" strike="noStrike" dirty="0" smtClean="0">
                          <a:solidFill>
                            <a:srgbClr val="000000"/>
                          </a:solidFill>
                          <a:effectLst/>
                          <a:latin typeface="Calibri" panose="020F0502020204030204" pitchFamily="34" charset="0"/>
                        </a:rPr>
                        <a:t>III.1.4 Smart </a:t>
                      </a:r>
                      <a:r>
                        <a:rPr lang="pl-PL" sz="1200" b="0" i="0" u="none" strike="noStrike" dirty="0" err="1" smtClean="0">
                          <a:solidFill>
                            <a:srgbClr val="000000"/>
                          </a:solidFill>
                          <a:effectLst/>
                          <a:latin typeface="Calibri" panose="020F0502020204030204" pitchFamily="34" charset="0"/>
                        </a:rPr>
                        <a:t>Village</a:t>
                      </a:r>
                      <a:endParaRPr lang="pl-PL" sz="1200" b="0"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0</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FF0000"/>
                          </a:solidFill>
                          <a:effectLst/>
                          <a:latin typeface="Calibri" panose="020F0502020204030204" pitchFamily="34" charset="0"/>
                        </a:rPr>
                        <a:t>5 000,00</a:t>
                      </a:r>
                      <a:endParaRPr lang="pl-PL" sz="1200" b="1" i="0" u="none" strike="noStrike" dirty="0">
                        <a:solidFill>
                          <a:srgbClr val="FF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smtClean="0">
                          <a:solidFill>
                            <a:srgbClr val="000000"/>
                          </a:solidFill>
                          <a:effectLst/>
                          <a:latin typeface="Calibri" panose="020F0502020204030204" pitchFamily="34" charset="0"/>
                        </a:rPr>
                        <a:t>0</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pl-PL" sz="1200" b="1" dirty="0" smtClean="0"/>
                        <a:t>0</a:t>
                      </a:r>
                      <a:endParaRPr lang="pl-PL" sz="1200" b="1" dirty="0"/>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8383">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200" b="0" i="0" u="none" strike="noStrike">
                          <a:solidFill>
                            <a:srgbClr val="000000"/>
                          </a:solidFill>
                          <a:effectLst/>
                          <a:latin typeface="Calibri" panose="020F0502020204030204" pitchFamily="34" charset="0"/>
                        </a:rPr>
                        <a:t>III.2. Wspieranie włączenia społecznego</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na obszarze LGD Partnerstwo Ducha Gór</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do 2020(23) r.</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481 620,00</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389 500,00</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a:solidFill>
                            <a:srgbClr val="000000"/>
                          </a:solidFill>
                          <a:effectLst/>
                          <a:latin typeface="Calibri" panose="020F0502020204030204" pitchFamily="34" charset="0"/>
                        </a:rPr>
                        <a:t>III.2.1. Funkcjonowanie LGD oraz</a:t>
                      </a:r>
                      <a:br>
                        <a:rPr lang="pl-PL" sz="1200" b="1" i="0" u="none" strike="noStrike" dirty="0">
                          <a:solidFill>
                            <a:srgbClr val="000000"/>
                          </a:solidFill>
                          <a:effectLst/>
                          <a:latin typeface="Calibri" panose="020F0502020204030204" pitchFamily="34" charset="0"/>
                        </a:rPr>
                      </a:br>
                      <a:r>
                        <a:rPr lang="pl-PL" sz="1200" b="1" i="0" u="none" strike="noStrike" dirty="0">
                          <a:solidFill>
                            <a:srgbClr val="000000"/>
                          </a:solidFill>
                          <a:effectLst/>
                          <a:latin typeface="Calibri" panose="020F0502020204030204" pitchFamily="34" charset="0"/>
                        </a:rPr>
                        <a:t>aktywizacja społeczności lokalnych</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315 799,08</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smtClean="0">
                          <a:solidFill>
                            <a:srgbClr val="FF0000"/>
                          </a:solidFill>
                          <a:effectLst/>
                          <a:latin typeface="Calibri" panose="020F0502020204030204" pitchFamily="34" charset="0"/>
                        </a:rPr>
                        <a:t>165 820,92</a:t>
                      </a:r>
                      <a:endParaRPr lang="pl-PL" sz="1200" b="1" i="0" u="none" strike="noStrike" dirty="0">
                        <a:solidFill>
                          <a:srgbClr val="FF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481 620,00</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389 500,00</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bl>
          </a:graphicData>
        </a:graphic>
      </p:graphicFrame>
    </p:spTree>
    <p:extLst>
      <p:ext uri="{BB962C8B-B14F-4D97-AF65-F5344CB8AC3E}">
        <p14:creationId xmlns:p14="http://schemas.microsoft.com/office/powerpoint/2010/main" val="663091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955336196"/>
              </p:ext>
            </p:extLst>
          </p:nvPr>
        </p:nvGraphicFramePr>
        <p:xfrm>
          <a:off x="348343" y="0"/>
          <a:ext cx="11509828" cy="6746060"/>
        </p:xfrm>
        <a:graphic>
          <a:graphicData uri="http://schemas.openxmlformats.org/drawingml/2006/table">
            <a:tbl>
              <a:tblPr/>
              <a:tblGrid>
                <a:gridCol w="1379984"/>
                <a:gridCol w="826187"/>
                <a:gridCol w="722840"/>
                <a:gridCol w="814812"/>
                <a:gridCol w="971398"/>
                <a:gridCol w="790752"/>
                <a:gridCol w="1016951"/>
                <a:gridCol w="855465"/>
                <a:gridCol w="795149"/>
                <a:gridCol w="1102790"/>
                <a:gridCol w="1116750"/>
                <a:gridCol w="1116750"/>
              </a:tblGrid>
              <a:tr h="244881">
                <a:tc gridSpan="3">
                  <a:txBody>
                    <a:bodyPr/>
                    <a:lstStyle/>
                    <a:p>
                      <a:pPr algn="ctr" fontAlgn="ctr"/>
                      <a:r>
                        <a:rPr lang="pl-PL" sz="1600" b="1" i="0" u="none" strike="noStrike" dirty="0">
                          <a:solidFill>
                            <a:srgbClr val="000000"/>
                          </a:solidFill>
                          <a:effectLst/>
                          <a:latin typeface="Calibri" panose="020F0502020204030204" pitchFamily="34" charset="0"/>
                        </a:rPr>
                        <a:t>Cel ogólny </a:t>
                      </a:r>
                      <a:r>
                        <a:rPr lang="pl-PL" sz="1600" b="1" i="0" u="none" strike="noStrike" dirty="0" smtClean="0">
                          <a:solidFill>
                            <a:srgbClr val="000000"/>
                          </a:solidFill>
                          <a:effectLst/>
                          <a:latin typeface="Calibri" panose="020F0502020204030204" pitchFamily="34" charset="0"/>
                        </a:rPr>
                        <a:t>I - wskaźniki</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pl-PL"/>
                    </a:p>
                  </a:txBody>
                  <a:tcPr/>
                </a:tc>
                <a:tc hMerge="1">
                  <a:txBody>
                    <a:bodyPr/>
                    <a:lstStyle/>
                    <a:p>
                      <a:endParaRPr lang="pl-PL"/>
                    </a:p>
                  </a:txBody>
                  <a:tcPr/>
                </a:tc>
                <a:tc gridSpan="3">
                  <a:txBody>
                    <a:bodyPr/>
                    <a:lstStyle/>
                    <a:p>
                      <a:pPr algn="ctr" fontAlgn="ctr"/>
                      <a:r>
                        <a:rPr lang="pl-PL" sz="1600" b="1" i="0" u="none" strike="noStrike" dirty="0">
                          <a:solidFill>
                            <a:srgbClr val="000000"/>
                          </a:solidFill>
                          <a:effectLst/>
                          <a:latin typeface="Calibri" panose="020F0502020204030204" pitchFamily="34" charset="0"/>
                        </a:rPr>
                        <a:t>Cele </a:t>
                      </a:r>
                      <a:r>
                        <a:rPr lang="pl-PL" sz="1600" b="1" i="0" u="none" strike="noStrike" dirty="0" smtClean="0">
                          <a:solidFill>
                            <a:srgbClr val="000000"/>
                          </a:solidFill>
                          <a:effectLst/>
                          <a:latin typeface="Calibri" panose="020F0502020204030204" pitchFamily="34" charset="0"/>
                        </a:rPr>
                        <a:t>szczegółowe - wskaźniki</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pl-PL"/>
                    </a:p>
                  </a:txBody>
                  <a:tcPr/>
                </a:tc>
                <a:tc hMerge="1">
                  <a:txBody>
                    <a:bodyPr/>
                    <a:lstStyle/>
                    <a:p>
                      <a:endParaRPr lang="pl-PL"/>
                    </a:p>
                  </a:txBody>
                  <a:tcPr/>
                </a:tc>
                <a:tc gridSpan="6">
                  <a:txBody>
                    <a:bodyPr/>
                    <a:lstStyle/>
                    <a:p>
                      <a:pPr algn="ctr" fontAlgn="ctr"/>
                      <a:r>
                        <a:rPr lang="pl-PL" sz="1600" b="1" i="0" u="none" strike="noStrike" dirty="0" smtClean="0">
                          <a:solidFill>
                            <a:srgbClr val="000000"/>
                          </a:solidFill>
                          <a:effectLst/>
                          <a:latin typeface="Calibri" panose="020F0502020204030204" pitchFamily="34" charset="0"/>
                        </a:rPr>
                        <a:t>Przedsięwzięcia - wskaźniki</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540551">
                <a:tc rowSpan="2">
                  <a:txBody>
                    <a:bodyPr/>
                    <a:lstStyle/>
                    <a:p>
                      <a:pPr algn="ctr" fontAlgn="ctr"/>
                      <a:r>
                        <a:rPr lang="pl-PL" sz="1100" b="1" i="0" u="none" strike="noStrike" dirty="0">
                          <a:solidFill>
                            <a:srgbClr val="000000"/>
                          </a:solidFill>
                          <a:effectLst/>
                          <a:latin typeface="Calibri" panose="020F0502020204030204" pitchFamily="34" charset="0"/>
                        </a:rPr>
                        <a:t>Nazwa</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2">
                  <a:txBody>
                    <a:bodyPr/>
                    <a:lstStyle/>
                    <a:p>
                      <a:pPr algn="ctr" fontAlgn="ctr"/>
                      <a:r>
                        <a:rPr lang="pl-PL" sz="1100" b="1" i="0" u="none" strike="noStrike" dirty="0" smtClean="0">
                          <a:solidFill>
                            <a:srgbClr val="000000"/>
                          </a:solidFill>
                          <a:effectLst/>
                          <a:latin typeface="Calibri" panose="020F0502020204030204" pitchFamily="34" charset="0"/>
                        </a:rPr>
                        <a:t>Wskaźnik </a:t>
                      </a:r>
                      <a:r>
                        <a:rPr lang="pl-PL" sz="1100" b="1" i="0" u="none" strike="noStrike" dirty="0">
                          <a:solidFill>
                            <a:srgbClr val="000000"/>
                          </a:solidFill>
                          <a:effectLst/>
                          <a:latin typeface="Calibri" panose="020F0502020204030204" pitchFamily="34" charset="0"/>
                        </a:rPr>
                        <a:t>w LSR </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100" b="1" i="0" u="none" strike="noStrike" dirty="0">
                          <a:solidFill>
                            <a:srgbClr val="000000"/>
                          </a:solidFill>
                          <a:effectLst/>
                          <a:latin typeface="Calibri" panose="020F0502020204030204" pitchFamily="34" charset="0"/>
                        </a:rPr>
                        <a:t>Realizacja </a:t>
                      </a:r>
                      <a:r>
                        <a:rPr lang="pl-PL" sz="1100" b="1" i="0" u="none" strike="noStrike" dirty="0" smtClean="0">
                          <a:solidFill>
                            <a:srgbClr val="000000"/>
                          </a:solidFill>
                          <a:effectLst/>
                          <a:latin typeface="Calibri" panose="020F0502020204030204" pitchFamily="34" charset="0"/>
                        </a:rPr>
                        <a:t>wskaźnika</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100" b="1" i="0" u="none" strike="noStrike">
                          <a:solidFill>
                            <a:srgbClr val="000000"/>
                          </a:solidFill>
                          <a:effectLst/>
                          <a:latin typeface="Calibri" panose="020F0502020204030204" pitchFamily="34" charset="0"/>
                        </a:rPr>
                        <a:t>Nazwa</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2">
                  <a:txBody>
                    <a:bodyPr/>
                    <a:lstStyle/>
                    <a:p>
                      <a:pPr algn="ctr" fontAlgn="ctr"/>
                      <a:r>
                        <a:rPr lang="pl-PL" sz="1100" b="1" i="0" u="none" strike="noStrike" dirty="0" smtClean="0">
                          <a:solidFill>
                            <a:srgbClr val="000000"/>
                          </a:solidFill>
                          <a:effectLst/>
                          <a:latin typeface="Calibri" panose="020F0502020204030204" pitchFamily="34" charset="0"/>
                        </a:rPr>
                        <a:t>Wskaźnik </a:t>
                      </a:r>
                      <a:r>
                        <a:rPr lang="pl-PL" sz="1100" b="1" i="0" u="none" strike="noStrike" dirty="0">
                          <a:solidFill>
                            <a:srgbClr val="000000"/>
                          </a:solidFill>
                          <a:effectLst/>
                          <a:latin typeface="Calibri" panose="020F0502020204030204" pitchFamily="34" charset="0"/>
                        </a:rPr>
                        <a:t>w LSR </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100" b="1" i="0" u="none" strike="noStrike" dirty="0">
                          <a:solidFill>
                            <a:srgbClr val="000000"/>
                          </a:solidFill>
                          <a:effectLst/>
                          <a:latin typeface="Calibri" panose="020F0502020204030204" pitchFamily="34" charset="0"/>
                        </a:rPr>
                        <a:t>Realizacja </a:t>
                      </a:r>
                      <a:r>
                        <a:rPr lang="pl-PL" sz="1100" b="1" i="0" u="none" strike="noStrike" dirty="0" smtClean="0">
                          <a:solidFill>
                            <a:srgbClr val="000000"/>
                          </a:solidFill>
                          <a:effectLst/>
                          <a:latin typeface="Calibri" panose="020F0502020204030204" pitchFamily="34" charset="0"/>
                        </a:rPr>
                        <a:t>wskaźnika</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100" b="1" i="0" u="none" strike="noStrike">
                          <a:solidFill>
                            <a:srgbClr val="000000"/>
                          </a:solidFill>
                          <a:effectLst/>
                          <a:latin typeface="Calibri" panose="020F0502020204030204" pitchFamily="34" charset="0"/>
                        </a:rPr>
                        <a:t>Nazwa</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pl-PL" sz="1100" b="1" i="0" u="none" strike="noStrike" dirty="0" smtClean="0">
                          <a:solidFill>
                            <a:srgbClr val="000000"/>
                          </a:solidFill>
                          <a:effectLst/>
                          <a:latin typeface="Calibri" panose="020F0502020204030204" pitchFamily="34" charset="0"/>
                        </a:rPr>
                        <a:t>Wskaźnik </a:t>
                      </a:r>
                    </a:p>
                    <a:p>
                      <a:pPr algn="ctr" fontAlgn="ctr"/>
                      <a:r>
                        <a:rPr lang="pl-PL" sz="1100" b="1" i="0" u="none" strike="noStrike" dirty="0" smtClean="0">
                          <a:solidFill>
                            <a:srgbClr val="000000"/>
                          </a:solidFill>
                          <a:effectLst/>
                          <a:latin typeface="Calibri" panose="020F0502020204030204" pitchFamily="34" charset="0"/>
                        </a:rPr>
                        <a:t>do 2021</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100" b="1" i="0" u="none" strike="noStrike" dirty="0" smtClean="0">
                          <a:solidFill>
                            <a:srgbClr val="000000"/>
                          </a:solidFill>
                          <a:effectLst/>
                          <a:latin typeface="Calibri" panose="020F0502020204030204" pitchFamily="34" charset="0"/>
                        </a:rPr>
                        <a:t>Wskaźnik</a:t>
                      </a:r>
                    </a:p>
                    <a:p>
                      <a:pPr algn="ctr" fontAlgn="ctr"/>
                      <a:r>
                        <a:rPr lang="pl-PL" sz="1100" b="1" i="0" u="none" strike="noStrike" baseline="0" dirty="0" smtClean="0">
                          <a:solidFill>
                            <a:srgbClr val="000000"/>
                          </a:solidFill>
                          <a:effectLst/>
                          <a:latin typeface="Calibri" panose="020F0502020204030204" pitchFamily="34" charset="0"/>
                        </a:rPr>
                        <a:t>d</a:t>
                      </a:r>
                      <a:r>
                        <a:rPr lang="pl-PL" sz="1100" b="1" i="0" u="none" strike="noStrike" dirty="0" smtClean="0">
                          <a:solidFill>
                            <a:srgbClr val="000000"/>
                          </a:solidFill>
                          <a:effectLst/>
                          <a:latin typeface="Calibri" panose="020F0502020204030204" pitchFamily="34" charset="0"/>
                        </a:rPr>
                        <a:t>o 2023</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100" b="1" i="0" u="none" strike="noStrike" dirty="0">
                          <a:solidFill>
                            <a:srgbClr val="000000"/>
                          </a:solidFill>
                          <a:effectLst/>
                          <a:latin typeface="Calibri" panose="020F0502020204030204" pitchFamily="34" charset="0"/>
                        </a:rPr>
                        <a:t>Pomoc </a:t>
                      </a:r>
                      <a:r>
                        <a:rPr lang="pl-PL" sz="1100" b="1" i="0" u="none" strike="noStrike" dirty="0" smtClean="0">
                          <a:solidFill>
                            <a:srgbClr val="000000"/>
                          </a:solidFill>
                          <a:effectLst/>
                          <a:latin typeface="Calibri" panose="020F0502020204030204" pitchFamily="34" charset="0"/>
                        </a:rPr>
                        <a:t>przyznana</a:t>
                      </a:r>
                    </a:p>
                    <a:p>
                      <a:pPr algn="ctr" fontAlgn="ctr"/>
                      <a:r>
                        <a:rPr lang="pl-PL" sz="1100" b="1" i="0" u="none" strike="noStrike" dirty="0" smtClean="0">
                          <a:solidFill>
                            <a:srgbClr val="000000"/>
                          </a:solidFill>
                          <a:effectLst/>
                          <a:latin typeface="Calibri" panose="020F0502020204030204" pitchFamily="34" charset="0"/>
                        </a:rPr>
                        <a:t>UMWD</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100" b="1" i="0" u="none" strike="noStrike">
                          <a:solidFill>
                            <a:srgbClr val="000000"/>
                          </a:solidFill>
                          <a:effectLst/>
                          <a:latin typeface="Calibri" panose="020F0502020204030204" pitchFamily="34" charset="0"/>
                        </a:rPr>
                        <a:t>Pomoc wypłacona</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100" b="1" i="0" u="none" strike="noStrike" dirty="0">
                          <a:solidFill>
                            <a:srgbClr val="000000"/>
                          </a:solidFill>
                          <a:effectLst/>
                          <a:latin typeface="Calibri" panose="020F0502020204030204" pitchFamily="34" charset="0"/>
                        </a:rPr>
                        <a:t>Pomoc </a:t>
                      </a:r>
                      <a:r>
                        <a:rPr lang="pl-PL" sz="1100" b="1" i="0" u="none" strike="noStrike" dirty="0" smtClean="0">
                          <a:solidFill>
                            <a:srgbClr val="000000"/>
                          </a:solidFill>
                          <a:effectLst/>
                          <a:latin typeface="Calibri" panose="020F0502020204030204" pitchFamily="34" charset="0"/>
                        </a:rPr>
                        <a:t>przyznana</a:t>
                      </a:r>
                    </a:p>
                    <a:p>
                      <a:pPr algn="ctr" fontAlgn="ctr"/>
                      <a:r>
                        <a:rPr lang="pl-PL" sz="1100" b="1" i="0" u="none" strike="noStrike" dirty="0" smtClean="0">
                          <a:solidFill>
                            <a:srgbClr val="000000"/>
                          </a:solidFill>
                          <a:effectLst/>
                          <a:latin typeface="Calibri" panose="020F0502020204030204" pitchFamily="34" charset="0"/>
                        </a:rPr>
                        <a:t>LGD</a:t>
                      </a: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351375">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l" fontAlgn="ctr"/>
                      <a:r>
                        <a:rPr lang="pl-PL" sz="1100" b="1" i="0" u="none" strike="noStrike" dirty="0">
                          <a:solidFill>
                            <a:srgbClr val="000000"/>
                          </a:solidFill>
                          <a:effectLst/>
                          <a:latin typeface="Calibri" panose="020F0502020204030204" pitchFamily="34" charset="0"/>
                        </a:rPr>
                        <a:t>Pomoc przyznana – podpisane umowy</a:t>
                      </a:r>
                      <a:br>
                        <a:rPr lang="pl-PL" sz="1100" b="1" i="0" u="none" strike="noStrike" dirty="0">
                          <a:solidFill>
                            <a:srgbClr val="000000"/>
                          </a:solidFill>
                          <a:effectLst/>
                          <a:latin typeface="Calibri" panose="020F0502020204030204" pitchFamily="34" charset="0"/>
                        </a:rPr>
                      </a:br>
                      <a:r>
                        <a:rPr lang="pl-PL" sz="1100" b="1" i="0" u="none" strike="noStrike" dirty="0">
                          <a:solidFill>
                            <a:srgbClr val="000000"/>
                          </a:solidFill>
                          <a:effectLst/>
                          <a:latin typeface="Calibri" panose="020F0502020204030204" pitchFamily="34" charset="0"/>
                        </a:rPr>
                        <a:t/>
                      </a:r>
                      <a:br>
                        <a:rPr lang="pl-PL" sz="1100" b="1" i="0" u="none" strike="noStrike" dirty="0">
                          <a:solidFill>
                            <a:srgbClr val="000000"/>
                          </a:solidFill>
                          <a:effectLst/>
                          <a:latin typeface="Calibri" panose="020F0502020204030204" pitchFamily="34" charset="0"/>
                        </a:rPr>
                      </a:b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l-PL" sz="1100" b="1" i="0" u="none" strike="noStrike" dirty="0">
                          <a:solidFill>
                            <a:srgbClr val="000000"/>
                          </a:solidFill>
                          <a:effectLst/>
                          <a:latin typeface="Calibri" panose="020F0502020204030204" pitchFamily="34" charset="0"/>
                        </a:rPr>
                        <a:t>Pomoc wypłacona - realizacja budżetu </a:t>
                      </a:r>
                      <a:r>
                        <a:rPr lang="pl-PL" sz="1100" b="1" i="0" u="none" strike="noStrike" dirty="0" smtClean="0">
                          <a:solidFill>
                            <a:srgbClr val="000000"/>
                          </a:solidFill>
                          <a:effectLst/>
                          <a:latin typeface="Calibri" panose="020F0502020204030204" pitchFamily="34" charset="0"/>
                        </a:rPr>
                        <a:t>ZAKOŃCZONE</a:t>
                      </a:r>
                      <a:r>
                        <a:rPr lang="pl-PL" sz="1100" b="1" i="0" u="none" strike="noStrike" dirty="0">
                          <a:solidFill>
                            <a:srgbClr val="000000"/>
                          </a:solidFill>
                          <a:effectLst/>
                          <a:latin typeface="Calibri" panose="020F0502020204030204" pitchFamily="34" charset="0"/>
                        </a:rPr>
                        <a:t/>
                      </a:r>
                      <a:br>
                        <a:rPr lang="pl-PL" sz="1100" b="1" i="0" u="none" strike="noStrike" dirty="0">
                          <a:solidFill>
                            <a:srgbClr val="000000"/>
                          </a:solidFill>
                          <a:effectLst/>
                          <a:latin typeface="Calibri" panose="020F0502020204030204" pitchFamily="34" charset="0"/>
                        </a:rPr>
                      </a:br>
                      <a:endParaRPr lang="pl-PL" sz="11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l-PL" sz="1100" b="1" i="0" u="none" strike="noStrike" dirty="0" smtClean="0">
                          <a:solidFill>
                            <a:srgbClr val="000000"/>
                          </a:solidFill>
                          <a:effectLst/>
                          <a:latin typeface="Calibri" panose="020F0502020204030204" pitchFamily="34" charset="0"/>
                        </a:rPr>
                        <a:t>WYBRANE </a:t>
                      </a:r>
                      <a:r>
                        <a:rPr lang="pl-PL" sz="1100" b="1" i="0" u="none" strike="noStrike" dirty="0">
                          <a:solidFill>
                            <a:srgbClr val="000000"/>
                          </a:solidFill>
                          <a:effectLst/>
                          <a:latin typeface="Calibri" panose="020F0502020204030204" pitchFamily="34" charset="0"/>
                        </a:rPr>
                        <a:t>– przez LGD</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201262">
                <a:tc rowSpan="4">
                  <a:txBody>
                    <a:bodyPr/>
                    <a:lstStyle/>
                    <a:p>
                      <a:pPr algn="ctr" fontAlgn="t"/>
                      <a:r>
                        <a:rPr lang="pl-PL" sz="1100" b="0" i="0" u="none" strike="noStrike">
                          <a:solidFill>
                            <a:srgbClr val="000000"/>
                          </a:solidFill>
                          <a:effectLst/>
                          <a:latin typeface="Calibri" panose="020F0502020204030204" pitchFamily="34" charset="0"/>
                        </a:rPr>
                        <a:t>I.Poprawa atrakcyjności i zrównoważenie rozwoju turystycznego obszaru LGD Partnerstwo Ducha Gór, opartego na zasobach, przy udziale</a:t>
                      </a:r>
                      <a:br>
                        <a:rPr lang="pl-PL" sz="1100" b="0" i="0" u="none" strike="noStrike">
                          <a:solidFill>
                            <a:srgbClr val="000000"/>
                          </a:solidFill>
                          <a:effectLst/>
                          <a:latin typeface="Calibri" panose="020F0502020204030204" pitchFamily="34" charset="0"/>
                        </a:rPr>
                      </a:br>
                      <a:r>
                        <a:rPr lang="pl-PL" sz="1100" b="0" i="0" u="none" strike="noStrike">
                          <a:solidFill>
                            <a:srgbClr val="000000"/>
                          </a:solidFill>
                          <a:effectLst/>
                          <a:latin typeface="Calibri" panose="020F0502020204030204" pitchFamily="34" charset="0"/>
                        </a:rPr>
                        <a:t>społeczności lokalnych poprzez innowacyjność, z poszanowaniem środowiska i klimatu do 2020(23) r</a:t>
                      </a:r>
                    </a:p>
                  </a:txBody>
                  <a:tcPr marL="7751" marR="7751" marT="77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4">
                  <a:txBody>
                    <a:bodyPr/>
                    <a:lstStyle/>
                    <a:p>
                      <a:pPr algn="ctr" fontAlgn="ctr"/>
                      <a:r>
                        <a:rPr lang="pl-PL" sz="1600" b="1" i="0" u="none" strike="noStrike" dirty="0" smtClean="0">
                          <a:solidFill>
                            <a:srgbClr val="000000"/>
                          </a:solidFill>
                          <a:effectLst/>
                          <a:latin typeface="Calibri" panose="020F0502020204030204" pitchFamily="34" charset="0"/>
                        </a:rPr>
                        <a:t>33</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4">
                  <a:txBody>
                    <a:bodyPr/>
                    <a:lstStyle/>
                    <a:p>
                      <a:pPr algn="ctr" fontAlgn="ctr"/>
                      <a:r>
                        <a:rPr lang="pl-PL" sz="1600" b="1" i="0" u="none" strike="noStrike" dirty="0" smtClean="0">
                          <a:solidFill>
                            <a:srgbClr val="000000"/>
                          </a:solidFill>
                          <a:effectLst/>
                          <a:latin typeface="Calibri" panose="020F0502020204030204" pitchFamily="34" charset="0"/>
                        </a:rPr>
                        <a:t>25</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100" b="0" i="0" u="none" strike="noStrike" dirty="0">
                          <a:solidFill>
                            <a:srgbClr val="000000"/>
                          </a:solidFill>
                          <a:effectLst/>
                          <a:latin typeface="Calibri" panose="020F0502020204030204" pitchFamily="34" charset="0"/>
                        </a:rPr>
                        <a:t>I.1. Poprawa dostępności do</a:t>
                      </a:r>
                      <a:br>
                        <a:rPr lang="pl-PL" sz="1100" b="0" i="0" u="none" strike="noStrike" dirty="0">
                          <a:solidFill>
                            <a:srgbClr val="000000"/>
                          </a:solidFill>
                          <a:effectLst/>
                          <a:latin typeface="Calibri" panose="020F0502020204030204" pitchFamily="34" charset="0"/>
                        </a:rPr>
                      </a:br>
                      <a:r>
                        <a:rPr lang="pl-PL" sz="1100" b="0" i="0" u="none" strike="noStrike" dirty="0">
                          <a:solidFill>
                            <a:srgbClr val="000000"/>
                          </a:solidFill>
                          <a:effectLst/>
                          <a:latin typeface="Calibri" panose="020F0502020204030204" pitchFamily="34" charset="0"/>
                        </a:rPr>
                        <a:t>infrastruktury turystycznej,</a:t>
                      </a:r>
                      <a:br>
                        <a:rPr lang="pl-PL" sz="1100" b="0" i="0" u="none" strike="noStrike" dirty="0">
                          <a:solidFill>
                            <a:srgbClr val="000000"/>
                          </a:solidFill>
                          <a:effectLst/>
                          <a:latin typeface="Calibri" panose="020F0502020204030204" pitchFamily="34" charset="0"/>
                        </a:rPr>
                      </a:br>
                      <a:r>
                        <a:rPr lang="pl-PL" sz="1100" b="0" i="0" u="none" strike="noStrike" dirty="0">
                          <a:solidFill>
                            <a:srgbClr val="000000"/>
                          </a:solidFill>
                          <a:effectLst/>
                          <a:latin typeface="Calibri" panose="020F0502020204030204" pitchFamily="34" charset="0"/>
                        </a:rPr>
                        <a:t>rekreacyjnej i </a:t>
                      </a:r>
                      <a:r>
                        <a:rPr lang="pl-PL" sz="1100" b="0" i="0" u="none" strike="noStrike" dirty="0" smtClean="0">
                          <a:solidFill>
                            <a:srgbClr val="000000"/>
                          </a:solidFill>
                          <a:effectLst/>
                          <a:latin typeface="Calibri" panose="020F0502020204030204" pitchFamily="34" charset="0"/>
                        </a:rPr>
                        <a:t>kulturowej</a:t>
                      </a:r>
                      <a:endParaRPr lang="pl-PL" sz="11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24</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16</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t"/>
                      <a:r>
                        <a:rPr lang="pl-PL" sz="1100" b="0" i="0" u="none" strike="noStrike" dirty="0">
                          <a:solidFill>
                            <a:srgbClr val="000000"/>
                          </a:solidFill>
                          <a:effectLst/>
                          <a:latin typeface="Calibri" panose="020F0502020204030204" pitchFamily="34" charset="0"/>
                        </a:rPr>
                        <a:t>I.1.1 Inwestycje w infrastrukturę turystyczną , rekreacyjną i </a:t>
                      </a:r>
                      <a:r>
                        <a:rPr lang="pl-PL" sz="1100" b="0" i="0" u="none" strike="noStrike" dirty="0" smtClean="0">
                          <a:solidFill>
                            <a:srgbClr val="000000"/>
                          </a:solidFill>
                          <a:effectLst/>
                          <a:latin typeface="Calibri" panose="020F0502020204030204" pitchFamily="34" charset="0"/>
                        </a:rPr>
                        <a:t>kulturową</a:t>
                      </a:r>
                    </a:p>
                    <a:p>
                      <a:pPr algn="l" fontAlgn="t"/>
                      <a:r>
                        <a:rPr lang="pl-PL" sz="1100" b="1" i="0" u="none" strike="noStrike" dirty="0" smtClean="0">
                          <a:solidFill>
                            <a:srgbClr val="FF0000"/>
                          </a:solidFill>
                          <a:effectLst/>
                          <a:latin typeface="Calibri" panose="020F0502020204030204" pitchFamily="34" charset="0"/>
                        </a:rPr>
                        <a:t>W tym grant</a:t>
                      </a:r>
                      <a:endParaRPr lang="pl-PL" sz="1100" b="1" i="0" u="none" strike="noStrike" dirty="0">
                        <a:solidFill>
                          <a:srgbClr val="FF0000"/>
                        </a:solidFill>
                        <a:effectLst/>
                        <a:latin typeface="Calibri" panose="020F0502020204030204" pitchFamily="34" charset="0"/>
                      </a:endParaRPr>
                    </a:p>
                  </a:txBody>
                  <a:tcPr marL="7751" marR="7751" marT="77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chemeClr val="tx1"/>
                          </a:solidFill>
                          <a:effectLst/>
                          <a:latin typeface="Calibri" panose="020F0502020204030204" pitchFamily="34" charset="0"/>
                        </a:rPr>
                        <a:t>17</a:t>
                      </a:r>
                      <a:endParaRPr lang="pl-PL" sz="1600" b="1" i="0" u="none" strike="noStrike" dirty="0">
                        <a:solidFill>
                          <a:schemeClr val="tx1"/>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FF0000"/>
                          </a:solidFill>
                          <a:effectLst/>
                          <a:latin typeface="Calibri" panose="020F0502020204030204" pitchFamily="34" charset="0"/>
                        </a:rPr>
                        <a:t>7</a:t>
                      </a:r>
                      <a:endParaRPr lang="pl-PL" sz="1600" b="1" i="0" u="none" strike="noStrike" dirty="0">
                        <a:solidFill>
                          <a:srgbClr val="FF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600" b="1" i="0" u="none" strike="noStrike" dirty="0" smtClean="0">
                          <a:solidFill>
                            <a:schemeClr val="tx1"/>
                          </a:solidFill>
                          <a:effectLst/>
                          <a:latin typeface="Calibri" panose="020F0502020204030204" pitchFamily="34" charset="0"/>
                        </a:rPr>
                        <a:t>16</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chemeClr val="tx1"/>
                          </a:solidFill>
                          <a:effectLst/>
                          <a:latin typeface="Calibri" panose="020F0502020204030204" pitchFamily="34" charset="0"/>
                        </a:rPr>
                        <a:t>15</a:t>
                      </a:r>
                      <a:endParaRPr lang="pl-PL" sz="1600" b="1" i="0" u="none" strike="noStrike" dirty="0">
                        <a:solidFill>
                          <a:schemeClr val="tx1"/>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chemeClr val="tx1"/>
                          </a:solidFill>
                          <a:effectLst/>
                          <a:latin typeface="Calibri" panose="020F0502020204030204" pitchFamily="34" charset="0"/>
                        </a:rPr>
                        <a:t>18</a:t>
                      </a:r>
                      <a:endParaRPr lang="pl-PL" sz="1600" b="1" i="0" u="none" strike="noStrike" dirty="0">
                        <a:solidFill>
                          <a:schemeClr val="tx1"/>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476063">
                <a:tc vMerge="1">
                  <a:txBody>
                    <a:bodyPr/>
                    <a:lstStyle/>
                    <a:p>
                      <a:endParaRPr lang="pl-PL"/>
                    </a:p>
                  </a:txBody>
                  <a:tcPr/>
                </a:tc>
                <a:tc vMerge="1">
                  <a:txBody>
                    <a:bodyPr/>
                    <a:lstStyle/>
                    <a:p>
                      <a:endParaRPr lang="pl-PL"/>
                    </a:p>
                  </a:txBody>
                  <a:tcPr/>
                </a:tc>
                <a:tc vMerge="1">
                  <a:txBody>
                    <a:bodyPr/>
                    <a:lstStyle/>
                    <a:p>
                      <a:endParaRPr lang="pl-PL"/>
                    </a:p>
                  </a:txBody>
                  <a:tcPr/>
                </a:tc>
                <a:tc rowSpan="3">
                  <a:txBody>
                    <a:bodyPr/>
                    <a:lstStyle/>
                    <a:p>
                      <a:pPr algn="ctr" fontAlgn="ctr"/>
                      <a:r>
                        <a:rPr lang="pl-PL" sz="1100" b="0" i="0" u="none" strike="noStrike" dirty="0">
                          <a:solidFill>
                            <a:srgbClr val="000000"/>
                          </a:solidFill>
                          <a:effectLst/>
                          <a:latin typeface="Calibri" panose="020F0502020204030204" pitchFamily="34" charset="0"/>
                        </a:rPr>
                        <a:t>I.2. Poprawa promocji obszaru LGD Partnerstwo Ducha Gór pod wspólnym szyldem – Kraina Ducha Gór </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3">
                  <a:txBody>
                    <a:bodyPr/>
                    <a:lstStyle/>
                    <a:p>
                      <a:pPr algn="ctr" fontAlgn="ctr"/>
                      <a:r>
                        <a:rPr lang="pl-PL" sz="1600" b="1" i="0" u="none" strike="noStrike" dirty="0" smtClean="0">
                          <a:solidFill>
                            <a:srgbClr val="000000"/>
                          </a:solidFill>
                          <a:effectLst/>
                          <a:latin typeface="Calibri" panose="020F0502020204030204" pitchFamily="34" charset="0"/>
                        </a:rPr>
                        <a:t>9</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3">
                  <a:txBody>
                    <a:bodyPr/>
                    <a:lstStyle/>
                    <a:p>
                      <a:pPr algn="ctr" fontAlgn="ctr"/>
                      <a:r>
                        <a:rPr lang="pl-PL" sz="1600" b="1" i="0" u="none" strike="noStrike" dirty="0" smtClean="0">
                          <a:solidFill>
                            <a:srgbClr val="000000"/>
                          </a:solidFill>
                          <a:effectLst/>
                          <a:latin typeface="Calibri" panose="020F0502020204030204" pitchFamily="34" charset="0"/>
                        </a:rPr>
                        <a:t>9</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1100" i="0" u="none" spc="-30" dirty="0" smtClean="0">
                          <a:effectLst/>
                        </a:rPr>
                        <a:t>I.2.1 Promocja obszaru LGD  Partnerstwo Ducha Gór pod wspólnym szyldem – Kraina Ducha Gór.</a:t>
                      </a:r>
                    </a:p>
                    <a:p>
                      <a:pPr algn="l" fontAlgn="ctr"/>
                      <a:r>
                        <a:rPr lang="pl-PL" sz="1100" b="1" i="0" u="none" strike="noStrike" dirty="0" smtClean="0">
                          <a:solidFill>
                            <a:srgbClr val="FF0000"/>
                          </a:solidFill>
                          <a:effectLst/>
                          <a:latin typeface="Calibri" panose="020F0502020204030204" pitchFamily="34" charset="0"/>
                        </a:rPr>
                        <a:t>PROJEKTY WŁASNE</a:t>
                      </a:r>
                      <a:endParaRPr lang="pl-PL" sz="1100" b="1" i="0" u="none" strike="noStrike" dirty="0">
                        <a:solidFill>
                          <a:srgbClr val="FF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2</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600" b="1" i="0" u="none" strike="noStrike" dirty="0" smtClean="0">
                          <a:solidFill>
                            <a:srgbClr val="000000"/>
                          </a:solidFill>
                          <a:effectLst/>
                          <a:latin typeface="Calibri" panose="020F0502020204030204" pitchFamily="34" charset="0"/>
                        </a:rPr>
                        <a:t>2</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0" i="0" u="none" strike="noStrike" dirty="0" smtClean="0">
                          <a:solidFill>
                            <a:srgbClr val="000000"/>
                          </a:solidFill>
                          <a:effectLst/>
                          <a:latin typeface="Calibri" panose="020F0502020204030204" pitchFamily="34" charset="0"/>
                        </a:rPr>
                        <a:t>0</a:t>
                      </a:r>
                      <a:endParaRPr lang="pl-PL" sz="16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0" i="0" u="none" strike="noStrike" dirty="0" smtClean="0">
                          <a:solidFill>
                            <a:srgbClr val="000000"/>
                          </a:solidFill>
                          <a:effectLst/>
                          <a:latin typeface="Calibri" panose="020F0502020204030204" pitchFamily="34" charset="0"/>
                        </a:rPr>
                        <a:t>2</a:t>
                      </a:r>
                      <a:endParaRPr lang="pl-PL" sz="16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43517">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l" fontAlgn="ctr"/>
                      <a:r>
                        <a:rPr lang="pl-PL" sz="1100" b="0" i="0" u="none" strike="noStrike" dirty="0">
                          <a:solidFill>
                            <a:srgbClr val="000000"/>
                          </a:solidFill>
                          <a:effectLst/>
                          <a:latin typeface="Calibri" panose="020F0502020204030204" pitchFamily="34" charset="0"/>
                        </a:rPr>
                        <a:t>I.2.2. Wspólne działania</a:t>
                      </a:r>
                      <a:br>
                        <a:rPr lang="pl-PL" sz="1100" b="0" i="0" u="none" strike="noStrike" dirty="0">
                          <a:solidFill>
                            <a:srgbClr val="000000"/>
                          </a:solidFill>
                          <a:effectLst/>
                          <a:latin typeface="Calibri" panose="020F0502020204030204" pitchFamily="34" charset="0"/>
                        </a:rPr>
                      </a:br>
                      <a:r>
                        <a:rPr lang="pl-PL" sz="1100" b="0" i="0" u="none" strike="noStrike" dirty="0">
                          <a:solidFill>
                            <a:srgbClr val="000000"/>
                          </a:solidFill>
                          <a:effectLst/>
                          <a:latin typeface="Calibri" panose="020F0502020204030204" pitchFamily="34" charset="0"/>
                        </a:rPr>
                        <a:t>promocyjne całego obszaru </a:t>
                      </a:r>
                      <a:r>
                        <a:rPr lang="pl-PL" sz="1100" b="0" i="0" u="none" strike="noStrike" dirty="0" smtClean="0">
                          <a:solidFill>
                            <a:srgbClr val="000000"/>
                          </a:solidFill>
                          <a:effectLst/>
                          <a:latin typeface="Calibri" panose="020F0502020204030204" pitchFamily="34" charset="0"/>
                        </a:rPr>
                        <a:t>LGD </a:t>
                      </a:r>
                      <a:r>
                        <a:rPr lang="pl-PL" sz="1100" b="1" i="0" u="none" strike="noStrike" dirty="0" smtClean="0">
                          <a:solidFill>
                            <a:srgbClr val="FF0000"/>
                          </a:solidFill>
                          <a:effectLst/>
                          <a:latin typeface="Calibri" panose="020F0502020204030204" pitchFamily="34" charset="0"/>
                        </a:rPr>
                        <a:t>GRANT</a:t>
                      </a:r>
                      <a:endParaRPr lang="pl-PL" sz="1100" b="1" i="0" u="none" strike="noStrike" dirty="0">
                        <a:solidFill>
                          <a:srgbClr val="FF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6</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0" i="0" u="none" strike="noStrike" dirty="0" smtClean="0">
                          <a:solidFill>
                            <a:srgbClr val="000000"/>
                          </a:solidFill>
                          <a:effectLst/>
                          <a:latin typeface="Calibri" panose="020F0502020204030204" pitchFamily="34" charset="0"/>
                        </a:rPr>
                        <a:t>0</a:t>
                      </a:r>
                      <a:endParaRPr lang="pl-PL" sz="16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0" i="0" u="none" strike="noStrike" dirty="0" smtClean="0">
                          <a:solidFill>
                            <a:srgbClr val="000000"/>
                          </a:solidFill>
                          <a:effectLst/>
                          <a:latin typeface="Calibri" panose="020F0502020204030204" pitchFamily="34" charset="0"/>
                        </a:rPr>
                        <a:t>6</a:t>
                      </a:r>
                      <a:endParaRPr lang="pl-PL" sz="16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0" i="0" u="none" strike="noStrike" dirty="0" smtClean="0">
                          <a:solidFill>
                            <a:srgbClr val="000000"/>
                          </a:solidFill>
                          <a:effectLst/>
                          <a:latin typeface="Calibri" panose="020F0502020204030204" pitchFamily="34" charset="0"/>
                        </a:rPr>
                        <a:t>0</a:t>
                      </a:r>
                      <a:endParaRPr lang="pl-PL" sz="16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0" i="0" u="none" strike="noStrike" dirty="0" smtClean="0">
                          <a:solidFill>
                            <a:srgbClr val="000000"/>
                          </a:solidFill>
                          <a:effectLst/>
                          <a:latin typeface="Calibri" panose="020F0502020204030204" pitchFamily="34" charset="0"/>
                        </a:rPr>
                        <a:t>6</a:t>
                      </a:r>
                      <a:endParaRPr lang="pl-PL" sz="16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941253">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100" b="0" i="0" u="none" strike="noStrike" dirty="0">
                          <a:solidFill>
                            <a:srgbClr val="000000"/>
                          </a:solidFill>
                          <a:effectLst/>
                          <a:latin typeface="Calibri" panose="020F0502020204030204" pitchFamily="34" charset="0"/>
                        </a:rPr>
                        <a:t>I.2.3. Promocja</a:t>
                      </a:r>
                      <a:br>
                        <a:rPr lang="pl-PL" sz="1100" b="0" i="0" u="none" strike="noStrike" dirty="0">
                          <a:solidFill>
                            <a:srgbClr val="000000"/>
                          </a:solidFill>
                          <a:effectLst/>
                          <a:latin typeface="Calibri" panose="020F0502020204030204" pitchFamily="34" charset="0"/>
                        </a:rPr>
                      </a:br>
                      <a:r>
                        <a:rPr lang="pl-PL" sz="1100" b="0" i="0" u="none" strike="noStrike" dirty="0">
                          <a:solidFill>
                            <a:srgbClr val="000000"/>
                          </a:solidFill>
                          <a:effectLst/>
                          <a:latin typeface="Calibri" panose="020F0502020204030204" pitchFamily="34" charset="0"/>
                        </a:rPr>
                        <a:t>międzynarodowa obszaru,</a:t>
                      </a:r>
                      <a:br>
                        <a:rPr lang="pl-PL" sz="1100" b="0" i="0" u="none" strike="noStrike" dirty="0">
                          <a:solidFill>
                            <a:srgbClr val="000000"/>
                          </a:solidFill>
                          <a:effectLst/>
                          <a:latin typeface="Calibri" panose="020F0502020204030204" pitchFamily="34" charset="0"/>
                        </a:rPr>
                      </a:br>
                      <a:r>
                        <a:rPr lang="pl-PL" sz="1100" b="0" i="0" u="none" strike="noStrike" dirty="0">
                          <a:solidFill>
                            <a:srgbClr val="000000"/>
                          </a:solidFill>
                          <a:effectLst/>
                          <a:latin typeface="Calibri" panose="020F0502020204030204" pitchFamily="34" charset="0"/>
                        </a:rPr>
                        <a:t>produktów turystycznych</a:t>
                      </a: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chemeClr val="tx1"/>
                          </a:solidFill>
                          <a:effectLst/>
                          <a:latin typeface="Calibri" panose="020F0502020204030204" pitchFamily="34" charset="0"/>
                        </a:rPr>
                        <a:t>1</a:t>
                      </a:r>
                      <a:endParaRPr lang="pl-PL" sz="1600" b="1" i="0" u="none" strike="noStrike" dirty="0">
                        <a:solidFill>
                          <a:schemeClr val="tx1"/>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0" i="0" u="none" strike="noStrike" dirty="0" smtClean="0">
                          <a:solidFill>
                            <a:srgbClr val="000000"/>
                          </a:solidFill>
                          <a:effectLst/>
                          <a:latin typeface="Calibri" panose="020F0502020204030204" pitchFamily="34" charset="0"/>
                        </a:rPr>
                        <a:t>----</a:t>
                      </a:r>
                      <a:endParaRPr lang="pl-PL" sz="1600" b="0" i="0" u="none" strike="noStrike" dirty="0">
                        <a:solidFill>
                          <a:srgbClr val="000000"/>
                        </a:solidFill>
                        <a:effectLst/>
                        <a:latin typeface="Calibri" panose="020F0502020204030204" pitchFamily="34" charset="0"/>
                      </a:endParaRPr>
                    </a:p>
                  </a:txBody>
                  <a:tcPr marL="7751" marR="7751" marT="7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69543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772612204"/>
              </p:ext>
            </p:extLst>
          </p:nvPr>
        </p:nvGraphicFramePr>
        <p:xfrm>
          <a:off x="1" y="-337307"/>
          <a:ext cx="12191999" cy="7690096"/>
        </p:xfrm>
        <a:graphic>
          <a:graphicData uri="http://schemas.openxmlformats.org/drawingml/2006/table">
            <a:tbl>
              <a:tblPr/>
              <a:tblGrid>
                <a:gridCol w="1580103"/>
                <a:gridCol w="731017"/>
                <a:gridCol w="743578"/>
                <a:gridCol w="851373"/>
                <a:gridCol w="686025"/>
                <a:gridCol w="924448"/>
                <a:gridCol w="1188302"/>
                <a:gridCol w="932064"/>
                <a:gridCol w="901998"/>
                <a:gridCol w="856899"/>
                <a:gridCol w="932063"/>
                <a:gridCol w="1037297"/>
                <a:gridCol w="826832"/>
              </a:tblGrid>
              <a:tr h="270202">
                <a:tc gridSpan="3">
                  <a:txBody>
                    <a:bodyPr/>
                    <a:lstStyle/>
                    <a:p>
                      <a:pPr algn="ctr" fontAlgn="ctr"/>
                      <a:r>
                        <a:rPr lang="pl-PL" sz="1800" b="1" i="0" u="none" strike="noStrike" dirty="0">
                          <a:solidFill>
                            <a:srgbClr val="000000"/>
                          </a:solidFill>
                          <a:effectLst/>
                          <a:latin typeface="Calibri" panose="020F0502020204030204" pitchFamily="34" charset="0"/>
                        </a:rPr>
                        <a:t>Cel ogólny </a:t>
                      </a:r>
                      <a:r>
                        <a:rPr lang="pl-PL" sz="1800" b="1" i="0" u="none" strike="noStrike" dirty="0" smtClean="0">
                          <a:solidFill>
                            <a:srgbClr val="000000"/>
                          </a:solidFill>
                          <a:effectLst/>
                          <a:latin typeface="Calibri" panose="020F0502020204030204" pitchFamily="34" charset="0"/>
                        </a:rPr>
                        <a:t>II - wskaźniki</a:t>
                      </a:r>
                      <a:endParaRPr lang="pl-PL" sz="18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pl-PL"/>
                    </a:p>
                  </a:txBody>
                  <a:tcPr/>
                </a:tc>
                <a:tc hMerge="1">
                  <a:txBody>
                    <a:bodyPr/>
                    <a:lstStyle/>
                    <a:p>
                      <a:endParaRPr lang="pl-PL"/>
                    </a:p>
                  </a:txBody>
                  <a:tcPr/>
                </a:tc>
                <a:tc gridSpan="3">
                  <a:txBody>
                    <a:bodyPr/>
                    <a:lstStyle/>
                    <a:p>
                      <a:pPr algn="ctr" fontAlgn="ctr"/>
                      <a:r>
                        <a:rPr lang="pl-PL" sz="1800" b="1" i="0" u="none" strike="noStrike" dirty="0">
                          <a:solidFill>
                            <a:srgbClr val="000000"/>
                          </a:solidFill>
                          <a:effectLst/>
                          <a:latin typeface="Calibri" panose="020F0502020204030204" pitchFamily="34" charset="0"/>
                        </a:rPr>
                        <a:t>Cele </a:t>
                      </a:r>
                      <a:r>
                        <a:rPr lang="pl-PL" sz="1800" b="1" i="0" u="none" strike="noStrike" dirty="0" err="1" smtClean="0">
                          <a:solidFill>
                            <a:srgbClr val="000000"/>
                          </a:solidFill>
                          <a:effectLst/>
                          <a:latin typeface="Calibri" panose="020F0502020204030204" pitchFamily="34" charset="0"/>
                        </a:rPr>
                        <a:t>szczegółowe-wskaźniki</a:t>
                      </a:r>
                      <a:endParaRPr lang="pl-PL" sz="18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pl-PL"/>
                    </a:p>
                  </a:txBody>
                  <a:tcPr/>
                </a:tc>
                <a:tc hMerge="1">
                  <a:txBody>
                    <a:bodyPr/>
                    <a:lstStyle/>
                    <a:p>
                      <a:endParaRPr lang="pl-PL"/>
                    </a:p>
                  </a:txBody>
                  <a:tcPr/>
                </a:tc>
                <a:tc gridSpan="7">
                  <a:txBody>
                    <a:bodyPr/>
                    <a:lstStyle/>
                    <a:p>
                      <a:pPr algn="ctr" fontAlgn="ctr"/>
                      <a:r>
                        <a:rPr lang="pl-PL" sz="1800" b="1" i="0" u="none" strike="noStrike" dirty="0" smtClean="0">
                          <a:solidFill>
                            <a:srgbClr val="000000"/>
                          </a:solidFill>
                          <a:effectLst/>
                          <a:latin typeface="Calibri" panose="020F0502020204030204" pitchFamily="34" charset="0"/>
                        </a:rPr>
                        <a:t>Przedsięwzięcia - wskaźniki</a:t>
                      </a:r>
                      <a:endParaRPr lang="pl-PL" sz="18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532377">
                <a:tc rowSpan="2">
                  <a:txBody>
                    <a:bodyPr/>
                    <a:lstStyle/>
                    <a:p>
                      <a:pPr algn="ctr" fontAlgn="ctr"/>
                      <a:r>
                        <a:rPr lang="pl-PL" sz="1200" b="1" i="0" u="none" strike="noStrike" dirty="0">
                          <a:solidFill>
                            <a:srgbClr val="000000"/>
                          </a:solidFill>
                          <a:effectLst/>
                          <a:latin typeface="Calibri" panose="020F0502020204030204" pitchFamily="34" charset="0"/>
                        </a:rPr>
                        <a:t>Nazwa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2">
                  <a:txBody>
                    <a:bodyPr/>
                    <a:lstStyle/>
                    <a:p>
                      <a:pPr algn="ctr" fontAlgn="ctr"/>
                      <a:r>
                        <a:rPr lang="pl-PL" sz="1200" b="1" i="0" u="none" strike="noStrike" dirty="0" smtClean="0">
                          <a:solidFill>
                            <a:srgbClr val="000000"/>
                          </a:solidFill>
                          <a:effectLst/>
                          <a:latin typeface="Calibri" panose="020F0502020204030204" pitchFamily="34" charset="0"/>
                        </a:rPr>
                        <a:t>Wskaźniki </a:t>
                      </a:r>
                      <a:r>
                        <a:rPr lang="pl-PL" sz="1200" b="1" i="0" u="none" strike="noStrike" dirty="0">
                          <a:solidFill>
                            <a:srgbClr val="000000"/>
                          </a:solidFill>
                          <a:effectLst/>
                          <a:latin typeface="Calibri" panose="020F0502020204030204" pitchFamily="34" charset="0"/>
                        </a:rPr>
                        <a:t>w LSR </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Realizacja </a:t>
                      </a:r>
                      <a:r>
                        <a:rPr lang="pl-PL" sz="1200" b="1" i="0" u="none" strike="noStrike" dirty="0" smtClean="0">
                          <a:solidFill>
                            <a:srgbClr val="000000"/>
                          </a:solidFill>
                          <a:effectLst/>
                          <a:latin typeface="Calibri" panose="020F0502020204030204" pitchFamily="34" charset="0"/>
                        </a:rPr>
                        <a:t>wskaźniki</a:t>
                      </a:r>
                    </a:p>
                    <a:p>
                      <a:pPr algn="ctr" fontAlgn="ct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a:solidFill>
                            <a:srgbClr val="000000"/>
                          </a:solidFill>
                          <a:effectLst/>
                          <a:latin typeface="Calibri" panose="020F0502020204030204" pitchFamily="34" charset="0"/>
                        </a:rPr>
                        <a:t>Nazwa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2">
                  <a:txBody>
                    <a:bodyPr/>
                    <a:lstStyle/>
                    <a:p>
                      <a:pPr algn="ctr" fontAlgn="ctr"/>
                      <a:r>
                        <a:rPr lang="pl-PL" sz="1200" b="1" i="0" u="none" strike="noStrike" dirty="0" smtClean="0">
                          <a:solidFill>
                            <a:srgbClr val="000000"/>
                          </a:solidFill>
                          <a:effectLst/>
                          <a:latin typeface="Calibri" panose="020F0502020204030204" pitchFamily="34" charset="0"/>
                        </a:rPr>
                        <a:t>Wskaźniki </a:t>
                      </a:r>
                      <a:r>
                        <a:rPr lang="pl-PL" sz="1200" b="1" i="0" u="none" strike="noStrike" dirty="0">
                          <a:solidFill>
                            <a:srgbClr val="000000"/>
                          </a:solidFill>
                          <a:effectLst/>
                          <a:latin typeface="Calibri" panose="020F0502020204030204" pitchFamily="34" charset="0"/>
                        </a:rPr>
                        <a:t>w LSR </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Realizacja </a:t>
                      </a:r>
                      <a:r>
                        <a:rPr lang="pl-PL" sz="1200" b="1" i="0" u="none" strike="noStrike" dirty="0" smtClean="0">
                          <a:solidFill>
                            <a:srgbClr val="000000"/>
                          </a:solidFill>
                          <a:effectLst/>
                          <a:latin typeface="Calibri" panose="020F0502020204030204" pitchFamily="34" charset="0"/>
                        </a:rPr>
                        <a:t>wskaźniki</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a:solidFill>
                            <a:srgbClr val="000000"/>
                          </a:solidFill>
                          <a:effectLst/>
                          <a:latin typeface="Calibri" panose="020F0502020204030204" pitchFamily="34" charset="0"/>
                        </a:rPr>
                        <a:t>Nazwa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pl-PL" sz="1200" b="1" i="0" u="none" strike="noStrike" dirty="0" smtClean="0">
                          <a:solidFill>
                            <a:srgbClr val="000000"/>
                          </a:solidFill>
                          <a:effectLst/>
                          <a:latin typeface="Calibri" panose="020F0502020204030204" pitchFamily="34" charset="0"/>
                        </a:rPr>
                        <a:t>Wskaźniki do </a:t>
                      </a:r>
                      <a:r>
                        <a:rPr lang="pl-PL" sz="1200" b="1" i="0" u="none" strike="noStrike" dirty="0">
                          <a:solidFill>
                            <a:srgbClr val="000000"/>
                          </a:solidFill>
                          <a:effectLst/>
                          <a:latin typeface="Calibri" panose="020F0502020204030204" pitchFamily="34" charset="0"/>
                        </a:rPr>
                        <a:t>2018</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rgbClr val="000000"/>
                          </a:solidFill>
                          <a:effectLst/>
                          <a:latin typeface="Calibri" panose="020F0502020204030204" pitchFamily="34" charset="0"/>
                        </a:rPr>
                        <a:t>Wskaźniki do 2021</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pl-PL" sz="1200" b="1" i="0" u="none" strike="noStrike" dirty="0" smtClean="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rgbClr val="000000"/>
                          </a:solidFill>
                          <a:effectLst/>
                          <a:latin typeface="Calibri" panose="020F0502020204030204" pitchFamily="34" charset="0"/>
                        </a:rPr>
                        <a:t>Wskaźniki</a:t>
                      </a:r>
                    </a:p>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rgbClr val="000000"/>
                          </a:solidFill>
                          <a:effectLst/>
                          <a:latin typeface="Calibri" panose="020F0502020204030204" pitchFamily="34" charset="0"/>
                        </a:rPr>
                        <a:t>2023</a:t>
                      </a:r>
                    </a:p>
                    <a:p>
                      <a:pPr marL="0" marR="0" lvl="0" indent="0" algn="ctr" defTabSz="914400" rtl="0" eaLnBrk="1" fontAlgn="ctr" latinLnBrk="0" hangingPunct="1">
                        <a:lnSpc>
                          <a:spcPct val="100000"/>
                        </a:lnSpc>
                        <a:spcBef>
                          <a:spcPts val="0"/>
                        </a:spcBef>
                        <a:spcAft>
                          <a:spcPts val="0"/>
                        </a:spcAft>
                        <a:buClrTx/>
                        <a:buSzTx/>
                        <a:buFontTx/>
                        <a:buNone/>
                        <a:tabLst/>
                        <a:defRPr/>
                      </a:pPr>
                      <a:endParaRPr lang="pl-PL" sz="1200" b="1" i="0" u="none" strike="noStrike" dirty="0" smtClean="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a:solidFill>
                            <a:srgbClr val="000000"/>
                          </a:solidFill>
                          <a:effectLst/>
                          <a:latin typeface="Calibri" panose="020F0502020204030204" pitchFamily="34" charset="0"/>
                        </a:rPr>
                        <a:t>Pomoc </a:t>
                      </a:r>
                      <a:r>
                        <a:rPr lang="pl-PL" sz="1200" b="1" i="0" u="none" strike="noStrike" dirty="0" smtClean="0">
                          <a:solidFill>
                            <a:srgbClr val="000000"/>
                          </a:solidFill>
                          <a:effectLst/>
                          <a:latin typeface="Calibri" panose="020F0502020204030204" pitchFamily="34" charset="0"/>
                        </a:rPr>
                        <a:t>przyznana</a:t>
                      </a:r>
                    </a:p>
                    <a:p>
                      <a:pPr algn="ctr" fontAlgn="ctr"/>
                      <a:r>
                        <a:rPr lang="pl-PL" sz="1200" b="1" i="0" u="none" strike="noStrike" dirty="0" smtClean="0">
                          <a:solidFill>
                            <a:srgbClr val="000000"/>
                          </a:solidFill>
                          <a:effectLst/>
                          <a:latin typeface="Calibri" panose="020F0502020204030204" pitchFamily="34" charset="0"/>
                        </a:rPr>
                        <a:t>UMWD</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a:solidFill>
                            <a:srgbClr val="000000"/>
                          </a:solidFill>
                          <a:effectLst/>
                          <a:latin typeface="Calibri" panose="020F0502020204030204" pitchFamily="34" charset="0"/>
                        </a:rPr>
                        <a:t>Pomoc wypłacona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a:solidFill>
                            <a:srgbClr val="000000"/>
                          </a:solidFill>
                          <a:effectLst/>
                          <a:latin typeface="Calibri" panose="020F0502020204030204" pitchFamily="34" charset="0"/>
                        </a:rPr>
                        <a:t>Pomoc </a:t>
                      </a:r>
                      <a:r>
                        <a:rPr lang="pl-PL" sz="1200" b="1" i="0" u="none" strike="noStrike" dirty="0" smtClean="0">
                          <a:solidFill>
                            <a:srgbClr val="000000"/>
                          </a:solidFill>
                          <a:effectLst/>
                          <a:latin typeface="Calibri" panose="020F0502020204030204" pitchFamily="34" charset="0"/>
                        </a:rPr>
                        <a:t>przyznana LGD</a:t>
                      </a: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406291">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l" fontAlgn="ctr"/>
                      <a:r>
                        <a:rPr lang="pl-PL" sz="1200" b="1" i="0" u="none" strike="noStrike" dirty="0">
                          <a:solidFill>
                            <a:srgbClr val="000000"/>
                          </a:solidFill>
                          <a:effectLst/>
                          <a:latin typeface="Calibri" panose="020F0502020204030204" pitchFamily="34" charset="0"/>
                        </a:rPr>
                        <a:t>Pomoc przyznana – realizacja budżetu (podpisane umowy)</a:t>
                      </a:r>
                      <a:br>
                        <a:rPr lang="pl-PL" sz="1200" b="1" i="0" u="none" strike="noStrike" dirty="0">
                          <a:solidFill>
                            <a:srgbClr val="000000"/>
                          </a:solidFill>
                          <a:effectLst/>
                          <a:latin typeface="Calibri" panose="020F0502020204030204" pitchFamily="34" charset="0"/>
                        </a:rPr>
                      </a:br>
                      <a:endParaRPr lang="pl-PL" sz="12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l-PL" sz="1200" b="1" i="0" u="none" strike="noStrike" dirty="0">
                          <a:solidFill>
                            <a:srgbClr val="000000"/>
                          </a:solidFill>
                          <a:effectLst/>
                          <a:latin typeface="Calibri" panose="020F0502020204030204" pitchFamily="34" charset="0"/>
                        </a:rPr>
                        <a:t>Pomoc wypłacona - realizacja </a:t>
                      </a:r>
                      <a:r>
                        <a:rPr lang="pl-PL" sz="1200" b="1" i="0" u="none" strike="noStrike" dirty="0" smtClean="0">
                          <a:solidFill>
                            <a:srgbClr val="000000"/>
                          </a:solidFill>
                          <a:effectLst/>
                          <a:latin typeface="Calibri" panose="020F0502020204030204" pitchFamily="34" charset="0"/>
                        </a:rPr>
                        <a:t>budżetu</a:t>
                      </a:r>
                      <a:r>
                        <a:rPr lang="pl-PL" sz="1200" b="1" i="0" u="none" strike="noStrike" dirty="0">
                          <a:solidFill>
                            <a:srgbClr val="000000"/>
                          </a:solidFill>
                          <a:effectLst/>
                          <a:latin typeface="Calibri" panose="020F0502020204030204" pitchFamily="34" charset="0"/>
                        </a:rPr>
                        <a:t/>
                      </a:r>
                      <a:br>
                        <a:rPr lang="pl-PL" sz="1200" b="1" i="0" u="none" strike="noStrike" dirty="0">
                          <a:solidFill>
                            <a:srgbClr val="000000"/>
                          </a:solidFill>
                          <a:effectLst/>
                          <a:latin typeface="Calibri" panose="020F0502020204030204" pitchFamily="34" charset="0"/>
                        </a:rPr>
                      </a:br>
                      <a:r>
                        <a:rPr lang="pl-PL" sz="1200" b="1" i="0" u="none" strike="noStrike" dirty="0">
                          <a:solidFill>
                            <a:srgbClr val="000000"/>
                          </a:solidFill>
                          <a:effectLst/>
                          <a:latin typeface="Calibri" panose="020F0502020204030204" pitchFamily="34" charset="0"/>
                        </a:rPr>
                        <a:t>ZAKOŃCZONE</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l-PL" sz="1200" b="1" i="0" u="none" strike="noStrike" dirty="0" smtClean="0">
                          <a:solidFill>
                            <a:srgbClr val="000000"/>
                          </a:solidFill>
                          <a:effectLst/>
                          <a:latin typeface="Calibri" panose="020F0502020204030204" pitchFamily="34" charset="0"/>
                        </a:rPr>
                        <a:t>WYBRANE </a:t>
                      </a:r>
                      <a:r>
                        <a:rPr lang="pl-PL" sz="1200" b="1" i="0" u="none" strike="noStrike" dirty="0">
                          <a:solidFill>
                            <a:srgbClr val="000000"/>
                          </a:solidFill>
                          <a:effectLst/>
                          <a:latin typeface="Calibri" panose="020F0502020204030204" pitchFamily="34" charset="0"/>
                        </a:rPr>
                        <a:t>– przez LGD</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881942">
                <a:tc rowSpan="5">
                  <a:txBody>
                    <a:bodyPr/>
                    <a:lstStyle/>
                    <a:p>
                      <a:pPr algn="ctr" fontAlgn="ctr"/>
                      <a:r>
                        <a:rPr lang="pl-PL" sz="1200" b="0" i="0" u="none" strike="noStrike">
                          <a:solidFill>
                            <a:srgbClr val="000000"/>
                          </a:solidFill>
                          <a:effectLst/>
                          <a:latin typeface="Calibri" panose="020F0502020204030204" pitchFamily="34" charset="0"/>
                        </a:rPr>
                        <a:t>II. Wspieranie zrównoważonego rozwoju przedsiębiorczości i lokalnego rozwoju gospodarczego obszaru LGD Partnerstwo</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Ducha Gór opartego na zasobach, poprzez innowacyjność, z poszanowaniem</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środowiska i klimatu do 2020(23) r</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5">
                  <a:txBody>
                    <a:bodyPr/>
                    <a:lstStyle/>
                    <a:p>
                      <a:pPr algn="ctr" fontAlgn="ctr"/>
                      <a:r>
                        <a:rPr lang="pl-PL" sz="1600" b="1" i="0" u="none" strike="noStrike" dirty="0" smtClean="0">
                          <a:solidFill>
                            <a:srgbClr val="000000"/>
                          </a:solidFill>
                          <a:effectLst/>
                          <a:latin typeface="Calibri" panose="020F0502020204030204" pitchFamily="34" charset="0"/>
                        </a:rPr>
                        <a:t>65</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5">
                  <a:txBody>
                    <a:bodyPr/>
                    <a:lstStyle/>
                    <a:p>
                      <a:pPr algn="ctr" fontAlgn="ctr"/>
                      <a:r>
                        <a:rPr lang="pl-PL" sz="1600" b="1" i="0" u="none" strike="noStrike" dirty="0" smtClean="0">
                          <a:solidFill>
                            <a:srgbClr val="000000"/>
                          </a:solidFill>
                          <a:effectLst/>
                          <a:latin typeface="Calibri" panose="020F0502020204030204" pitchFamily="34" charset="0"/>
                        </a:rPr>
                        <a:t>54</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3">
                  <a:txBody>
                    <a:bodyPr/>
                    <a:lstStyle/>
                    <a:p>
                      <a:pPr algn="ctr" fontAlgn="ctr"/>
                      <a:r>
                        <a:rPr lang="pl-PL" sz="1200" b="0" i="0" u="none" strike="noStrike">
                          <a:solidFill>
                            <a:srgbClr val="000000"/>
                          </a:solidFill>
                          <a:effectLst/>
                          <a:latin typeface="Calibri" panose="020F0502020204030204" pitchFamily="34" charset="0"/>
                        </a:rPr>
                        <a:t>II.1. Zwiększenie liczby nowych miejsc pracy</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na obszarze LGD</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3">
                  <a:txBody>
                    <a:bodyPr/>
                    <a:lstStyle/>
                    <a:p>
                      <a:pPr algn="ctr" fontAlgn="ctr"/>
                      <a:r>
                        <a:rPr lang="pl-PL" sz="1600" b="1" i="0" u="none" strike="noStrike" dirty="0" smtClean="0">
                          <a:solidFill>
                            <a:srgbClr val="000000"/>
                          </a:solidFill>
                          <a:effectLst/>
                          <a:latin typeface="Calibri" panose="020F0502020204030204" pitchFamily="34" charset="0"/>
                        </a:rPr>
                        <a:t>57</a:t>
                      </a:r>
                    </a:p>
                    <a:p>
                      <a:pPr algn="ctr" fontAlgn="ctr"/>
                      <a:r>
                        <a:rPr lang="pl-PL" sz="1600" b="1" i="0" u="none" strike="noStrike" dirty="0" smtClean="0">
                          <a:solidFill>
                            <a:srgbClr val="000000"/>
                          </a:solidFill>
                          <a:effectLst/>
                          <a:latin typeface="Calibri" panose="020F0502020204030204" pitchFamily="34" charset="0"/>
                        </a:rPr>
                        <a:t>5</a:t>
                      </a:r>
                    </a:p>
                    <a:p>
                      <a:pPr algn="ctr" fontAlgn="ctr"/>
                      <a:r>
                        <a:rPr lang="pl-PL" sz="1600" b="1" i="0" u="none" strike="noStrike" dirty="0" smtClean="0">
                          <a:solidFill>
                            <a:srgbClr val="000000"/>
                          </a:solidFill>
                          <a:effectLst/>
                          <a:latin typeface="Calibri" panose="020F0502020204030204" pitchFamily="34" charset="0"/>
                        </a:rPr>
                        <a:t>1</a:t>
                      </a:r>
                    </a:p>
                    <a:p>
                      <a:pPr algn="ctr" fontAlgn="ctr"/>
                      <a:r>
                        <a:rPr lang="pl-PL" sz="1600" b="1" i="0" u="none" strike="noStrike" dirty="0" smtClean="0">
                          <a:solidFill>
                            <a:srgbClr val="000000"/>
                          </a:solidFill>
                          <a:effectLst/>
                          <a:latin typeface="Calibri" panose="020F0502020204030204" pitchFamily="34" charset="0"/>
                        </a:rPr>
                        <a:t>=</a:t>
                      </a:r>
                    </a:p>
                    <a:p>
                      <a:pPr algn="ctr" fontAlgn="ctr"/>
                      <a:r>
                        <a:rPr lang="pl-PL" sz="1600" b="1" i="0" u="none" strike="noStrike" dirty="0" smtClean="0">
                          <a:solidFill>
                            <a:srgbClr val="000000"/>
                          </a:solidFill>
                          <a:effectLst/>
                          <a:latin typeface="Calibri" panose="020F0502020204030204" pitchFamily="34" charset="0"/>
                        </a:rPr>
                        <a:t>63</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46</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0" i="0" u="none" strike="noStrike">
                          <a:solidFill>
                            <a:srgbClr val="000000"/>
                          </a:solidFill>
                          <a:effectLst/>
                          <a:latin typeface="Calibri" panose="020F0502020204030204" pitchFamily="34" charset="0"/>
                        </a:rPr>
                        <a:t>II.1.1. Podejmowanie działalności gospodarczej</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15</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21</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FF0000"/>
                          </a:solidFill>
                          <a:effectLst/>
                          <a:latin typeface="Calibri" panose="020F0502020204030204" pitchFamily="34" charset="0"/>
                        </a:rPr>
                        <a:t>21</a:t>
                      </a:r>
                      <a:endParaRPr lang="pl-PL" sz="1600" b="1" i="0" u="none" strike="noStrike" dirty="0">
                        <a:solidFill>
                          <a:srgbClr val="FF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44</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19</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66</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703126">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600" b="1" i="0" u="none" strike="noStrike" dirty="0" smtClean="0">
                          <a:solidFill>
                            <a:srgbClr val="000000"/>
                          </a:solidFill>
                          <a:effectLst/>
                          <a:latin typeface="Calibri" panose="020F0502020204030204" pitchFamily="34" charset="0"/>
                        </a:rPr>
                        <a:t>7</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0" i="0" u="none" strike="noStrike" dirty="0">
                          <a:solidFill>
                            <a:srgbClr val="000000"/>
                          </a:solidFill>
                          <a:effectLst/>
                          <a:latin typeface="Calibri" panose="020F0502020204030204" pitchFamily="34" charset="0"/>
                        </a:rPr>
                        <a:t>II.1.2. Rozwijanie działalności </a:t>
                      </a:r>
                      <a:r>
                        <a:rPr lang="pl-PL" sz="1200" b="0" i="0" u="none" strike="noStrike" dirty="0" smtClean="0">
                          <a:solidFill>
                            <a:srgbClr val="000000"/>
                          </a:solidFill>
                          <a:effectLst/>
                          <a:latin typeface="Calibri" panose="020F0502020204030204" pitchFamily="34" charset="0"/>
                        </a:rPr>
                        <a:t>gospodarczej</a:t>
                      </a:r>
                      <a:endParaRPr lang="pl-PL" sz="12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3</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2</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7</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6</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11</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67558">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r>
                        <a:rPr lang="pl-PL" sz="1200" dirty="0" smtClean="0"/>
                        <a:t>II.1.3 Inkubator przetwórstwa</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a:r>
                        <a:rPr lang="pl-PL" sz="1600" b="1" dirty="0" smtClean="0"/>
                        <a:t>0</a:t>
                      </a:r>
                      <a:endParaRPr lang="pl-PL" sz="1600" b="1" dirty="0"/>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r>
                        <a:rPr lang="pl-PL" sz="1600" dirty="0" smtClean="0"/>
                        <a:t>0</a:t>
                      </a:r>
                      <a:endParaRPr lang="pl-PL" sz="1600" dirty="0"/>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r>
                        <a:rPr lang="pl-PL" sz="1600" dirty="0" smtClean="0">
                          <a:solidFill>
                            <a:srgbClr val="FF0000"/>
                          </a:solidFill>
                        </a:rPr>
                        <a:t>1</a:t>
                      </a:r>
                      <a:endParaRPr lang="pl-PL" sz="1600" dirty="0">
                        <a:solidFill>
                          <a:srgbClr val="FF0000"/>
                        </a:solidFill>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r>
                        <a:rPr lang="pl-PL" sz="1600" b="1" dirty="0" smtClean="0"/>
                        <a:t>0</a:t>
                      </a:r>
                      <a:endParaRPr lang="pl-PL" sz="1600" b="1" dirty="0"/>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r>
                        <a:rPr lang="pl-PL" sz="1600" dirty="0" smtClean="0"/>
                        <a:t>0</a:t>
                      </a:r>
                      <a:endParaRPr lang="pl-PL" sz="1600" dirty="0"/>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r>
                        <a:rPr lang="pl-PL" sz="1600" dirty="0" smtClean="0"/>
                        <a:t>0</a:t>
                      </a:r>
                      <a:endParaRPr lang="pl-PL" sz="1600" dirty="0"/>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961242">
                <a:tc vMerge="1">
                  <a:txBody>
                    <a:bodyPr/>
                    <a:lstStyle/>
                    <a:p>
                      <a:endParaRPr lang="pl-PL"/>
                    </a:p>
                  </a:txBody>
                  <a:tcPr/>
                </a:tc>
                <a:tc vMerge="1">
                  <a:txBody>
                    <a:bodyPr/>
                    <a:lstStyle/>
                    <a:p>
                      <a:endParaRPr lang="pl-PL"/>
                    </a:p>
                  </a:txBody>
                  <a:tcPr/>
                </a:tc>
                <a:tc vMerge="1">
                  <a:txBody>
                    <a:bodyPr/>
                    <a:lstStyle/>
                    <a:p>
                      <a:endParaRPr lang="pl-PL"/>
                    </a:p>
                  </a:txBody>
                  <a:tcPr/>
                </a:tc>
                <a:tc rowSpan="2">
                  <a:txBody>
                    <a:bodyPr/>
                    <a:lstStyle/>
                    <a:p>
                      <a:pPr algn="ctr" fontAlgn="ctr"/>
                      <a:r>
                        <a:rPr lang="pl-PL" sz="1200" b="0" i="0" u="none" strike="noStrike" dirty="0">
                          <a:solidFill>
                            <a:srgbClr val="000000"/>
                          </a:solidFill>
                          <a:effectLst/>
                          <a:latin typeface="Calibri" panose="020F0502020204030204" pitchFamily="34" charset="0"/>
                        </a:rPr>
                        <a:t>II.2. Wspieranie przedsiębiorczości</a:t>
                      </a: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2">
                  <a:txBody>
                    <a:bodyPr/>
                    <a:lstStyle/>
                    <a:p>
                      <a:pPr algn="ctr" fontAlgn="ctr"/>
                      <a:r>
                        <a:rPr lang="pl-PL" sz="1600" b="1" i="0" u="none" strike="noStrike" dirty="0" smtClean="0">
                          <a:solidFill>
                            <a:srgbClr val="000000"/>
                          </a:solidFill>
                          <a:effectLst/>
                          <a:latin typeface="Calibri" panose="020F0502020204030204" pitchFamily="34" charset="0"/>
                        </a:rPr>
                        <a:t>2</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0" i="0" u="none" strike="noStrike" dirty="0">
                          <a:solidFill>
                            <a:srgbClr val="000000"/>
                          </a:solidFill>
                          <a:effectLst/>
                          <a:latin typeface="Calibri" panose="020F0502020204030204" pitchFamily="34" charset="0"/>
                        </a:rPr>
                        <a:t>II.2.1. Wspieranie powstawania produktów</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i </a:t>
                      </a:r>
                      <a:r>
                        <a:rPr lang="pl-PL" sz="1200" b="0" i="0" u="none" strike="noStrike">
                          <a:solidFill>
                            <a:srgbClr val="000000"/>
                          </a:solidFill>
                          <a:effectLst/>
                          <a:latin typeface="Calibri" panose="020F0502020204030204" pitchFamily="34" charset="0"/>
                        </a:rPr>
                        <a:t>usług </a:t>
                      </a:r>
                      <a:r>
                        <a:rPr lang="pl-PL" sz="1200" b="0" i="0" u="none" strike="noStrike" smtClean="0">
                          <a:solidFill>
                            <a:srgbClr val="000000"/>
                          </a:solidFill>
                          <a:effectLst/>
                          <a:latin typeface="Calibri" panose="020F0502020204030204" pitchFamily="34" charset="0"/>
                        </a:rPr>
                        <a:t>lokalnych</a:t>
                      </a:r>
                      <a:endParaRPr lang="pl-PL" sz="1200" b="0" i="0" u="none" strike="noStrike" dirty="0">
                        <a:solidFill>
                          <a:srgbClr val="FF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0" i="0" u="none" strike="noStrike" dirty="0" smtClean="0">
                          <a:solidFill>
                            <a:srgbClr val="000000"/>
                          </a:solidFill>
                          <a:effectLst/>
                          <a:latin typeface="Calibri" panose="020F0502020204030204" pitchFamily="34" charset="0"/>
                        </a:rPr>
                        <a:t>1</a:t>
                      </a:r>
                      <a:endParaRPr lang="pl-PL" sz="16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0" i="0" u="none" strike="noStrike" dirty="0" smtClean="0">
                          <a:solidFill>
                            <a:srgbClr val="000000"/>
                          </a:solidFill>
                          <a:effectLst/>
                          <a:latin typeface="Calibri" panose="020F0502020204030204" pitchFamily="34" charset="0"/>
                        </a:rPr>
                        <a:t>1</a:t>
                      </a:r>
                      <a:endParaRPr lang="pl-PL" sz="16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0" i="0" u="none" strike="noStrike" dirty="0" smtClean="0">
                          <a:solidFill>
                            <a:srgbClr val="000000"/>
                          </a:solidFill>
                          <a:effectLst/>
                          <a:latin typeface="Calibri" panose="020F0502020204030204" pitchFamily="34" charset="0"/>
                        </a:rPr>
                        <a:t>1</a:t>
                      </a:r>
                      <a:endParaRPr lang="pl-PL" sz="16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0" i="0" u="none" strike="noStrike" dirty="0" smtClean="0">
                          <a:solidFill>
                            <a:srgbClr val="000000"/>
                          </a:solidFill>
                          <a:effectLst/>
                          <a:latin typeface="Calibri" panose="020F0502020204030204" pitchFamily="34" charset="0"/>
                        </a:rPr>
                        <a:t>---</a:t>
                      </a:r>
                      <a:endParaRPr lang="pl-PL" sz="16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55857">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200" i="0" u="none" spc="-30" dirty="0" smtClean="0">
                          <a:effectLst/>
                        </a:rPr>
                        <a:t>II.2.2. Promocja miejsc i produktów  certyfikowanych marką lokalną związanych z żywnością/ rzemiosłem</a:t>
                      </a:r>
                      <a:endParaRPr lang="pl-PL" sz="1200" i="0" u="none" dirty="0" smtClean="0">
                        <a:effectLst/>
                        <a:latin typeface="Cambria" panose="02040503050406030204" pitchFamily="18" charset="0"/>
                        <a:ea typeface="Cambria" panose="02040503050406030204" pitchFamily="18" charset="0"/>
                        <a:cs typeface="Times New Roman" panose="02020603050405020304" pitchFamily="18"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0" i="0" u="none" strike="noStrike" dirty="0" smtClean="0">
                          <a:solidFill>
                            <a:srgbClr val="000000"/>
                          </a:solidFill>
                          <a:effectLst/>
                          <a:latin typeface="Calibri" panose="020F0502020204030204" pitchFamily="34" charset="0"/>
                        </a:rPr>
                        <a:t>0</a:t>
                      </a:r>
                      <a:endParaRPr lang="pl-PL" sz="16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0" i="0" u="none" strike="noStrike" dirty="0" smtClean="0">
                          <a:solidFill>
                            <a:srgbClr val="000000"/>
                          </a:solidFill>
                          <a:effectLst/>
                          <a:latin typeface="Calibri" panose="020F0502020204030204" pitchFamily="34" charset="0"/>
                        </a:rPr>
                        <a:t>0</a:t>
                      </a:r>
                      <a:endParaRPr lang="pl-PL" sz="16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FF0000"/>
                          </a:solidFill>
                          <a:effectLst/>
                          <a:latin typeface="Calibri" panose="020F0502020204030204" pitchFamily="34" charset="0"/>
                        </a:rPr>
                        <a:t>1</a:t>
                      </a:r>
                      <a:endParaRPr lang="pl-PL" sz="1600" b="1" i="0" u="none" strike="noStrike" dirty="0">
                        <a:solidFill>
                          <a:srgbClr val="FF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0" i="0" u="none" strike="noStrike" dirty="0" smtClean="0">
                          <a:solidFill>
                            <a:srgbClr val="000000"/>
                          </a:solidFill>
                          <a:effectLst/>
                          <a:latin typeface="Calibri" panose="020F0502020204030204" pitchFamily="34" charset="0"/>
                        </a:rPr>
                        <a:t>0</a:t>
                      </a:r>
                      <a:endParaRPr lang="pl-PL" sz="16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0" i="0" u="none" strike="noStrike" dirty="0" smtClean="0">
                          <a:solidFill>
                            <a:srgbClr val="000000"/>
                          </a:solidFill>
                          <a:effectLst/>
                          <a:latin typeface="Calibri" panose="020F0502020204030204" pitchFamily="34" charset="0"/>
                        </a:rPr>
                        <a:t>0</a:t>
                      </a:r>
                      <a:endParaRPr lang="pl-PL" sz="16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0" i="0" u="none" strike="noStrike" dirty="0" smtClean="0">
                          <a:solidFill>
                            <a:srgbClr val="000000"/>
                          </a:solidFill>
                          <a:effectLst/>
                          <a:latin typeface="Calibri" panose="020F0502020204030204" pitchFamily="34" charset="0"/>
                        </a:rPr>
                        <a:t>---</a:t>
                      </a:r>
                      <a:endParaRPr lang="pl-PL" sz="1600" b="0" i="0" u="none" strike="noStrike" dirty="0">
                        <a:solidFill>
                          <a:srgbClr val="000000"/>
                        </a:solidFill>
                        <a:effectLst/>
                        <a:latin typeface="Calibri" panose="020F0502020204030204" pitchFamily="34" charset="0"/>
                      </a:endParaRPr>
                    </a:p>
                  </a:txBody>
                  <a:tcPr marL="8400" marR="8400" marT="84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bl>
          </a:graphicData>
        </a:graphic>
      </p:graphicFrame>
    </p:spTree>
    <p:extLst>
      <p:ext uri="{BB962C8B-B14F-4D97-AF65-F5344CB8AC3E}">
        <p14:creationId xmlns:p14="http://schemas.microsoft.com/office/powerpoint/2010/main" val="3412826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020150430"/>
              </p:ext>
            </p:extLst>
          </p:nvPr>
        </p:nvGraphicFramePr>
        <p:xfrm>
          <a:off x="219076" y="425035"/>
          <a:ext cx="11756570" cy="6167914"/>
        </p:xfrm>
        <a:graphic>
          <a:graphicData uri="http://schemas.openxmlformats.org/drawingml/2006/table">
            <a:tbl>
              <a:tblPr/>
              <a:tblGrid>
                <a:gridCol w="1415937"/>
                <a:gridCol w="755762"/>
                <a:gridCol w="846105"/>
                <a:gridCol w="1086983"/>
                <a:gridCol w="772012"/>
                <a:gridCol w="828675"/>
                <a:gridCol w="1514475"/>
                <a:gridCol w="991542"/>
                <a:gridCol w="884255"/>
                <a:gridCol w="1238878"/>
                <a:gridCol w="1421946"/>
              </a:tblGrid>
              <a:tr h="271095">
                <a:tc gridSpan="3">
                  <a:txBody>
                    <a:bodyPr/>
                    <a:lstStyle/>
                    <a:p>
                      <a:pPr algn="ctr" fontAlgn="ctr"/>
                      <a:r>
                        <a:rPr lang="pl-PL" sz="1800" b="1" i="0" u="none" strike="noStrike" dirty="0">
                          <a:solidFill>
                            <a:srgbClr val="000000"/>
                          </a:solidFill>
                          <a:effectLst/>
                          <a:latin typeface="Calibri" panose="020F0502020204030204" pitchFamily="34" charset="0"/>
                        </a:rPr>
                        <a:t>Cel ogólny </a:t>
                      </a:r>
                      <a:r>
                        <a:rPr lang="pl-PL" sz="1800" b="1" i="0" u="none" strike="noStrike" dirty="0" smtClean="0">
                          <a:solidFill>
                            <a:srgbClr val="000000"/>
                          </a:solidFill>
                          <a:effectLst/>
                          <a:latin typeface="Calibri" panose="020F0502020204030204" pitchFamily="34" charset="0"/>
                        </a:rPr>
                        <a:t>III-wskaźniki</a:t>
                      </a:r>
                      <a:endParaRPr lang="pl-PL" sz="18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pl-PL"/>
                    </a:p>
                  </a:txBody>
                  <a:tcPr/>
                </a:tc>
                <a:tc hMerge="1">
                  <a:txBody>
                    <a:bodyPr/>
                    <a:lstStyle/>
                    <a:p>
                      <a:endParaRPr lang="pl-PL"/>
                    </a:p>
                  </a:txBody>
                  <a:tcPr/>
                </a:tc>
                <a:tc gridSpan="3">
                  <a:txBody>
                    <a:bodyPr/>
                    <a:lstStyle/>
                    <a:p>
                      <a:pPr algn="ctr" fontAlgn="ctr"/>
                      <a:r>
                        <a:rPr lang="pl-PL" sz="1800" b="1" i="0" u="none" strike="noStrike" dirty="0">
                          <a:solidFill>
                            <a:srgbClr val="000000"/>
                          </a:solidFill>
                          <a:effectLst/>
                          <a:latin typeface="Calibri" panose="020F0502020204030204" pitchFamily="34" charset="0"/>
                        </a:rPr>
                        <a:t>Cele </a:t>
                      </a:r>
                      <a:r>
                        <a:rPr lang="pl-PL" sz="1800" b="1" i="0" u="none" strike="noStrike" dirty="0" err="1" smtClean="0">
                          <a:solidFill>
                            <a:srgbClr val="000000"/>
                          </a:solidFill>
                          <a:effectLst/>
                          <a:latin typeface="Calibri" panose="020F0502020204030204" pitchFamily="34" charset="0"/>
                        </a:rPr>
                        <a:t>szczegółowe-wskaźniki</a:t>
                      </a:r>
                      <a:endParaRPr lang="pl-PL" sz="18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pl-PL"/>
                    </a:p>
                  </a:txBody>
                  <a:tcPr/>
                </a:tc>
                <a:tc hMerge="1">
                  <a:txBody>
                    <a:bodyPr/>
                    <a:lstStyle/>
                    <a:p>
                      <a:endParaRPr lang="pl-PL"/>
                    </a:p>
                  </a:txBody>
                  <a:tcPr/>
                </a:tc>
                <a:tc gridSpan="5">
                  <a:txBody>
                    <a:bodyPr/>
                    <a:lstStyle/>
                    <a:p>
                      <a:pPr algn="ctr" fontAlgn="ctr"/>
                      <a:r>
                        <a:rPr lang="pl-PL" sz="1800" b="1" i="0" u="none" strike="noStrike" dirty="0" smtClean="0">
                          <a:solidFill>
                            <a:srgbClr val="000000"/>
                          </a:solidFill>
                          <a:effectLst/>
                          <a:latin typeface="Calibri" panose="020F0502020204030204" pitchFamily="34" charset="0"/>
                        </a:rPr>
                        <a:t>Przedsięwzięcia-wskaźniki</a:t>
                      </a:r>
                      <a:endParaRPr lang="pl-PL" sz="18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535202">
                <a:tc rowSpan="2">
                  <a:txBody>
                    <a:bodyPr/>
                    <a:lstStyle/>
                    <a:p>
                      <a:pPr algn="ctr" fontAlgn="ctr"/>
                      <a:r>
                        <a:rPr lang="pl-PL" sz="1200" b="1" i="0" u="none" strike="noStrike">
                          <a:solidFill>
                            <a:srgbClr val="000000"/>
                          </a:solidFill>
                          <a:effectLst/>
                          <a:latin typeface="Calibri" panose="020F0502020204030204" pitchFamily="34" charset="0"/>
                        </a:rPr>
                        <a:t>Nazwa</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2">
                  <a:txBody>
                    <a:bodyPr/>
                    <a:lstStyle/>
                    <a:p>
                      <a:pPr algn="ctr" fontAlgn="ctr"/>
                      <a:r>
                        <a:rPr lang="pl-PL" sz="1200" b="1" i="0" u="none" strike="noStrike" dirty="0" smtClean="0">
                          <a:solidFill>
                            <a:srgbClr val="000000"/>
                          </a:solidFill>
                          <a:effectLst/>
                          <a:latin typeface="Calibri" panose="020F0502020204030204" pitchFamily="34" charset="0"/>
                        </a:rPr>
                        <a:t>Wskaźniki </a:t>
                      </a:r>
                      <a:r>
                        <a:rPr lang="pl-PL" sz="1200" b="1" i="0" u="none" strike="noStrike" dirty="0">
                          <a:solidFill>
                            <a:srgbClr val="000000"/>
                          </a:solidFill>
                          <a:effectLst/>
                          <a:latin typeface="Calibri" panose="020F0502020204030204" pitchFamily="34" charset="0"/>
                        </a:rPr>
                        <a:t>w </a:t>
                      </a:r>
                      <a:r>
                        <a:rPr lang="pl-PL" sz="1200" b="1" i="0" u="none" strike="noStrike" dirty="0" smtClean="0">
                          <a:solidFill>
                            <a:srgbClr val="000000"/>
                          </a:solidFill>
                          <a:effectLst/>
                          <a:latin typeface="Calibri" panose="020F0502020204030204" pitchFamily="34" charset="0"/>
                        </a:rPr>
                        <a:t>LSR</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Realizacja </a:t>
                      </a:r>
                      <a:r>
                        <a:rPr lang="pl-PL" sz="1200" b="1" i="0" u="none" strike="noStrike" dirty="0" smtClean="0">
                          <a:solidFill>
                            <a:srgbClr val="000000"/>
                          </a:solidFill>
                          <a:effectLst/>
                          <a:latin typeface="Calibri" panose="020F0502020204030204" pitchFamily="34" charset="0"/>
                        </a:rPr>
                        <a:t>wskaźniki</a:t>
                      </a:r>
                      <a:r>
                        <a:rPr lang="pl-PL" sz="1200" b="1" i="0" u="none" strike="noStrike" baseline="0" dirty="0" smtClean="0">
                          <a:solidFill>
                            <a:srgbClr val="000000"/>
                          </a:solidFill>
                          <a:effectLst/>
                          <a:latin typeface="Calibri" panose="020F0502020204030204" pitchFamily="34" charset="0"/>
                        </a:rPr>
                        <a:t> </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a:solidFill>
                            <a:srgbClr val="000000"/>
                          </a:solidFill>
                          <a:effectLst/>
                          <a:latin typeface="Calibri" panose="020F0502020204030204" pitchFamily="34" charset="0"/>
                        </a:rPr>
                        <a:t>Nazwa</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2">
                  <a:txBody>
                    <a:bodyPr/>
                    <a:lstStyle/>
                    <a:p>
                      <a:pPr algn="ctr" fontAlgn="ctr"/>
                      <a:r>
                        <a:rPr lang="pl-PL" sz="1200" b="1" i="0" u="none" strike="noStrike" dirty="0" smtClean="0">
                          <a:solidFill>
                            <a:srgbClr val="000000"/>
                          </a:solidFill>
                          <a:effectLst/>
                          <a:latin typeface="Calibri" panose="020F0502020204030204" pitchFamily="34" charset="0"/>
                        </a:rPr>
                        <a:t>Wskaźniki </a:t>
                      </a:r>
                      <a:r>
                        <a:rPr lang="pl-PL" sz="1200" b="1" i="0" u="none" strike="noStrike" dirty="0">
                          <a:solidFill>
                            <a:srgbClr val="000000"/>
                          </a:solidFill>
                          <a:effectLst/>
                          <a:latin typeface="Calibri" panose="020F0502020204030204" pitchFamily="34" charset="0"/>
                        </a:rPr>
                        <a:t>w </a:t>
                      </a:r>
                      <a:r>
                        <a:rPr lang="pl-PL" sz="1200" b="1" i="0" u="none" strike="noStrike" dirty="0" smtClean="0">
                          <a:solidFill>
                            <a:srgbClr val="000000"/>
                          </a:solidFill>
                          <a:effectLst/>
                          <a:latin typeface="Calibri" panose="020F0502020204030204" pitchFamily="34" charset="0"/>
                        </a:rPr>
                        <a:t>LSR</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Realizacja </a:t>
                      </a:r>
                      <a:r>
                        <a:rPr lang="pl-PL" sz="1200" b="1" i="0" u="none" strike="noStrike" dirty="0" smtClean="0">
                          <a:solidFill>
                            <a:srgbClr val="000000"/>
                          </a:solidFill>
                          <a:effectLst/>
                          <a:latin typeface="Calibri" panose="020F0502020204030204" pitchFamily="34" charset="0"/>
                        </a:rPr>
                        <a:t>wskaźniki</a:t>
                      </a:r>
                      <a:r>
                        <a:rPr lang="pl-PL" sz="1200" b="1" i="0" u="none" strike="noStrike" baseline="0" dirty="0" smtClean="0">
                          <a:solidFill>
                            <a:srgbClr val="000000"/>
                          </a:solidFill>
                          <a:effectLst/>
                          <a:latin typeface="Calibri" panose="020F0502020204030204" pitchFamily="34" charset="0"/>
                        </a:rPr>
                        <a:t> </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a:solidFill>
                            <a:srgbClr val="000000"/>
                          </a:solidFill>
                          <a:effectLst/>
                          <a:latin typeface="Calibri" panose="020F0502020204030204" pitchFamily="34" charset="0"/>
                        </a:rPr>
                        <a:t>Nazwa</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pl-PL" sz="1200" b="1" i="0" u="none" strike="noStrike" dirty="0" smtClean="0">
                          <a:solidFill>
                            <a:srgbClr val="000000"/>
                          </a:solidFill>
                          <a:effectLst/>
                          <a:latin typeface="Calibri" panose="020F0502020204030204" pitchFamily="34" charset="0"/>
                        </a:rPr>
                        <a:t>Wskaźniki </a:t>
                      </a:r>
                      <a:r>
                        <a:rPr lang="pl-PL" sz="1200" b="1" i="0" u="none" strike="noStrike" dirty="0">
                          <a:solidFill>
                            <a:srgbClr val="000000"/>
                          </a:solidFill>
                          <a:effectLst/>
                          <a:latin typeface="Calibri" panose="020F0502020204030204" pitchFamily="34" charset="0"/>
                        </a:rPr>
                        <a:t>w LSR </a:t>
                      </a:r>
                      <a:r>
                        <a:rPr lang="pl-PL" sz="1200" b="1" i="0" u="none" strike="noStrike" dirty="0" smtClean="0">
                          <a:solidFill>
                            <a:srgbClr val="000000"/>
                          </a:solidFill>
                          <a:effectLst/>
                          <a:latin typeface="Calibri" panose="020F0502020204030204" pitchFamily="34" charset="0"/>
                        </a:rPr>
                        <a:t>do 2021</a:t>
                      </a:r>
                    </a:p>
                    <a:p>
                      <a:pPr algn="ctr" fontAlgn="ctr"/>
                      <a:endParaRPr lang="pl-PL" sz="1200" b="1" i="0" u="none" strike="noStrike" dirty="0" smtClean="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pl-PL" sz="1200" b="1" i="0" u="none" strike="noStrike" dirty="0" smtClean="0">
                          <a:solidFill>
                            <a:srgbClr val="000000"/>
                          </a:solidFill>
                          <a:effectLst/>
                          <a:latin typeface="Calibri" panose="020F0502020204030204" pitchFamily="34" charset="0"/>
                        </a:rPr>
                        <a:t>Wskaźniki</a:t>
                      </a:r>
                    </a:p>
                    <a:p>
                      <a:pPr algn="ctr" fontAlgn="ctr"/>
                      <a:r>
                        <a:rPr lang="pl-PL" sz="1200" b="1" i="0" u="none" strike="noStrike" dirty="0" smtClean="0">
                          <a:solidFill>
                            <a:srgbClr val="000000"/>
                          </a:solidFill>
                          <a:effectLst/>
                          <a:latin typeface="Calibri" panose="020F0502020204030204" pitchFamily="34" charset="0"/>
                        </a:rPr>
                        <a:t> w LSR do 2023</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a:solidFill>
                            <a:srgbClr val="000000"/>
                          </a:solidFill>
                          <a:effectLst/>
                          <a:latin typeface="Calibri" panose="020F0502020204030204" pitchFamily="34" charset="0"/>
                        </a:rPr>
                        <a:t>Pomoc </a:t>
                      </a:r>
                      <a:r>
                        <a:rPr lang="pl-PL" sz="1200" b="1" i="0" u="none" strike="noStrike" dirty="0" smtClean="0">
                          <a:solidFill>
                            <a:srgbClr val="000000"/>
                          </a:solidFill>
                          <a:effectLst/>
                          <a:latin typeface="Calibri" panose="020F0502020204030204" pitchFamily="34" charset="0"/>
                        </a:rPr>
                        <a:t>przyznana</a:t>
                      </a:r>
                    </a:p>
                    <a:p>
                      <a:pPr algn="ctr" fontAlgn="ctr"/>
                      <a:r>
                        <a:rPr lang="pl-PL" sz="1200" b="1" i="0" u="none" strike="noStrike" dirty="0" smtClean="0">
                          <a:solidFill>
                            <a:srgbClr val="000000"/>
                          </a:solidFill>
                          <a:effectLst/>
                          <a:latin typeface="Calibri" panose="020F0502020204030204" pitchFamily="34" charset="0"/>
                        </a:rPr>
                        <a:t>UMWD</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200" b="1" i="0" u="none" strike="noStrike" dirty="0" smtClean="0">
                          <a:solidFill>
                            <a:srgbClr val="000000"/>
                          </a:solidFill>
                          <a:effectLst/>
                          <a:latin typeface="Calibri" panose="020F0502020204030204" pitchFamily="34" charset="0"/>
                        </a:rPr>
                        <a:t>Pomoc wypłacona</a:t>
                      </a:r>
                    </a:p>
                    <a:p>
                      <a:pPr algn="ctr" fontAlgn="ct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120423">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l" fontAlgn="ctr"/>
                      <a:r>
                        <a:rPr lang="pl-PL" sz="1200" b="1" i="0" u="none" strike="noStrike" dirty="0">
                          <a:solidFill>
                            <a:srgbClr val="000000"/>
                          </a:solidFill>
                          <a:effectLst/>
                          <a:latin typeface="Calibri" panose="020F0502020204030204" pitchFamily="34" charset="0"/>
                        </a:rPr>
                        <a:t>Pomoc przyznana – realizacja budżetu (podpisane umowy</a:t>
                      </a:r>
                      <a:r>
                        <a:rPr lang="pl-PL" sz="1200" b="1" i="0" u="none" strike="noStrike" dirty="0" smtClean="0">
                          <a:solidFill>
                            <a:srgbClr val="000000"/>
                          </a:solidFill>
                          <a:effectLst/>
                          <a:latin typeface="Calibri" panose="020F0502020204030204" pitchFamily="34" charset="0"/>
                        </a:rPr>
                        <a:t>)</a:t>
                      </a:r>
                    </a:p>
                    <a:p>
                      <a:pPr algn="l" fontAlgn="ctr"/>
                      <a:endParaRPr lang="pl-PL" sz="1200" b="1" i="0" u="none" strike="noStrike" dirty="0" smtClean="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l-PL" sz="1200" b="1" i="0" u="none" strike="noStrike" dirty="0" smtClean="0">
                          <a:solidFill>
                            <a:srgbClr val="000000"/>
                          </a:solidFill>
                          <a:effectLst/>
                          <a:latin typeface="Calibri" panose="020F0502020204030204" pitchFamily="34" charset="0"/>
                        </a:rPr>
                        <a:t>Pomoc </a:t>
                      </a:r>
                      <a:r>
                        <a:rPr lang="pl-PL" sz="1200" b="1" i="0" u="none" strike="noStrike" dirty="0">
                          <a:solidFill>
                            <a:srgbClr val="000000"/>
                          </a:solidFill>
                          <a:effectLst/>
                          <a:latin typeface="Calibri" panose="020F0502020204030204" pitchFamily="34" charset="0"/>
                        </a:rPr>
                        <a:t>wypłacona - realizacja budżetu </a:t>
                      </a:r>
                      <a:r>
                        <a:rPr lang="pl-PL" sz="1200" b="1" i="0" u="none" strike="noStrike" dirty="0" smtClean="0">
                          <a:solidFill>
                            <a:srgbClr val="000000"/>
                          </a:solidFill>
                          <a:effectLst/>
                          <a:latin typeface="Calibri" panose="020F0502020204030204" pitchFamily="34" charset="0"/>
                        </a:rPr>
                        <a:t> </a:t>
                      </a:r>
                    </a:p>
                    <a:p>
                      <a:pPr algn="l" fontAlgn="ctr"/>
                      <a:r>
                        <a:rPr lang="pl-PL" sz="1200" b="1" i="0" u="none" strike="noStrike" dirty="0" smtClean="0">
                          <a:solidFill>
                            <a:srgbClr val="000000"/>
                          </a:solidFill>
                          <a:effectLst/>
                          <a:latin typeface="Calibri" panose="020F0502020204030204" pitchFamily="34" charset="0"/>
                        </a:rPr>
                        <a:t>ZAKOŃCZONE</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704850">
                <a:tc rowSpan="5">
                  <a:txBody>
                    <a:bodyPr/>
                    <a:lstStyle/>
                    <a:p>
                      <a:pPr algn="ctr" fontAlgn="t"/>
                      <a:r>
                        <a:rPr lang="pl-PL" sz="1200" b="0" i="0" u="none" strike="noStrike" dirty="0">
                          <a:solidFill>
                            <a:srgbClr val="000000"/>
                          </a:solidFill>
                          <a:effectLst/>
                          <a:latin typeface="Calibri" panose="020F0502020204030204" pitchFamily="34" charset="0"/>
                        </a:rPr>
                        <a:t>III. Włączanie i integrowanie</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społeczności lokalnych oraz podmiotów</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ekonomii społecznej wokół rozwoju</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własnych miejscowości, w oparciu o</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zasoby, poprzez innowacyjność, z</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poszanowaniem środowiska i klimatu do</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2020(23) r.</a:t>
                      </a:r>
                    </a:p>
                  </a:txBody>
                  <a:tcPr marL="7259" marR="7259" marT="72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5">
                  <a:txBody>
                    <a:bodyPr/>
                    <a:lstStyle/>
                    <a:p>
                      <a:pPr algn="ctr" fontAlgn="ctr"/>
                      <a:r>
                        <a:rPr lang="pl-PL" sz="1600" b="1" i="0" u="none" strike="noStrike" dirty="0" smtClean="0">
                          <a:solidFill>
                            <a:srgbClr val="000000"/>
                          </a:solidFill>
                          <a:effectLst/>
                          <a:latin typeface="Calibri" panose="020F0502020204030204" pitchFamily="34" charset="0"/>
                        </a:rPr>
                        <a:t>30</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5">
                  <a:txBody>
                    <a:bodyPr/>
                    <a:lstStyle/>
                    <a:p>
                      <a:pPr algn="ctr" fontAlgn="ctr"/>
                      <a:r>
                        <a:rPr lang="pl-PL" sz="1600" b="1" i="0" u="none" strike="noStrike" dirty="0" smtClean="0">
                          <a:solidFill>
                            <a:srgbClr val="000000"/>
                          </a:solidFill>
                          <a:effectLst/>
                          <a:latin typeface="Calibri" panose="020F0502020204030204" pitchFamily="34" charset="0"/>
                        </a:rPr>
                        <a:t>29</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4">
                  <a:txBody>
                    <a:bodyPr/>
                    <a:lstStyle/>
                    <a:p>
                      <a:pPr algn="ctr" fontAlgn="t"/>
                      <a:r>
                        <a:rPr lang="pl-PL" sz="1200" b="0" i="0" u="none" strike="noStrike" dirty="0">
                          <a:solidFill>
                            <a:srgbClr val="000000"/>
                          </a:solidFill>
                          <a:effectLst/>
                          <a:latin typeface="Calibri" panose="020F0502020204030204" pitchFamily="34" charset="0"/>
                        </a:rPr>
                        <a:t>III.1. Zwiększenie zaangażowania</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mieszkańców w rozwój obszaru</a:t>
                      </a:r>
                    </a:p>
                  </a:txBody>
                  <a:tcPr marL="7259" marR="7259" marT="72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rowSpan="4">
                  <a:txBody>
                    <a:bodyPr/>
                    <a:lstStyle/>
                    <a:p>
                      <a:pPr algn="ctr" fontAlgn="ctr"/>
                      <a:r>
                        <a:rPr lang="pl-PL" sz="1600" b="1" i="0" u="none" strike="noStrike" dirty="0" smtClean="0">
                          <a:solidFill>
                            <a:srgbClr val="000000"/>
                          </a:solidFill>
                          <a:effectLst/>
                          <a:latin typeface="Calibri" panose="020F0502020204030204" pitchFamily="34" charset="0"/>
                        </a:rPr>
                        <a:t>30</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4">
                  <a:txBody>
                    <a:bodyPr/>
                    <a:lstStyle/>
                    <a:p>
                      <a:pPr algn="ctr" fontAlgn="ctr"/>
                      <a:r>
                        <a:rPr lang="pl-PL" sz="1600" b="1" i="0" u="none" strike="noStrike" dirty="0" smtClean="0">
                          <a:solidFill>
                            <a:srgbClr val="000000"/>
                          </a:solidFill>
                          <a:effectLst/>
                          <a:latin typeface="Calibri" panose="020F0502020204030204" pitchFamily="34" charset="0"/>
                        </a:rPr>
                        <a:t>29</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0" i="0" u="none" strike="noStrike">
                          <a:solidFill>
                            <a:srgbClr val="000000"/>
                          </a:solidFill>
                          <a:effectLst/>
                          <a:latin typeface="Calibri" panose="020F0502020204030204" pitchFamily="34" charset="0"/>
                        </a:rPr>
                        <a:t>III.1.1. Włączenie społeczne - </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Festiwal Ducha Gór</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10</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10</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762000">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200" b="0" i="0" u="none" strike="noStrike" dirty="0">
                          <a:solidFill>
                            <a:srgbClr val="000000"/>
                          </a:solidFill>
                          <a:effectLst/>
                          <a:latin typeface="Calibri" panose="020F0502020204030204" pitchFamily="34" charset="0"/>
                        </a:rPr>
                        <a:t>II.1.2. Inicjatywy na rzecz wzmocnienia</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kapitału społeczności i organizacji</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10</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10</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10</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8312">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200" b="0" i="0" u="none" strike="noStrike" dirty="0">
                          <a:solidFill>
                            <a:srgbClr val="000000"/>
                          </a:solidFill>
                          <a:effectLst/>
                          <a:latin typeface="Calibri" panose="020F0502020204030204" pitchFamily="34" charset="0"/>
                        </a:rPr>
                        <a:t>III.1.3. Inicjatywy na rzecz tożsamości i</a:t>
                      </a:r>
                      <a:br>
                        <a:rPr lang="pl-PL"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zachowania dziedzictwa kulturowego.</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10</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9</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737662">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1200" b="0" i="0" u="none" strike="noStrike" dirty="0" smtClean="0">
                          <a:solidFill>
                            <a:srgbClr val="000000"/>
                          </a:solidFill>
                          <a:effectLst/>
                          <a:latin typeface="Calibri" panose="020F0502020204030204" pitchFamily="34" charset="0"/>
                        </a:rPr>
                        <a:t>III.1.4 Smart </a:t>
                      </a:r>
                      <a:r>
                        <a:rPr lang="pl-PL" sz="1200" b="0" i="0" u="none" strike="noStrike" dirty="0" err="1" smtClean="0">
                          <a:solidFill>
                            <a:srgbClr val="000000"/>
                          </a:solidFill>
                          <a:effectLst/>
                          <a:latin typeface="Calibri" panose="020F0502020204030204" pitchFamily="34" charset="0"/>
                        </a:rPr>
                        <a:t>Village</a:t>
                      </a:r>
                      <a:endParaRPr lang="pl-PL" sz="1200" b="0"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FF0000"/>
                          </a:solidFill>
                          <a:effectLst/>
                          <a:latin typeface="Calibri" panose="020F0502020204030204" pitchFamily="34" charset="0"/>
                        </a:rPr>
                        <a:t>5</a:t>
                      </a:r>
                      <a:endParaRPr lang="pl-PL" sz="1600" b="1" i="0" u="none" strike="noStrike" dirty="0">
                        <a:solidFill>
                          <a:srgbClr val="FF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0</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pl-PL" sz="1600" b="1" dirty="0" smtClean="0"/>
                        <a:t>0</a:t>
                      </a:r>
                      <a:endParaRPr lang="pl-PL" sz="1600" b="1" dirty="0"/>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8383">
                <a:tc vMerge="1">
                  <a:txBody>
                    <a:bodyPr/>
                    <a:lstStyle/>
                    <a:p>
                      <a:endParaRPr lang="pl-PL"/>
                    </a:p>
                  </a:txBody>
                  <a:tcPr/>
                </a:tc>
                <a:tc vMerge="1">
                  <a:txBody>
                    <a:bodyPr/>
                    <a:lstStyle/>
                    <a:p>
                      <a:endParaRPr lang="pl-PL"/>
                    </a:p>
                  </a:txBody>
                  <a:tcPr/>
                </a:tc>
                <a:tc vMerge="1">
                  <a:txBody>
                    <a:bodyPr/>
                    <a:lstStyle/>
                    <a:p>
                      <a:endParaRPr lang="pl-PL" dirty="0"/>
                    </a:p>
                  </a:txBody>
                  <a:tcPr/>
                </a:tc>
                <a:tc>
                  <a:txBody>
                    <a:bodyPr/>
                    <a:lstStyle/>
                    <a:p>
                      <a:pPr algn="ctr" fontAlgn="ctr"/>
                      <a:r>
                        <a:rPr lang="pl-PL" sz="1200" b="0" i="0" u="none" strike="noStrike">
                          <a:solidFill>
                            <a:srgbClr val="000000"/>
                          </a:solidFill>
                          <a:effectLst/>
                          <a:latin typeface="Calibri" panose="020F0502020204030204" pitchFamily="34" charset="0"/>
                        </a:rPr>
                        <a:t>III.2. Wspieranie włączenia społecznego</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na obszarze LGD Partnerstwo Ducha Gór</a:t>
                      </a:r>
                      <a:br>
                        <a:rPr lang="pl-PL" sz="1200" b="0" i="0" u="none" strike="noStrike">
                          <a:solidFill>
                            <a:srgbClr val="000000"/>
                          </a:solidFill>
                          <a:effectLst/>
                          <a:latin typeface="Calibri" panose="020F0502020204030204" pitchFamily="34" charset="0"/>
                        </a:rPr>
                      </a:br>
                      <a:r>
                        <a:rPr lang="pl-PL" sz="1200" b="0" i="0" u="none" strike="noStrike">
                          <a:solidFill>
                            <a:srgbClr val="000000"/>
                          </a:solidFill>
                          <a:effectLst/>
                          <a:latin typeface="Calibri" panose="020F0502020204030204" pitchFamily="34" charset="0"/>
                        </a:rPr>
                        <a:t>do 2020(23) r.</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smtClean="0">
                          <a:solidFill>
                            <a:srgbClr val="000000"/>
                          </a:solidFill>
                          <a:effectLst/>
                          <a:latin typeface="Calibri" panose="020F0502020204030204" pitchFamily="34" charset="0"/>
                        </a:rPr>
                        <a:t>---</a:t>
                      </a:r>
                      <a:endParaRPr lang="pl-PL" sz="1200" b="1" i="0" u="none" strike="no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1200" b="1" i="0" u="none" strike="noStrike" dirty="0">
                          <a:solidFill>
                            <a:srgbClr val="000000"/>
                          </a:solidFill>
                          <a:effectLst/>
                          <a:latin typeface="Calibri" panose="020F0502020204030204" pitchFamily="34" charset="0"/>
                        </a:rPr>
                        <a:t>III.2.1. Funkcjonowanie LGD oraz</a:t>
                      </a:r>
                      <a:br>
                        <a:rPr lang="pl-PL" sz="1200" b="1" i="0" u="none" strike="noStrike" dirty="0">
                          <a:solidFill>
                            <a:srgbClr val="000000"/>
                          </a:solidFill>
                          <a:effectLst/>
                          <a:latin typeface="Calibri" panose="020F0502020204030204" pitchFamily="34" charset="0"/>
                        </a:rPr>
                      </a:br>
                      <a:r>
                        <a:rPr lang="pl-PL" sz="1200" b="1" i="0" u="none" strike="noStrike" dirty="0">
                          <a:solidFill>
                            <a:srgbClr val="000000"/>
                          </a:solidFill>
                          <a:effectLst/>
                          <a:latin typeface="Calibri" panose="020F0502020204030204" pitchFamily="34" charset="0"/>
                        </a:rPr>
                        <a:t>aktywizacja społeczności lokalnych</a:t>
                      </a: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pl-PL" sz="1200" b="1" i="0" u="none" strike="sngStrike" dirty="0" smtClean="0">
                          <a:solidFill>
                            <a:srgbClr val="000000"/>
                          </a:solidFill>
                          <a:effectLst/>
                          <a:latin typeface="Calibri" panose="020F0502020204030204" pitchFamily="34" charset="0"/>
                        </a:rPr>
                        <a:t>--</a:t>
                      </a:r>
                      <a:endParaRPr lang="pl-PL" sz="1200" b="1" i="0" u="none" strike="sng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1" i="0" u="none" strike="sngStrike" dirty="0" smtClean="0">
                          <a:solidFill>
                            <a:srgbClr val="000000"/>
                          </a:solidFill>
                          <a:effectLst/>
                          <a:latin typeface="Calibri" panose="020F0502020204030204" pitchFamily="34" charset="0"/>
                        </a:rPr>
                        <a:t>--</a:t>
                      </a:r>
                      <a:endParaRPr lang="pl-PL" sz="1200" b="1" i="0" u="none" strike="sng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1" i="0" u="none" strike="sngStrike" dirty="0" smtClean="0">
                          <a:solidFill>
                            <a:srgbClr val="000000"/>
                          </a:solidFill>
                          <a:effectLst/>
                          <a:latin typeface="Calibri" panose="020F0502020204030204" pitchFamily="34" charset="0"/>
                        </a:rPr>
                        <a:t>--</a:t>
                      </a:r>
                      <a:endParaRPr lang="pl-PL" sz="1200" b="1" i="0" u="none" strike="sng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pl-PL" sz="1200" b="1" i="0" u="none" strike="sngStrike" dirty="0" smtClean="0">
                          <a:solidFill>
                            <a:srgbClr val="000000"/>
                          </a:solidFill>
                          <a:effectLst/>
                          <a:latin typeface="Calibri" panose="020F0502020204030204" pitchFamily="34" charset="0"/>
                        </a:rPr>
                        <a:t>--</a:t>
                      </a:r>
                      <a:endParaRPr lang="pl-PL" sz="1200" b="1" i="0" u="none" strike="sngStrike" dirty="0">
                        <a:solidFill>
                          <a:srgbClr val="000000"/>
                        </a:solidFill>
                        <a:effectLst/>
                        <a:latin typeface="Calibri" panose="020F0502020204030204" pitchFamily="34" charset="0"/>
                      </a:endParaRPr>
                    </a:p>
                  </a:txBody>
                  <a:tcPr marL="7259" marR="7259" marT="7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bl>
          </a:graphicData>
        </a:graphic>
      </p:graphicFrame>
    </p:spTree>
    <p:extLst>
      <p:ext uri="{BB962C8B-B14F-4D97-AF65-F5344CB8AC3E}">
        <p14:creationId xmlns:p14="http://schemas.microsoft.com/office/powerpoint/2010/main" val="848633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2897486463"/>
              </p:ext>
            </p:extLst>
          </p:nvPr>
        </p:nvGraphicFramePr>
        <p:xfrm>
          <a:off x="170821" y="150659"/>
          <a:ext cx="11930743" cy="6624778"/>
        </p:xfrm>
        <a:graphic>
          <a:graphicData uri="http://schemas.openxmlformats.org/drawingml/2006/table">
            <a:tbl>
              <a:tblPr/>
              <a:tblGrid>
                <a:gridCol w="1146630"/>
                <a:gridCol w="2526586"/>
                <a:gridCol w="2029783"/>
                <a:gridCol w="2308888"/>
                <a:gridCol w="1741714"/>
                <a:gridCol w="2177142"/>
              </a:tblGrid>
              <a:tr h="1347810">
                <a:tc>
                  <a:txBody>
                    <a:bodyPr/>
                    <a:lstStyle/>
                    <a:p>
                      <a:pPr algn="l" fontAlgn="ctr"/>
                      <a:r>
                        <a:rPr lang="pl-PL" sz="16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Nr naboru</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Zakres naboru</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złożonych wniosków</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wniosków wybranych przez LGD, w tym nie mieszczące się w limicie</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wniosków wybranych przez LGD, mieszczące się w limicie</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6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podpisanych umów</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r>
              <a:tr h="625866">
                <a:tc>
                  <a:txBody>
                    <a:bodyPr/>
                    <a:lstStyle/>
                    <a:p>
                      <a:pPr algn="l" fontAlgn="ctr"/>
                      <a:r>
                        <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1/2016</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Podejmowanie dz. gospodarczej</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a:solidFill>
                            <a:srgbClr val="000000"/>
                          </a:solidFill>
                          <a:effectLst/>
                          <a:latin typeface="Calibri" panose="020F0502020204030204" pitchFamily="34" charset="0"/>
                        </a:rPr>
                        <a:t>14</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a:solidFill>
                            <a:srgbClr val="000000"/>
                          </a:solidFill>
                          <a:effectLst/>
                          <a:latin typeface="Calibri" panose="020F0502020204030204" pitchFamily="34" charset="0"/>
                        </a:rPr>
                        <a:t>13</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a:solidFill>
                            <a:srgbClr val="000000"/>
                          </a:solidFill>
                          <a:effectLst/>
                          <a:latin typeface="Calibri" panose="020F0502020204030204" pitchFamily="34" charset="0"/>
                        </a:rPr>
                        <a:t>13</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a:solidFill>
                            <a:srgbClr val="000000"/>
                          </a:solidFill>
                          <a:effectLst/>
                          <a:latin typeface="Calibri" panose="020F0502020204030204" pitchFamily="34" charset="0"/>
                        </a:rPr>
                        <a:t>7</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r>
              <a:tr h="625866">
                <a:tc>
                  <a:txBody>
                    <a:bodyPr/>
                    <a:lstStyle/>
                    <a:p>
                      <a:pPr algn="l" fontAlgn="ctr"/>
                      <a:r>
                        <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2/2016</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Rozwój działalności gospodarczej</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600" b="1" i="0" u="none" strike="noStrike">
                          <a:solidFill>
                            <a:srgbClr val="000000"/>
                          </a:solidFill>
                          <a:effectLst/>
                          <a:latin typeface="Calibri" panose="020F0502020204030204" pitchFamily="34" charset="0"/>
                        </a:rPr>
                        <a:t>12</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600" b="1" i="0" u="none" strike="noStrike" dirty="0">
                          <a:solidFill>
                            <a:srgbClr val="000000"/>
                          </a:solidFill>
                          <a:effectLst/>
                          <a:latin typeface="Calibri" panose="020F0502020204030204" pitchFamily="34" charset="0"/>
                        </a:rPr>
                        <a:t>6</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600" b="1" i="0" u="none" strike="noStrike" dirty="0">
                          <a:solidFill>
                            <a:srgbClr val="000000"/>
                          </a:solidFill>
                          <a:effectLst/>
                          <a:latin typeface="Calibri" panose="020F0502020204030204" pitchFamily="34" charset="0"/>
                        </a:rPr>
                        <a:t>3</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600" b="1" i="0" u="none" strike="noStrike" dirty="0">
                          <a:solidFill>
                            <a:srgbClr val="000000"/>
                          </a:solidFill>
                          <a:effectLst/>
                          <a:latin typeface="Calibri" panose="020F0502020204030204" pitchFamily="34" charset="0"/>
                        </a:rPr>
                        <a:t>3</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935643">
                <a:tc>
                  <a:txBody>
                    <a:bodyPr/>
                    <a:lstStyle/>
                    <a:p>
                      <a:pPr algn="l" fontAlgn="ctr"/>
                      <a:r>
                        <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3/2017</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Inwestycje w niekomercyjną infrastrukturę</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a:solidFill>
                            <a:srgbClr val="000000"/>
                          </a:solidFill>
                          <a:effectLst/>
                          <a:latin typeface="Calibri" panose="020F0502020204030204" pitchFamily="34" charset="0"/>
                        </a:rPr>
                        <a:t>8</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a:solidFill>
                            <a:srgbClr val="000000"/>
                          </a:solidFill>
                          <a:effectLst/>
                          <a:latin typeface="Calibri" panose="020F0502020204030204" pitchFamily="34" charset="0"/>
                        </a:rPr>
                        <a:t>7</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a:solidFill>
                            <a:srgbClr val="000000"/>
                          </a:solidFill>
                          <a:effectLst/>
                          <a:latin typeface="Calibri" panose="020F0502020204030204" pitchFamily="34" charset="0"/>
                        </a:rPr>
                        <a:t>7</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a:solidFill>
                            <a:srgbClr val="000000"/>
                          </a:solidFill>
                          <a:effectLst/>
                          <a:latin typeface="Calibri" panose="020F0502020204030204" pitchFamily="34" charset="0"/>
                        </a:rPr>
                        <a:t>7</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25866">
                <a:tc>
                  <a:txBody>
                    <a:bodyPr/>
                    <a:lstStyle/>
                    <a:p>
                      <a:pPr algn="l" fontAlgn="ctr"/>
                      <a:r>
                        <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4/2017</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pl-PL" sz="16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Podejmowanie dz. gospodarczej</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a:solidFill>
                            <a:srgbClr val="000000"/>
                          </a:solidFill>
                          <a:effectLst/>
                          <a:latin typeface="Calibri" panose="020F0502020204030204" pitchFamily="34" charset="0"/>
                        </a:rPr>
                        <a:t>12</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a:solidFill>
                            <a:srgbClr val="000000"/>
                          </a:solidFill>
                          <a:effectLst/>
                          <a:latin typeface="Calibri" panose="020F0502020204030204" pitchFamily="34" charset="0"/>
                        </a:rPr>
                        <a:t>8</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a:solidFill>
                            <a:srgbClr val="000000"/>
                          </a:solidFill>
                          <a:effectLst/>
                          <a:latin typeface="Calibri" panose="020F0502020204030204" pitchFamily="34" charset="0"/>
                        </a:rPr>
                        <a:t>8</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4</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935643">
                <a:tc>
                  <a:txBody>
                    <a:bodyPr/>
                    <a:lstStyle/>
                    <a:p>
                      <a:pPr algn="l" fontAlgn="ctr"/>
                      <a:r>
                        <a:rPr lang="pl-PL" sz="1600" b="1" i="0" u="none" strike="noStrike" dirty="0" smtClean="0">
                          <a:solidFill>
                            <a:srgbClr val="000000"/>
                          </a:solidFill>
                          <a:effectLst/>
                          <a:latin typeface="Calibri" panose="020F0502020204030204" pitchFamily="34" charset="0"/>
                        </a:rPr>
                        <a:t>5/2018</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ctr"/>
                      <a:r>
                        <a:rPr lang="pl-PL" sz="1600" b="1" i="0" u="none" strike="noStrike">
                          <a:solidFill>
                            <a:srgbClr val="000000"/>
                          </a:solidFill>
                          <a:effectLst/>
                          <a:latin typeface="Calibri" panose="020F0502020204030204" pitchFamily="34" charset="0"/>
                        </a:rPr>
                        <a:t>Inwestycje w niekomercyjną infrastrukturę</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a:solidFill>
                            <a:srgbClr val="000000"/>
                          </a:solidFill>
                          <a:effectLst/>
                          <a:latin typeface="Calibri" panose="020F0502020204030204" pitchFamily="34" charset="0"/>
                        </a:rPr>
                        <a:t>4</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a:solidFill>
                            <a:srgbClr val="000000"/>
                          </a:solidFill>
                          <a:effectLst/>
                          <a:latin typeface="Calibri" panose="020F0502020204030204" pitchFamily="34" charset="0"/>
                        </a:rPr>
                        <a:t>4</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a:solidFill>
                            <a:srgbClr val="000000"/>
                          </a:solidFill>
                          <a:effectLst/>
                          <a:latin typeface="Calibri" panose="020F0502020204030204" pitchFamily="34" charset="0"/>
                        </a:rPr>
                        <a:t>3</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a:solidFill>
                            <a:srgbClr val="000000"/>
                          </a:solidFill>
                          <a:effectLst/>
                          <a:latin typeface="Calibri" panose="020F0502020204030204" pitchFamily="34" charset="0"/>
                        </a:rPr>
                        <a:t>3</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25866">
                <a:tc>
                  <a:txBody>
                    <a:bodyPr/>
                    <a:lstStyle/>
                    <a:p>
                      <a:pPr algn="l" fontAlgn="ctr"/>
                      <a:r>
                        <a:rPr lang="pl-PL" sz="1600" b="1" i="0" u="none" strike="noStrike" dirty="0" smtClean="0">
                          <a:solidFill>
                            <a:srgbClr val="000000"/>
                          </a:solidFill>
                          <a:effectLst/>
                          <a:latin typeface="Calibri" panose="020F0502020204030204" pitchFamily="34" charset="0"/>
                        </a:rPr>
                        <a:t>6/2018</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l" fontAlgn="ctr"/>
                      <a:r>
                        <a:rPr lang="pl-PL" sz="1600" b="1" i="0" u="none" strike="noStrike">
                          <a:solidFill>
                            <a:srgbClr val="000000"/>
                          </a:solidFill>
                          <a:effectLst/>
                          <a:latin typeface="Calibri" panose="020F0502020204030204" pitchFamily="34" charset="0"/>
                        </a:rPr>
                        <a:t>Rozwój działalności gospodarczej</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fontAlgn="ctr"/>
                      <a:r>
                        <a:rPr lang="pl-PL" sz="1600" b="1" i="0" u="none" strike="noStrike" dirty="0">
                          <a:solidFill>
                            <a:srgbClr val="000000"/>
                          </a:solidFill>
                          <a:effectLst/>
                          <a:latin typeface="Calibri" panose="020F0502020204030204" pitchFamily="34" charset="0"/>
                        </a:rPr>
                        <a:t>7</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fontAlgn="ctr"/>
                      <a:r>
                        <a:rPr lang="pl-PL" sz="1600" b="1" i="0" u="none" strike="noStrike" dirty="0">
                          <a:solidFill>
                            <a:srgbClr val="000000"/>
                          </a:solidFill>
                          <a:effectLst/>
                          <a:latin typeface="Calibri" panose="020F0502020204030204" pitchFamily="34" charset="0"/>
                        </a:rPr>
                        <a:t>5</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fontAlgn="ctr"/>
                      <a:r>
                        <a:rPr lang="pl-PL" sz="1600" b="1" i="0" u="none" strike="noStrike" dirty="0">
                          <a:solidFill>
                            <a:srgbClr val="000000"/>
                          </a:solidFill>
                          <a:effectLst/>
                          <a:latin typeface="Calibri" panose="020F0502020204030204" pitchFamily="34" charset="0"/>
                        </a:rPr>
                        <a:t>4</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fontAlgn="ctr"/>
                      <a:r>
                        <a:rPr lang="pl-PL" sz="1600" b="1" i="0" u="none" strike="noStrike" dirty="0">
                          <a:solidFill>
                            <a:srgbClr val="000000"/>
                          </a:solidFill>
                          <a:effectLst/>
                          <a:latin typeface="Calibri" panose="020F0502020204030204" pitchFamily="34" charset="0"/>
                        </a:rPr>
                        <a:t>4</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r>
              <a:tr h="625866">
                <a:tc>
                  <a:txBody>
                    <a:bodyPr/>
                    <a:lstStyle/>
                    <a:p>
                      <a:pPr algn="l" fontAlgn="ctr"/>
                      <a:r>
                        <a:rPr lang="pl-PL" sz="1600" b="1" i="0" u="none" strike="noStrike" dirty="0" smtClean="0">
                          <a:solidFill>
                            <a:srgbClr val="000000"/>
                          </a:solidFill>
                          <a:effectLst/>
                          <a:latin typeface="Calibri" panose="020F0502020204030204" pitchFamily="34" charset="0"/>
                        </a:rPr>
                        <a:t>7/2018</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pl-PL" sz="1600" b="1" i="0" u="none" strike="noStrike">
                          <a:solidFill>
                            <a:srgbClr val="000000"/>
                          </a:solidFill>
                          <a:effectLst/>
                          <a:latin typeface="Calibri" panose="020F0502020204030204" pitchFamily="34" charset="0"/>
                        </a:rPr>
                        <a:t>Podejmowanie dz. gospodarczej</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19</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a:solidFill>
                            <a:srgbClr val="000000"/>
                          </a:solidFill>
                          <a:effectLst/>
                          <a:latin typeface="Calibri" panose="020F0502020204030204" pitchFamily="34" charset="0"/>
                        </a:rPr>
                        <a:t>14</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a:solidFill>
                            <a:srgbClr val="000000"/>
                          </a:solidFill>
                          <a:effectLst/>
                          <a:latin typeface="Calibri" panose="020F0502020204030204" pitchFamily="34" charset="0"/>
                        </a:rPr>
                        <a:t>10</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10</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76352">
                <a:tc gridSpan="2">
                  <a:txBody>
                    <a:bodyPr/>
                    <a:lstStyle/>
                    <a:p>
                      <a:pPr algn="r" fontAlgn="ctr"/>
                      <a:r>
                        <a:rPr lang="pl-PL" sz="1600" b="1" i="0" u="none" strike="noStrike" dirty="0" smtClean="0">
                          <a:solidFill>
                            <a:srgbClr val="000000"/>
                          </a:solidFill>
                          <a:effectLst/>
                          <a:latin typeface="Calibri" panose="020F0502020204030204" pitchFamily="34" charset="0"/>
                        </a:rPr>
                        <a:t>Suma tabeli</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a:txBody>
                    <a:bodyPr/>
                    <a:lstStyle/>
                    <a:p>
                      <a:pPr algn="ctr" fontAlgn="ctr"/>
                      <a:r>
                        <a:rPr lang="pl-PL" sz="1600" b="1" i="0" u="none" strike="noStrike" dirty="0" smtClean="0">
                          <a:solidFill>
                            <a:srgbClr val="000000"/>
                          </a:solidFill>
                          <a:effectLst/>
                          <a:latin typeface="Calibri" panose="020F0502020204030204" pitchFamily="34" charset="0"/>
                        </a:rPr>
                        <a:t>76</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a:solidFill>
                            <a:srgbClr val="000000"/>
                          </a:solidFill>
                          <a:effectLst/>
                          <a:latin typeface="Calibri" panose="020F0502020204030204" pitchFamily="34" charset="0"/>
                        </a:rPr>
                        <a:t>57</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a:solidFill>
                            <a:srgbClr val="000000"/>
                          </a:solidFill>
                          <a:effectLst/>
                          <a:latin typeface="Calibri" panose="020F0502020204030204" pitchFamily="34" charset="0"/>
                        </a:rPr>
                        <a:t>48</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38</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53682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2075048011"/>
              </p:ext>
            </p:extLst>
          </p:nvPr>
        </p:nvGraphicFramePr>
        <p:xfrm>
          <a:off x="96020" y="0"/>
          <a:ext cx="12095980" cy="6912455"/>
        </p:xfrm>
        <a:graphic>
          <a:graphicData uri="http://schemas.openxmlformats.org/drawingml/2006/table">
            <a:tbl>
              <a:tblPr/>
              <a:tblGrid>
                <a:gridCol w="1074218"/>
                <a:gridCol w="4768891"/>
                <a:gridCol w="1212315"/>
                <a:gridCol w="1701316"/>
                <a:gridCol w="1670753"/>
                <a:gridCol w="1668487"/>
              </a:tblGrid>
              <a:tr h="1347810">
                <a:tc>
                  <a:txBody>
                    <a:bodyPr/>
                    <a:lstStyle/>
                    <a:p>
                      <a:pPr algn="l" fontAlgn="ctr"/>
                      <a:r>
                        <a:rPr lang="pl-PL" sz="16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Nr naboru</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Zakres naboru</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złożonych wniosków</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wniosków wybranych przez LGD, w tym nie mieszczące się w limicie</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wniosków wybranych przez LGD, mieszczące się w limicie</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podpisanych umów</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r>
              <a:tr h="625866">
                <a:tc>
                  <a:txBody>
                    <a:bodyPr/>
                    <a:lstStyle/>
                    <a:p>
                      <a:pPr algn="l" fontAlgn="ctr"/>
                      <a:r>
                        <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8/2019</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pl-PL" sz="16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Podejmowanie dz. gospodarczej</a:t>
                      </a:r>
                      <a:endParaRPr lang="pl-PL" sz="16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18</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10</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9</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r>
              <a:tr h="823181">
                <a:tc>
                  <a:txBody>
                    <a:bodyPr/>
                    <a:lstStyle/>
                    <a:p>
                      <a:pPr algn="l" fontAlgn="ctr"/>
                      <a:r>
                        <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9/2019</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ctr"/>
                      <a:r>
                        <a:rPr lang="pl-PL" sz="16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Inwestycje w niekomercyjną infrastrukturę</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28934">
                <a:tc>
                  <a:txBody>
                    <a:bodyPr/>
                    <a:lstStyle/>
                    <a:p>
                      <a:pPr algn="l" fontAlgn="ctr"/>
                      <a:r>
                        <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10/2019</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l" fontAlgn="ctr"/>
                      <a:r>
                        <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Podejmowanie </a:t>
                      </a:r>
                      <a:r>
                        <a:rPr lang="pl-PL" sz="16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dz. </a:t>
                      </a:r>
                      <a:r>
                        <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gospodarczej</a:t>
                      </a:r>
                    </a:p>
                    <a:p>
                      <a:pPr algn="l" fontAlgn="ct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6</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3</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3</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3</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428398">
                <a:tc>
                  <a:txBody>
                    <a:bodyPr/>
                    <a:lstStyle/>
                    <a:p>
                      <a:pPr algn="l" fontAlgn="ctr"/>
                      <a:r>
                        <a:rPr lang="pl-PL" sz="1600" b="1" i="0" u="none" strike="noStrike" dirty="0" smtClean="0">
                          <a:solidFill>
                            <a:srgbClr val="000000"/>
                          </a:solidFill>
                          <a:effectLst/>
                          <a:latin typeface="Calibri" panose="020F0502020204030204" pitchFamily="34" charset="0"/>
                        </a:rPr>
                        <a:t>11/2021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pl-PL" sz="1600" b="1" i="0" u="none" strike="noStrike" dirty="0" smtClean="0">
                        <a:solidFill>
                          <a:srgbClr val="000000"/>
                        </a:solidFill>
                        <a:effectLst/>
                        <a:latin typeface="Calibri" panose="020F0502020204030204" pitchFamily="34" charset="0"/>
                      </a:endParaRPr>
                    </a:p>
                    <a:p>
                      <a:pPr algn="l" fontAlgn="ctr"/>
                      <a:r>
                        <a:rPr lang="pl-PL" sz="1600" b="1" i="0" u="none" strike="noStrike" dirty="0" smtClean="0">
                          <a:solidFill>
                            <a:srgbClr val="000000"/>
                          </a:solidFill>
                          <a:effectLst/>
                          <a:latin typeface="Calibri" panose="020F0502020204030204" pitchFamily="34" charset="0"/>
                        </a:rPr>
                        <a:t>Podejmowanie dz. gospodarczej</a:t>
                      </a:r>
                    </a:p>
                    <a:p>
                      <a:pPr algn="l" fontAlgn="ct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26</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17</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13</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99463">
                <a:tc>
                  <a:txBody>
                    <a:bodyPr/>
                    <a:lstStyle/>
                    <a:p>
                      <a:pPr algn="l" fontAlgn="ctr"/>
                      <a:r>
                        <a:rPr lang="pl-PL" sz="1600" b="1" i="0" u="none" strike="noStrike" dirty="0" smtClean="0">
                          <a:solidFill>
                            <a:srgbClr val="000000"/>
                          </a:solidFill>
                          <a:effectLst/>
                          <a:latin typeface="Calibri" panose="020F0502020204030204" pitchFamily="34" charset="0"/>
                        </a:rPr>
                        <a:t>12/2021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pl-PL" sz="1600" b="1" i="0" u="none" strike="noStrike" dirty="0" smtClean="0">
                          <a:solidFill>
                            <a:srgbClr val="000000"/>
                          </a:solidFill>
                          <a:effectLst/>
                          <a:latin typeface="Calibri" panose="020F0502020204030204" pitchFamily="34" charset="0"/>
                        </a:rPr>
                        <a:t>Promocja obszaru LGD  Partnerstwo Ducha Gór pod wspólnym szyldem – Kraina Ducha Gór.</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r>
              <a:tr h="170529">
                <a:tc>
                  <a:txBody>
                    <a:bodyPr/>
                    <a:lstStyle/>
                    <a:p>
                      <a:pPr algn="l" fontAlgn="ctr"/>
                      <a:r>
                        <a:rPr lang="pl-PL" sz="1600" b="1" i="0" u="none" strike="noStrike" dirty="0" smtClean="0">
                          <a:solidFill>
                            <a:srgbClr val="000000"/>
                          </a:solidFill>
                          <a:effectLst/>
                          <a:latin typeface="Calibri" panose="020F0502020204030204" pitchFamily="34" charset="0"/>
                        </a:rPr>
                        <a:t>13/2021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pl-PL" sz="1600" b="1" i="0" u="none" strike="noStrike" dirty="0" smtClean="0">
                          <a:solidFill>
                            <a:srgbClr val="000000"/>
                          </a:solidFill>
                          <a:effectLst/>
                          <a:latin typeface="Calibri" panose="020F0502020204030204" pitchFamily="34" charset="0"/>
                        </a:rPr>
                        <a:t>Promocja obszaru LGD  Partnerstwo Ducha Gór pod wspólnym szyldem – Kraina Ducha Gór.</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r>
              <a:tr h="128934">
                <a:tc>
                  <a:txBody>
                    <a:bodyPr/>
                    <a:lstStyle/>
                    <a:p>
                      <a:pPr algn="l" fontAlgn="ctr"/>
                      <a:r>
                        <a:rPr lang="pl-PL" sz="1600" b="1" i="0" u="none" strike="noStrike" dirty="0" smtClean="0">
                          <a:solidFill>
                            <a:srgbClr val="000000"/>
                          </a:solidFill>
                          <a:effectLst/>
                          <a:latin typeface="Calibri" panose="020F0502020204030204" pitchFamily="34" charset="0"/>
                        </a:rPr>
                        <a:t>14/2022</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pl-PL" sz="1600" b="1" i="0" u="none" strike="noStrike" dirty="0" smtClean="0">
                        <a:solidFill>
                          <a:srgbClr val="000000"/>
                        </a:solidFill>
                        <a:effectLst/>
                        <a:latin typeface="Calibri" panose="020F0502020204030204" pitchFamily="34" charset="0"/>
                      </a:endParaRPr>
                    </a:p>
                    <a:p>
                      <a:pPr algn="l" fontAlgn="ctr"/>
                      <a:r>
                        <a:rPr lang="pl-PL" sz="1600" b="1" i="0" u="none" strike="noStrike" dirty="0" smtClean="0">
                          <a:solidFill>
                            <a:srgbClr val="000000"/>
                          </a:solidFill>
                          <a:effectLst/>
                          <a:latin typeface="Calibri" panose="020F0502020204030204" pitchFamily="34" charset="0"/>
                        </a:rPr>
                        <a:t>Podejmowanie dz. gospodarczej</a:t>
                      </a:r>
                    </a:p>
                    <a:p>
                      <a:pPr algn="l" fontAlgn="ct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rgbClr val="000000"/>
                          </a:solidFill>
                          <a:effectLst/>
                          <a:latin typeface="Calibri" panose="020F0502020204030204" pitchFamily="34" charset="0"/>
                        </a:rPr>
                        <a:t>0</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625866">
                <a:tc gridSpan="2">
                  <a:txBody>
                    <a:bodyPr/>
                    <a:lstStyle/>
                    <a:p>
                      <a:pPr algn="ctr" fontAlgn="ctr"/>
                      <a:r>
                        <a:rPr lang="pl-PL" sz="1600" b="1" i="0" u="none" strike="noStrike" dirty="0" smtClean="0">
                          <a:solidFill>
                            <a:schemeClr val="tx1"/>
                          </a:solidFill>
                          <a:effectLst/>
                          <a:latin typeface="Calibri" panose="020F0502020204030204" pitchFamily="34" charset="0"/>
                        </a:rPr>
                        <a:t>                                               Suma</a:t>
                      </a:r>
                      <a:r>
                        <a:rPr lang="pl-PL" sz="1600" b="1" i="0" u="none" strike="noStrike" baseline="0" dirty="0" smtClean="0">
                          <a:solidFill>
                            <a:schemeClr val="tx1"/>
                          </a:solidFill>
                          <a:effectLst/>
                          <a:latin typeface="Calibri" panose="020F0502020204030204" pitchFamily="34" charset="0"/>
                        </a:rPr>
                        <a:t> tabeli</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600" b="1" i="0" u="none" strike="noStrike" dirty="0" smtClean="0">
                          <a:solidFill>
                            <a:schemeClr val="tx1"/>
                          </a:solidFill>
                          <a:effectLst/>
                          <a:latin typeface="Calibri" panose="020F0502020204030204" pitchFamily="34" charset="0"/>
                        </a:rPr>
                        <a:t>53</a:t>
                      </a:r>
                      <a:endParaRPr lang="pl-PL" sz="1600" b="1" i="0" u="none" strike="noStrike" dirty="0">
                        <a:solidFill>
                          <a:schemeClr val="tx1"/>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600" b="1" i="0" u="none" strike="noStrike" dirty="0" smtClean="0">
                          <a:solidFill>
                            <a:schemeClr val="tx1"/>
                          </a:solidFill>
                          <a:effectLst/>
                          <a:latin typeface="Calibri" panose="020F0502020204030204" pitchFamily="34" charset="0"/>
                        </a:rPr>
                        <a:t>34</a:t>
                      </a:r>
                      <a:endParaRPr lang="pl-PL" sz="1600" b="1" i="0" u="none" strike="noStrike" dirty="0">
                        <a:solidFill>
                          <a:schemeClr val="tx1"/>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600" b="1" i="0" u="none" strike="noStrike" dirty="0" smtClean="0">
                          <a:solidFill>
                            <a:schemeClr val="tx1"/>
                          </a:solidFill>
                          <a:effectLst/>
                          <a:latin typeface="Calibri" panose="020F0502020204030204" pitchFamily="34" charset="0"/>
                        </a:rPr>
                        <a:t>29</a:t>
                      </a:r>
                      <a:endParaRPr lang="pl-PL" sz="1600" b="1" i="0" u="none" strike="noStrike" dirty="0">
                        <a:solidFill>
                          <a:schemeClr val="tx1"/>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600" b="1" i="0" u="none" strike="noStrike" dirty="0" smtClean="0">
                          <a:solidFill>
                            <a:schemeClr val="tx1"/>
                          </a:solidFill>
                          <a:effectLst/>
                          <a:latin typeface="Calibri" panose="020F0502020204030204" pitchFamily="34" charset="0"/>
                        </a:rPr>
                        <a:t>26</a:t>
                      </a:r>
                      <a:endParaRPr lang="pl-PL" sz="1600" b="1" i="0" u="none" strike="noStrike" dirty="0">
                        <a:solidFill>
                          <a:schemeClr val="tx1"/>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6352">
                <a:tc gridSpan="2">
                  <a:txBody>
                    <a:bodyPr/>
                    <a:lstStyle/>
                    <a:p>
                      <a:pPr algn="r" fontAlgn="ctr"/>
                      <a:r>
                        <a:rPr lang="pl-PL" sz="16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Razem obie tabele:</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a:txBody>
                    <a:bodyPr/>
                    <a:lstStyle/>
                    <a:p>
                      <a:pPr algn="ctr" fontAlgn="ctr"/>
                      <a:r>
                        <a:rPr lang="pl-PL" sz="1600" b="1" i="0" u="none" strike="noStrike" dirty="0" smtClean="0">
                          <a:solidFill>
                            <a:srgbClr val="000000"/>
                          </a:solidFill>
                          <a:effectLst/>
                          <a:latin typeface="Calibri" panose="020F0502020204030204" pitchFamily="34" charset="0"/>
                        </a:rPr>
                        <a:t>176</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91</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77</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600" b="1" i="0" u="none" strike="noStrike" dirty="0" smtClean="0">
                          <a:solidFill>
                            <a:srgbClr val="000000"/>
                          </a:solidFill>
                          <a:effectLst/>
                          <a:latin typeface="Calibri" panose="020F0502020204030204" pitchFamily="34" charset="0"/>
                        </a:rPr>
                        <a:t>64</a:t>
                      </a:r>
                      <a:endParaRPr lang="pl-PL" sz="16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33232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243489792"/>
              </p:ext>
            </p:extLst>
          </p:nvPr>
        </p:nvGraphicFramePr>
        <p:xfrm>
          <a:off x="261256" y="120514"/>
          <a:ext cx="11930743" cy="6631438"/>
        </p:xfrm>
        <a:graphic>
          <a:graphicData uri="http://schemas.openxmlformats.org/drawingml/2006/table">
            <a:tbl>
              <a:tblPr/>
              <a:tblGrid>
                <a:gridCol w="1219201"/>
                <a:gridCol w="2454015"/>
                <a:gridCol w="2029783"/>
                <a:gridCol w="2308888"/>
                <a:gridCol w="1741714"/>
                <a:gridCol w="2177142"/>
              </a:tblGrid>
              <a:tr h="1347810">
                <a:tc>
                  <a:txBody>
                    <a:bodyPr/>
                    <a:lstStyle/>
                    <a:p>
                      <a:pPr algn="l" fontAlgn="ctr"/>
                      <a:r>
                        <a:rPr lang="pl-PL" sz="18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Nr naboru</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Zakres naboru</a:t>
                      </a:r>
                      <a:endParaRPr lang="pl-PL" sz="18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złożonych wniosków</a:t>
                      </a:r>
                      <a:endParaRPr lang="pl-PL" sz="18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wniosków wybranych przez LGD, w tym nie mieszczące się w limicie</a:t>
                      </a:r>
                      <a:endParaRPr lang="pl-PL" sz="18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wniosków wybranych przez LGD, mieszczące się w limicie</a:t>
                      </a:r>
                      <a:endParaRPr lang="pl-PL" sz="18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podpisanych umów</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r>
              <a:tr h="625866">
                <a:tc>
                  <a:txBody>
                    <a:bodyPr/>
                    <a:lstStyle/>
                    <a:p>
                      <a:pPr algn="l" fontAlgn="ctr"/>
                      <a:r>
                        <a:rPr lang="pl-PL" sz="18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1/2019/G</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pl-PL" sz="1800" b="1" i="0" u="none" strike="noStrike" dirty="0" smtClean="0">
                          <a:solidFill>
                            <a:srgbClr val="000000"/>
                          </a:solidFill>
                          <a:effectLst/>
                          <a:latin typeface="Calibri" panose="020F0502020204030204" pitchFamily="34" charset="0"/>
                        </a:rPr>
                        <a:t>Festiwal Ducha Gór</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8</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r>
              <a:tr h="625866">
                <a:tc>
                  <a:txBody>
                    <a:bodyPr/>
                    <a:lstStyle/>
                    <a:p>
                      <a:pPr algn="l" fontAlgn="ctr"/>
                      <a:r>
                        <a:rPr lang="pl-PL" sz="18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2/2019/G</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l" fontAlgn="ctr"/>
                      <a:r>
                        <a:rPr lang="pl-PL" sz="1800" b="1" i="0" u="none" strike="noStrike" dirty="0" smtClean="0">
                          <a:solidFill>
                            <a:srgbClr val="000000"/>
                          </a:solidFill>
                          <a:effectLst/>
                          <a:latin typeface="Calibri" panose="020F0502020204030204" pitchFamily="34" charset="0"/>
                        </a:rPr>
                        <a:t>Kapitał społeczny</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9</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935643">
                <a:tc>
                  <a:txBody>
                    <a:bodyPr/>
                    <a:lstStyle/>
                    <a:p>
                      <a:pPr algn="l" fontAlgn="ctr"/>
                      <a:r>
                        <a:rPr lang="pl-PL" sz="18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3/2019/G</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ctr"/>
                      <a:r>
                        <a:rPr lang="pl-PL" sz="1800" b="1" i="0" u="none" strike="noStrike" dirty="0" smtClean="0">
                          <a:solidFill>
                            <a:srgbClr val="000000"/>
                          </a:solidFill>
                          <a:effectLst/>
                          <a:latin typeface="Calibri" panose="020F0502020204030204" pitchFamily="34" charset="0"/>
                        </a:rPr>
                        <a:t>Dziedzictwo i tożsamość</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7</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3</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3</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3</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25866">
                <a:tc>
                  <a:txBody>
                    <a:bodyPr/>
                    <a:lstStyle/>
                    <a:p>
                      <a:pPr algn="l" fontAlgn="ctr"/>
                      <a:r>
                        <a:rPr lang="pl-PL" sz="18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4/2019/G</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pl-PL" sz="1800" b="1" i="0" u="none" strike="noStrike" dirty="0" smtClean="0">
                          <a:solidFill>
                            <a:srgbClr val="000000"/>
                          </a:solidFill>
                          <a:effectLst/>
                          <a:latin typeface="Calibri" panose="020F0502020204030204" pitchFamily="34" charset="0"/>
                        </a:rPr>
                        <a:t>Festiwal Ducha Gór</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5</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2</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2</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2</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935643">
                <a:tc>
                  <a:txBody>
                    <a:bodyPr/>
                    <a:lstStyle/>
                    <a:p>
                      <a:pPr algn="l" fontAlgn="ctr"/>
                      <a:r>
                        <a:rPr lang="pl-PL" sz="1800" b="1" i="0" u="none" strike="noStrike" dirty="0" smtClean="0">
                          <a:solidFill>
                            <a:srgbClr val="000000"/>
                          </a:solidFill>
                          <a:effectLst/>
                          <a:latin typeface="Calibri" panose="020F0502020204030204" pitchFamily="34" charset="0"/>
                        </a:rPr>
                        <a:t>5/2019/G</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ctr"/>
                      <a:r>
                        <a:rPr lang="pl-PL" sz="1800" b="1" i="0" u="none" strike="noStrike" dirty="0" smtClean="0">
                          <a:solidFill>
                            <a:srgbClr val="000000"/>
                          </a:solidFill>
                          <a:effectLst/>
                          <a:latin typeface="Calibri" panose="020F0502020204030204" pitchFamily="34" charset="0"/>
                        </a:rPr>
                        <a:t>Kapitał społeczny</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25866">
                <a:tc>
                  <a:txBody>
                    <a:bodyPr/>
                    <a:lstStyle/>
                    <a:p>
                      <a:pPr algn="l" fontAlgn="ctr"/>
                      <a:r>
                        <a:rPr lang="pl-PL" sz="1800" b="1" i="0" u="none" strike="noStrike" dirty="0" smtClean="0">
                          <a:solidFill>
                            <a:srgbClr val="000000"/>
                          </a:solidFill>
                          <a:effectLst/>
                          <a:latin typeface="Calibri" panose="020F0502020204030204" pitchFamily="34" charset="0"/>
                        </a:rPr>
                        <a:t>6/2019/G</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l" fontAlgn="ctr"/>
                      <a:r>
                        <a:rPr lang="pl-PL" sz="1800" b="1" i="0" u="none" strike="noStrike" dirty="0" smtClean="0">
                          <a:solidFill>
                            <a:srgbClr val="000000"/>
                          </a:solidFill>
                          <a:effectLst/>
                          <a:latin typeface="Calibri" panose="020F0502020204030204" pitchFamily="34" charset="0"/>
                        </a:rPr>
                        <a:t>Dziedzictwo i tożsamość</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8</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r>
              <a:tr h="625866">
                <a:tc>
                  <a:txBody>
                    <a:bodyPr/>
                    <a:lstStyle/>
                    <a:p>
                      <a:pPr algn="l" fontAlgn="ctr"/>
                      <a:r>
                        <a:rPr lang="pl-PL" sz="1800" b="1" i="0" u="none" strike="noStrike" dirty="0" smtClean="0">
                          <a:solidFill>
                            <a:srgbClr val="000000"/>
                          </a:solidFill>
                          <a:effectLst/>
                          <a:latin typeface="Calibri" panose="020F0502020204030204" pitchFamily="34" charset="0"/>
                        </a:rPr>
                        <a:t>7/2019/G</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pl-PL" sz="1800" b="1" i="0" u="none" strike="noStrike" dirty="0" smtClean="0">
                          <a:solidFill>
                            <a:srgbClr val="000000"/>
                          </a:solidFill>
                          <a:effectLst/>
                          <a:latin typeface="Calibri" panose="020F0502020204030204" pitchFamily="34" charset="0"/>
                        </a:rPr>
                        <a:t>Inwestycje w infrastrukturę</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8</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76352">
                <a:tc gridSpan="2">
                  <a:txBody>
                    <a:bodyPr/>
                    <a:lstStyle/>
                    <a:p>
                      <a:pPr algn="r" fontAlgn="ctr"/>
                      <a:r>
                        <a:rPr lang="pl-PL" sz="1800" b="1" i="0" u="none" strike="noStrike" dirty="0" smtClean="0">
                          <a:solidFill>
                            <a:srgbClr val="000000"/>
                          </a:solidFill>
                          <a:effectLst/>
                          <a:latin typeface="Calibri" panose="020F0502020204030204" pitchFamily="34" charset="0"/>
                        </a:rPr>
                        <a:t>Suma tabeli</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a:txBody>
                    <a:bodyPr/>
                    <a:lstStyle/>
                    <a:p>
                      <a:pPr algn="ctr" fontAlgn="ctr"/>
                      <a:r>
                        <a:rPr lang="pl-PL" sz="1800" b="1" i="0" u="none" strike="noStrike" dirty="0" smtClean="0">
                          <a:solidFill>
                            <a:srgbClr val="000000"/>
                          </a:solidFill>
                          <a:effectLst/>
                          <a:latin typeface="Calibri" panose="020F0502020204030204" pitchFamily="34" charset="0"/>
                        </a:rPr>
                        <a:t>49</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800" b="1" i="0" u="none" strike="noStrike" dirty="0" smtClean="0">
                          <a:solidFill>
                            <a:srgbClr val="000000"/>
                          </a:solidFill>
                          <a:effectLst/>
                          <a:latin typeface="Calibri" panose="020F0502020204030204" pitchFamily="34" charset="0"/>
                        </a:rPr>
                        <a:t>31</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800" b="1" i="0" u="none" strike="noStrike" dirty="0" smtClean="0">
                          <a:solidFill>
                            <a:srgbClr val="000000"/>
                          </a:solidFill>
                          <a:effectLst/>
                          <a:latin typeface="Calibri" panose="020F0502020204030204" pitchFamily="34" charset="0"/>
                        </a:rPr>
                        <a:t>31</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800" b="1" i="0" u="none" strike="noStrike" dirty="0" smtClean="0">
                          <a:solidFill>
                            <a:srgbClr val="000000"/>
                          </a:solidFill>
                          <a:effectLst/>
                          <a:latin typeface="Calibri" panose="020F0502020204030204" pitchFamily="34" charset="0"/>
                        </a:rPr>
                        <a:t>31</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56958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3853414455"/>
              </p:ext>
            </p:extLst>
          </p:nvPr>
        </p:nvGraphicFramePr>
        <p:xfrm>
          <a:off x="261257" y="410800"/>
          <a:ext cx="11930743" cy="4118178"/>
        </p:xfrm>
        <a:graphic>
          <a:graphicData uri="http://schemas.openxmlformats.org/drawingml/2006/table">
            <a:tbl>
              <a:tblPr/>
              <a:tblGrid>
                <a:gridCol w="1132115"/>
                <a:gridCol w="2541101"/>
                <a:gridCol w="2029783"/>
                <a:gridCol w="2308888"/>
                <a:gridCol w="1741714"/>
                <a:gridCol w="2177142"/>
              </a:tblGrid>
              <a:tr h="1347810">
                <a:tc>
                  <a:txBody>
                    <a:bodyPr/>
                    <a:lstStyle/>
                    <a:p>
                      <a:pPr algn="l" fontAlgn="ctr"/>
                      <a:r>
                        <a:rPr lang="pl-PL" sz="18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Nr naboru</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Zakres naboru</a:t>
                      </a:r>
                      <a:endParaRPr lang="pl-PL" sz="18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złożonych wniosków</a:t>
                      </a:r>
                      <a:endParaRPr lang="pl-PL" sz="18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wniosków wybranych przez LGD, w tym nie mieszczące się w limicie</a:t>
                      </a:r>
                      <a:endParaRPr lang="pl-PL" sz="18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wniosków wybranych przez LGD, mieszczące się w limicie</a:t>
                      </a:r>
                      <a:endParaRPr lang="pl-PL" sz="18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podpisanych umów</a:t>
                      </a:r>
                      <a:endParaRPr lang="pl-PL" sz="1800" b="1" i="0" u="none" strike="noStrike">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r>
              <a:tr h="625866">
                <a:tc>
                  <a:txBody>
                    <a:bodyPr/>
                    <a:lstStyle/>
                    <a:p>
                      <a:pPr algn="l" fontAlgn="ctr"/>
                      <a:r>
                        <a:rPr lang="pl-PL" sz="18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8/2019/G</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pl-PL" sz="1800" b="1" i="0" u="none" strike="noStrike" dirty="0" smtClean="0">
                          <a:solidFill>
                            <a:srgbClr val="000000"/>
                          </a:solidFill>
                          <a:effectLst/>
                          <a:latin typeface="Calibri" panose="020F0502020204030204" pitchFamily="34" charset="0"/>
                        </a:rPr>
                        <a:t>Wspólne działania promocyjne</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2</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0</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0</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0</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r>
              <a:tr h="590952">
                <a:tc>
                  <a:txBody>
                    <a:bodyPr/>
                    <a:lstStyle/>
                    <a:p>
                      <a:pPr algn="l" fontAlgn="ctr"/>
                      <a:r>
                        <a:rPr lang="pl-PL" sz="18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9/2019/G</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l" fontAlgn="ctr"/>
                      <a:r>
                        <a:rPr lang="pl-PL" sz="1800" b="1" i="0" u="none" strike="noStrike" dirty="0" smtClean="0">
                          <a:solidFill>
                            <a:srgbClr val="000000"/>
                          </a:solidFill>
                          <a:effectLst/>
                          <a:latin typeface="Calibri" panose="020F0502020204030204" pitchFamily="34" charset="0"/>
                        </a:rPr>
                        <a:t>Festiwal Ducha Gór</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644672">
                <a:tc>
                  <a:txBody>
                    <a:bodyPr/>
                    <a:lstStyle/>
                    <a:p>
                      <a:pPr algn="l" fontAlgn="ctr"/>
                      <a:r>
                        <a:rPr lang="pl-PL" sz="18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10/2019/G</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pl-PL" sz="1800" b="1" i="0" u="none" strike="noStrike" dirty="0" smtClean="0">
                          <a:solidFill>
                            <a:srgbClr val="000000"/>
                          </a:solidFill>
                          <a:effectLst/>
                          <a:latin typeface="Calibri" panose="020F0502020204030204" pitchFamily="34" charset="0"/>
                        </a:rPr>
                        <a:t>Wspólne działania promocyjne</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6</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625866">
                <a:tc gridSpan="2">
                  <a:txBody>
                    <a:bodyPr/>
                    <a:lstStyle/>
                    <a:p>
                      <a:pPr algn="ctr" fontAlgn="ctr"/>
                      <a:r>
                        <a:rPr lang="pl-PL" sz="1800" b="1" i="0" u="none" strike="noStrike" dirty="0" smtClean="0">
                          <a:solidFill>
                            <a:schemeClr val="tx1"/>
                          </a:solidFill>
                          <a:effectLst/>
                          <a:latin typeface="Calibri" panose="020F0502020204030204" pitchFamily="34" charset="0"/>
                        </a:rPr>
                        <a:t>                                               Suma</a:t>
                      </a:r>
                      <a:r>
                        <a:rPr lang="pl-PL" sz="1800" b="1" i="0" u="none" strike="noStrike" baseline="0" dirty="0" smtClean="0">
                          <a:solidFill>
                            <a:schemeClr val="tx1"/>
                          </a:solidFill>
                          <a:effectLst/>
                          <a:latin typeface="Calibri" panose="020F0502020204030204" pitchFamily="34" charset="0"/>
                        </a:rPr>
                        <a:t> tabeli</a:t>
                      </a: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chemeClr val="tx1"/>
                          </a:solidFill>
                          <a:effectLst/>
                          <a:latin typeface="Calibri" panose="020F0502020204030204" pitchFamily="34" charset="0"/>
                        </a:rPr>
                        <a:t>12</a:t>
                      </a:r>
                      <a:endParaRPr lang="pl-PL" sz="1800" b="1" i="0" u="none" strike="noStrike" dirty="0">
                        <a:solidFill>
                          <a:schemeClr val="tx1"/>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800" b="1" i="0" u="none" strike="noStrike" dirty="0" smtClean="0">
                          <a:solidFill>
                            <a:schemeClr val="tx1"/>
                          </a:solidFill>
                          <a:effectLst/>
                          <a:latin typeface="Calibri" panose="020F0502020204030204" pitchFamily="34" charset="0"/>
                        </a:rPr>
                        <a:t>10</a:t>
                      </a:r>
                      <a:endParaRPr lang="pl-PL" sz="1800" b="1" i="0" u="none" strike="noStrike" dirty="0">
                        <a:solidFill>
                          <a:schemeClr val="tx1"/>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800" b="1" i="0" u="none" strike="noStrike" dirty="0" smtClean="0">
                          <a:solidFill>
                            <a:schemeClr val="tx1"/>
                          </a:solidFill>
                          <a:effectLst/>
                          <a:latin typeface="Calibri" panose="020F0502020204030204" pitchFamily="34" charset="0"/>
                        </a:rPr>
                        <a:t>10</a:t>
                      </a:r>
                      <a:endParaRPr lang="pl-PL" sz="1800" b="1" i="0" u="none" strike="noStrike" dirty="0">
                        <a:solidFill>
                          <a:schemeClr val="tx1"/>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pl-PL" sz="1800" b="1" i="0" u="none" strike="noStrike" dirty="0" smtClean="0">
                          <a:solidFill>
                            <a:schemeClr val="tx1"/>
                          </a:solidFill>
                          <a:effectLst/>
                          <a:latin typeface="Calibri" panose="020F0502020204030204" pitchFamily="34" charset="0"/>
                        </a:rPr>
                        <a:t>10</a:t>
                      </a:r>
                      <a:endParaRPr lang="pl-PL" sz="1800" b="1" i="0" u="none" strike="noStrike" dirty="0">
                        <a:solidFill>
                          <a:schemeClr val="tx1"/>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6352">
                <a:tc gridSpan="2">
                  <a:txBody>
                    <a:bodyPr/>
                    <a:lstStyle/>
                    <a:p>
                      <a:pPr algn="r" fontAlgn="ctr"/>
                      <a:r>
                        <a:rPr lang="pl-PL" sz="18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Razem obie tabele:</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a:txBody>
                    <a:bodyPr/>
                    <a:lstStyle/>
                    <a:p>
                      <a:pPr algn="ctr" fontAlgn="ctr"/>
                      <a:r>
                        <a:rPr lang="pl-PL" sz="1800" b="1" i="0" u="none" strike="noStrike" dirty="0" smtClean="0">
                          <a:solidFill>
                            <a:srgbClr val="000000"/>
                          </a:solidFill>
                          <a:effectLst/>
                          <a:latin typeface="Calibri" panose="020F0502020204030204" pitchFamily="34" charset="0"/>
                        </a:rPr>
                        <a:t>61</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800" b="1" i="0" u="none" strike="noStrike" dirty="0" smtClean="0">
                          <a:solidFill>
                            <a:srgbClr val="000000"/>
                          </a:solidFill>
                          <a:effectLst/>
                          <a:latin typeface="Calibri" panose="020F0502020204030204" pitchFamily="34" charset="0"/>
                        </a:rPr>
                        <a:t>41</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800" b="1" i="0" u="none" strike="noStrike" dirty="0" smtClean="0">
                          <a:solidFill>
                            <a:srgbClr val="000000"/>
                          </a:solidFill>
                          <a:effectLst/>
                          <a:latin typeface="Calibri" panose="020F0502020204030204" pitchFamily="34" charset="0"/>
                        </a:rPr>
                        <a:t>41</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800" b="1" i="0" u="none" strike="noStrike" dirty="0" smtClean="0">
                          <a:solidFill>
                            <a:srgbClr val="000000"/>
                          </a:solidFill>
                          <a:effectLst/>
                          <a:latin typeface="Calibri" panose="020F0502020204030204" pitchFamily="34" charset="0"/>
                        </a:rPr>
                        <a:t>41</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90698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31111" y="130628"/>
            <a:ext cx="12111614" cy="8402300"/>
          </a:xfrm>
          <a:prstGeom prst="rect">
            <a:avLst/>
          </a:prstGeom>
          <a:noFill/>
        </p:spPr>
        <p:txBody>
          <a:bodyPr wrap="square" rtlCol="0">
            <a:spAutoFit/>
          </a:bodyPr>
          <a:lstStyle/>
          <a:p>
            <a:r>
              <a:rPr lang="pl-PL" dirty="0" smtClean="0"/>
              <a:t>1. 5 PROJEKTÓW GRANTOWYCH – realizacja i rozliczanie</a:t>
            </a:r>
          </a:p>
          <a:p>
            <a:r>
              <a:rPr lang="pl-PL" dirty="0" smtClean="0"/>
              <a:t>2. Zmiany w LSR – na EURO</a:t>
            </a:r>
          </a:p>
          <a:p>
            <a:r>
              <a:rPr lang="pl-PL" dirty="0" smtClean="0"/>
              <a:t>3. Różnice kursowe i dodatkowy konkurs nr 11/2021 na podejmowanie działalności gospodarczej</a:t>
            </a:r>
            <a:r>
              <a:rPr lang="pl-PL" dirty="0"/>
              <a:t>: 262.486,53 EURO  (1.049.946,12 </a:t>
            </a:r>
            <a:r>
              <a:rPr lang="pl-PL" dirty="0" smtClean="0"/>
              <a:t>zł)</a:t>
            </a:r>
          </a:p>
          <a:p>
            <a:r>
              <a:rPr lang="pl-PL" dirty="0" smtClean="0"/>
              <a:t>3. Zwiększenie środków – dodatkowe środki w LSR: </a:t>
            </a:r>
          </a:p>
          <a:p>
            <a:pPr marL="457200" indent="-457200">
              <a:buFontTx/>
              <a:buChar char="-"/>
            </a:pPr>
            <a:r>
              <a:rPr lang="pl-PL" dirty="0" smtClean="0"/>
              <a:t>220 000 euro na podejmowanie </a:t>
            </a:r>
            <a:r>
              <a:rPr lang="pl-PL" dirty="0" err="1" smtClean="0"/>
              <a:t>dz.gosp</a:t>
            </a:r>
            <a:r>
              <a:rPr lang="pl-PL" dirty="0" smtClean="0"/>
              <a:t>. Konkurs nr 14/2022 trwa.</a:t>
            </a:r>
          </a:p>
          <a:p>
            <a:pPr marL="457200" indent="-457200">
              <a:buFontTx/>
              <a:buChar char="-"/>
            </a:pPr>
            <a:r>
              <a:rPr lang="pl-PL" dirty="0" smtClean="0"/>
              <a:t>226 </a:t>
            </a:r>
            <a:r>
              <a:rPr lang="pl-PL" dirty="0"/>
              <a:t>000 euro na niekomercyjne inwestycje </a:t>
            </a:r>
          </a:p>
          <a:p>
            <a:pPr marL="457200" indent="-457200">
              <a:buFontTx/>
              <a:buChar char="-"/>
            </a:pPr>
            <a:r>
              <a:rPr lang="pl-PL" dirty="0" smtClean="0"/>
              <a:t>125 tys. euro </a:t>
            </a:r>
            <a:r>
              <a:rPr lang="pl-PL" dirty="0" err="1" smtClean="0"/>
              <a:t>inkubato</a:t>
            </a:r>
            <a:endParaRPr lang="pl-PL" dirty="0" smtClean="0"/>
          </a:p>
          <a:p>
            <a:pPr marL="457200" indent="-457200">
              <a:buFontTx/>
              <a:buChar char="-"/>
            </a:pPr>
            <a:r>
              <a:rPr lang="pl-PL" dirty="0" smtClean="0"/>
              <a:t>5 tys. euro na Smart </a:t>
            </a:r>
            <a:r>
              <a:rPr lang="pl-PL" dirty="0" err="1" smtClean="0"/>
              <a:t>Village</a:t>
            </a:r>
            <a:endParaRPr lang="pl-PL" dirty="0" smtClean="0"/>
          </a:p>
          <a:p>
            <a:pPr marL="457200" indent="-457200">
              <a:buFontTx/>
              <a:buChar char="-"/>
            </a:pPr>
            <a:r>
              <a:rPr lang="pl-PL" dirty="0" smtClean="0"/>
              <a:t>Zwiększenie środków na projekty współpracy o 200 000 euro.</a:t>
            </a:r>
          </a:p>
          <a:p>
            <a:r>
              <a:rPr lang="pl-PL" dirty="0" smtClean="0"/>
              <a:t>4. Projekt współpracy  „Marki Lokalne Dolnego Śląska tworzone z pasją”, akronim MARLO, 7-miu partnerów, my jako Koordynator. Wymiana doi świadczeń i audyt marki lokalnej.</a:t>
            </a:r>
          </a:p>
          <a:p>
            <a:r>
              <a:rPr lang="pl-PL" dirty="0" smtClean="0"/>
              <a:t>5. Sprawy bieżące:</a:t>
            </a:r>
          </a:p>
          <a:p>
            <a:r>
              <a:rPr lang="pl-PL" dirty="0" smtClean="0"/>
              <a:t>- </a:t>
            </a:r>
            <a:r>
              <a:rPr lang="pl-PL" dirty="0"/>
              <a:t>w</a:t>
            </a:r>
            <a:r>
              <a:rPr lang="pl-PL" dirty="0" smtClean="0"/>
              <a:t>spieranie i doradztwo w poprawkach do </a:t>
            </a:r>
            <a:r>
              <a:rPr lang="pl-PL" dirty="0" err="1" smtClean="0"/>
              <a:t>WoPP</a:t>
            </a:r>
            <a:r>
              <a:rPr lang="pl-PL" dirty="0" smtClean="0"/>
              <a:t>, </a:t>
            </a:r>
          </a:p>
          <a:p>
            <a:r>
              <a:rPr lang="pl-PL" dirty="0" smtClean="0"/>
              <a:t>- wspieranie i doradztwo w </a:t>
            </a:r>
            <a:r>
              <a:rPr lang="pl-PL" dirty="0"/>
              <a:t>realizacja </a:t>
            </a:r>
            <a:r>
              <a:rPr lang="pl-PL" dirty="0" smtClean="0"/>
              <a:t>operacji i </a:t>
            </a:r>
            <a:r>
              <a:rPr lang="pl-PL" dirty="0" err="1" smtClean="0"/>
              <a:t>WoP</a:t>
            </a:r>
            <a:r>
              <a:rPr lang="pl-PL" dirty="0" smtClean="0"/>
              <a:t>,</a:t>
            </a:r>
          </a:p>
          <a:p>
            <a:r>
              <a:rPr lang="pl-PL" dirty="0" smtClean="0"/>
              <a:t>- obsługa Rady </a:t>
            </a:r>
          </a:p>
          <a:p>
            <a:r>
              <a:rPr lang="pl-PL" dirty="0" smtClean="0"/>
              <a:t>6. Karkonoska Marka Lokalna</a:t>
            </a:r>
          </a:p>
          <a:p>
            <a:r>
              <a:rPr lang="pl-PL" dirty="0" smtClean="0"/>
              <a:t>7. Sklep Ducha Gór – on-line</a:t>
            </a:r>
          </a:p>
          <a:p>
            <a:r>
              <a:rPr lang="pl-PL" dirty="0"/>
              <a:t>8</a:t>
            </a:r>
            <a:r>
              <a:rPr lang="pl-PL" dirty="0" smtClean="0"/>
              <a:t>. Działaj Lokalnie – PAFW i ARFP</a:t>
            </a:r>
          </a:p>
          <a:p>
            <a:r>
              <a:rPr lang="pl-PL" dirty="0"/>
              <a:t>9</a:t>
            </a:r>
            <a:r>
              <a:rPr lang="pl-PL" dirty="0" smtClean="0"/>
              <a:t>. Cyfrowy senior – Aktywni +</a:t>
            </a:r>
          </a:p>
          <a:p>
            <a:r>
              <a:rPr lang="pl-PL" dirty="0" smtClean="0"/>
              <a:t>10. Lokalne Partnerstwa PAFW, start-</a:t>
            </a:r>
            <a:r>
              <a:rPr lang="pl-PL" dirty="0" err="1" smtClean="0"/>
              <a:t>up</a:t>
            </a:r>
            <a:endParaRPr lang="pl-PL" dirty="0" smtClean="0"/>
          </a:p>
          <a:p>
            <a:r>
              <a:rPr lang="pl-PL" dirty="0" smtClean="0"/>
              <a:t>11. Szkoła Liderów – D. Goetz</a:t>
            </a:r>
          </a:p>
          <a:p>
            <a:r>
              <a:rPr lang="pl-PL" dirty="0" smtClean="0"/>
              <a:t>12. Planowanie inwestycji budowy Karkonoskiego Centrum Produktu Lokalnego.</a:t>
            </a:r>
          </a:p>
          <a:p>
            <a:r>
              <a:rPr lang="pl-PL" dirty="0" smtClean="0"/>
              <a:t>13. Złożenie 2 projektów własnych: e-Kraina Ducha Gór i Kwartalnik „Z Krany Ducha Gór”</a:t>
            </a:r>
          </a:p>
          <a:p>
            <a:pPr marL="571500" indent="-571500">
              <a:buFontTx/>
              <a:buChar char="-"/>
            </a:pPr>
            <a:endParaRPr lang="pl-PL" dirty="0" smtClean="0"/>
          </a:p>
          <a:p>
            <a:pPr marL="571500" indent="-571500">
              <a:buFontTx/>
              <a:buChar char="-"/>
            </a:pPr>
            <a:endParaRPr lang="pl-PL" b="1" dirty="0" smtClean="0"/>
          </a:p>
          <a:p>
            <a:pPr marL="571500" indent="-571500">
              <a:buFontTx/>
              <a:buChar char="-"/>
            </a:pPr>
            <a:endParaRPr lang="pl-PL" b="1" dirty="0" smtClean="0"/>
          </a:p>
          <a:p>
            <a:pPr marL="571500" indent="-571500">
              <a:buFontTx/>
              <a:buChar char="-"/>
            </a:pPr>
            <a:endParaRPr lang="pl-PL" b="1" dirty="0" smtClean="0"/>
          </a:p>
          <a:p>
            <a:pPr marL="571500" indent="-571500">
              <a:buFontTx/>
              <a:buChar char="-"/>
            </a:pPr>
            <a:endParaRPr lang="pl-PL" b="1" dirty="0" smtClean="0"/>
          </a:p>
          <a:p>
            <a:endParaRPr lang="pl-PL" b="1" dirty="0"/>
          </a:p>
        </p:txBody>
      </p:sp>
    </p:spTree>
    <p:extLst>
      <p:ext uri="{BB962C8B-B14F-4D97-AF65-F5344CB8AC3E}">
        <p14:creationId xmlns:p14="http://schemas.microsoft.com/office/powerpoint/2010/main" val="15160432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42100" y="-181919"/>
            <a:ext cx="10515600" cy="1325563"/>
          </a:xfrm>
        </p:spPr>
        <p:txBody>
          <a:bodyPr/>
          <a:lstStyle/>
          <a:p>
            <a:pPr algn="ctr"/>
            <a:r>
              <a:rPr lang="pl-PL" b="1" dirty="0" smtClean="0">
                <a:latin typeface="+mn-lt"/>
              </a:rPr>
              <a:t>KONKURSY PODSUMOWANIE</a:t>
            </a:r>
            <a:endParaRPr lang="pl-PL" b="1" dirty="0">
              <a:latin typeface="+mn-lt"/>
            </a:endParaRPr>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1694323280"/>
              </p:ext>
            </p:extLst>
          </p:nvPr>
        </p:nvGraphicFramePr>
        <p:xfrm>
          <a:off x="80371" y="737244"/>
          <a:ext cx="12039058" cy="5459711"/>
        </p:xfrm>
        <a:graphic>
          <a:graphicData uri="http://schemas.openxmlformats.org/drawingml/2006/table">
            <a:tbl>
              <a:tblPr firstRow="1" firstCol="1" bandRow="1">
                <a:tableStyleId>{5C22544A-7EE6-4342-B048-85BDC9FD1C3A}</a:tableStyleId>
              </a:tblPr>
              <a:tblGrid>
                <a:gridCol w="446044"/>
                <a:gridCol w="2695756"/>
                <a:gridCol w="1180933"/>
                <a:gridCol w="2031886"/>
                <a:gridCol w="1010839"/>
                <a:gridCol w="1059542"/>
                <a:gridCol w="1930400"/>
                <a:gridCol w="1683658"/>
              </a:tblGrid>
              <a:tr h="1113922">
                <a:tc>
                  <a:txBody>
                    <a:bodyPr/>
                    <a:lstStyle/>
                    <a:p>
                      <a:pPr algn="ctr">
                        <a:spcAft>
                          <a:spcPts val="0"/>
                        </a:spcAft>
                      </a:pPr>
                      <a:r>
                        <a:rPr lang="pl-PL" sz="1800" dirty="0">
                          <a:effectLst/>
                          <a:latin typeface="+mn-lt"/>
                        </a:rPr>
                        <a:t>Lp.</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a:effectLst/>
                          <a:latin typeface="+mn-lt"/>
                        </a:rPr>
                        <a:t>NABORY</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Liczba wybranych jeżeli umowa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Kwota</a:t>
                      </a:r>
                      <a:r>
                        <a:rPr lang="pl-PL" sz="1800" baseline="0" dirty="0" smtClean="0">
                          <a:effectLst/>
                          <a:latin typeface="+mn-lt"/>
                          <a:ea typeface="Times New Roman" panose="02020603050405020304" pitchFamily="18" charset="0"/>
                        </a:rPr>
                        <a:t> wybranych jeżeli nie podpisana umowa</a:t>
                      </a:r>
                    </a:p>
                    <a:p>
                      <a:pPr algn="ctr">
                        <a:spcAft>
                          <a:spcPts val="0"/>
                        </a:spcAft>
                      </a:pPr>
                      <a:r>
                        <a:rPr lang="pl-PL" sz="1800" baseline="0" dirty="0" smtClean="0">
                          <a:effectLst/>
                          <a:latin typeface="+mn-lt"/>
                          <a:ea typeface="Times New Roman" panose="02020603050405020304" pitchFamily="18" charset="0"/>
                        </a:rPr>
                        <a:t>zł</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rPr>
                        <a:t>Liczba podpisanych umów</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Liczba zakończonych umów</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Kwota</a:t>
                      </a:r>
                      <a:r>
                        <a:rPr lang="pl-PL" sz="1800" baseline="0" dirty="0" smtClean="0">
                          <a:effectLst/>
                          <a:latin typeface="+mn-lt"/>
                          <a:ea typeface="+mn-ea"/>
                        </a:rPr>
                        <a:t> podpisanych umów</a:t>
                      </a:r>
                    </a:p>
                    <a:p>
                      <a:pPr algn="ctr">
                        <a:spcAft>
                          <a:spcPts val="0"/>
                        </a:spcAft>
                      </a:pPr>
                      <a:r>
                        <a:rPr lang="pl-PL" sz="1800" baseline="0" dirty="0" smtClean="0">
                          <a:effectLst/>
                          <a:latin typeface="+mn-lt"/>
                          <a:ea typeface="+mn-ea"/>
                        </a:rPr>
                        <a:t>zł</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rPr>
                        <a:t>W tym kwota</a:t>
                      </a:r>
                      <a:r>
                        <a:rPr lang="pl-PL" sz="1800" baseline="0" dirty="0" smtClean="0">
                          <a:effectLst/>
                          <a:latin typeface="+mn-lt"/>
                        </a:rPr>
                        <a:t> zakończonych umów</a:t>
                      </a:r>
                    </a:p>
                    <a:p>
                      <a:pPr algn="ctr">
                        <a:spcAft>
                          <a:spcPts val="0"/>
                        </a:spcAft>
                      </a:pPr>
                      <a:r>
                        <a:rPr lang="pl-PL" sz="1800" baseline="0" dirty="0" smtClean="0">
                          <a:effectLst/>
                          <a:latin typeface="+mn-lt"/>
                          <a:ea typeface="Times New Roman" panose="02020603050405020304" pitchFamily="18" charset="0"/>
                        </a:rPr>
                        <a:t>zł</a:t>
                      </a:r>
                      <a:endParaRPr lang="pl-PL" sz="1800" dirty="0">
                        <a:effectLst/>
                        <a:latin typeface="+mn-lt"/>
                        <a:ea typeface="Times New Roman" panose="02020603050405020304" pitchFamily="18" charset="0"/>
                      </a:endParaRPr>
                    </a:p>
                  </a:txBody>
                  <a:tcPr marL="68580" marR="68580" marT="0" marB="0"/>
                </a:tc>
              </a:tr>
              <a:tr h="840459">
                <a:tc>
                  <a:txBody>
                    <a:bodyPr/>
                    <a:lstStyle/>
                    <a:p>
                      <a:pPr>
                        <a:spcAft>
                          <a:spcPts val="0"/>
                        </a:spcAft>
                      </a:pPr>
                      <a:r>
                        <a:rPr lang="pl-PL" sz="1800">
                          <a:effectLst/>
                          <a:latin typeface="+mn-lt"/>
                        </a:rPr>
                        <a:t>  1.</a:t>
                      </a:r>
                      <a:endParaRPr lang="pl-PL" sz="1800">
                        <a:effectLst/>
                        <a:latin typeface="+mn-lt"/>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Podejmowanie działalności gospodarczej</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0" dirty="0" smtClean="0">
                          <a:effectLst/>
                          <a:latin typeface="+mn-lt"/>
                          <a:ea typeface="Times New Roman" panose="02020603050405020304" pitchFamily="18" charset="0"/>
                        </a:rPr>
                        <a:t>2</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160 000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42</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19</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3 360 000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1 520 000,00</a:t>
                      </a:r>
                      <a:endParaRPr lang="pl-PL" sz="2000" b="0" dirty="0">
                        <a:effectLst/>
                        <a:latin typeface="+mn-lt"/>
                        <a:ea typeface="Times New Roman" panose="02020603050405020304" pitchFamily="18" charset="0"/>
                      </a:endParaRPr>
                    </a:p>
                  </a:txBody>
                  <a:tcPr marL="68580" marR="68580" marT="0" marB="0" anchor="ctr"/>
                </a:tc>
              </a:tr>
              <a:tr h="592263">
                <a:tc>
                  <a:txBody>
                    <a:bodyPr/>
                    <a:lstStyle/>
                    <a:p>
                      <a:pPr algn="ctr">
                        <a:spcAft>
                          <a:spcPts val="0"/>
                        </a:spcAft>
                      </a:pPr>
                      <a:r>
                        <a:rPr lang="pl-PL" sz="1800">
                          <a:effectLst/>
                          <a:latin typeface="+mn-lt"/>
                        </a:rPr>
                        <a:t>2.</a:t>
                      </a:r>
                      <a:endParaRPr lang="pl-PL" sz="1800">
                        <a:effectLst/>
                        <a:latin typeface="+mn-lt"/>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Rozwijanie działalności gospodarczej </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0" dirty="0" smtClean="0">
                          <a:effectLst/>
                          <a:latin typeface="+mn-lt"/>
                          <a:ea typeface="Times New Roman" panose="02020603050405020304" pitchFamily="18" charset="0"/>
                        </a:rPr>
                        <a:t>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7</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6</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1 411 952,15</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0" i="0" u="none" strike="noStrike" dirty="0" smtClean="0">
                          <a:solidFill>
                            <a:srgbClr val="000000"/>
                          </a:solidFill>
                          <a:effectLst/>
                          <a:latin typeface="+mn-lt"/>
                        </a:rPr>
                        <a:t>1 052 979,15</a:t>
                      </a:r>
                    </a:p>
                  </a:txBody>
                  <a:tcPr marL="68580" marR="68580" marT="0" marB="0" anchor="ctr"/>
                </a:tc>
              </a:tr>
              <a:tr h="933672">
                <a:tc>
                  <a:txBody>
                    <a:bodyPr/>
                    <a:lstStyle/>
                    <a:p>
                      <a:pPr algn="ctr">
                        <a:spcAft>
                          <a:spcPts val="0"/>
                        </a:spcAft>
                      </a:pPr>
                      <a:r>
                        <a:rPr lang="pl-PL" sz="1800">
                          <a:effectLst/>
                          <a:latin typeface="+mn-lt"/>
                        </a:rPr>
                        <a:t>3.  </a:t>
                      </a:r>
                      <a:endParaRPr lang="pl-PL" sz="1800">
                        <a:effectLst/>
                        <a:latin typeface="+mn-lt"/>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Inwestycje w infrastrukturę turystyczną, rekreacyjną                              i kulturową</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0" dirty="0" smtClean="0">
                          <a:effectLst/>
                          <a:latin typeface="+mn-lt"/>
                          <a:ea typeface="Times New Roman" panose="02020603050405020304" pitchFamily="18" charset="0"/>
                        </a:rPr>
                        <a:t>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16</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15</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2 121 698,00</a:t>
                      </a: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1 898 000,57</a:t>
                      </a:r>
                      <a:endParaRPr lang="pl-PL" sz="2000" b="0" dirty="0">
                        <a:effectLst/>
                        <a:latin typeface="+mn-lt"/>
                        <a:ea typeface="Times New Roman" panose="02020603050405020304" pitchFamily="18" charset="0"/>
                      </a:endParaRPr>
                    </a:p>
                  </a:txBody>
                  <a:tcPr marL="68580" marR="68580" marT="0" marB="0" anchor="ctr"/>
                </a:tc>
              </a:tr>
              <a:tr h="197434">
                <a:tc>
                  <a:txBody>
                    <a:bodyPr/>
                    <a:lstStyle/>
                    <a:p>
                      <a:pPr algn="ctr">
                        <a:spcAft>
                          <a:spcPts val="0"/>
                        </a:spcAft>
                      </a:pPr>
                      <a:r>
                        <a:rPr lang="pl-PL" sz="1800" dirty="0">
                          <a:effectLst/>
                          <a:latin typeface="+mn-lt"/>
                        </a:rPr>
                        <a:t>4.</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b="1" dirty="0" smtClean="0">
                          <a:effectLst/>
                          <a:latin typeface="+mn-lt"/>
                        </a:rPr>
                        <a:t>Granty</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0" dirty="0" smtClean="0">
                          <a:effectLst/>
                          <a:latin typeface="+mn-lt"/>
                          <a:ea typeface="Times New Roman" panose="02020603050405020304" pitchFamily="18" charset="0"/>
                        </a:rPr>
                        <a:t>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0</a:t>
                      </a: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41</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16</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1 236 796,00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456 796,00</a:t>
                      </a:r>
                      <a:endParaRPr lang="pl-PL" sz="2000" b="0" dirty="0">
                        <a:effectLst/>
                        <a:latin typeface="+mn-lt"/>
                        <a:ea typeface="Times New Roman" panose="02020603050405020304" pitchFamily="18" charset="0"/>
                      </a:endParaRPr>
                    </a:p>
                  </a:txBody>
                  <a:tcPr marL="68580" marR="68580" marT="0" marB="0" anchor="ctr"/>
                </a:tc>
              </a:tr>
              <a:tr h="197434">
                <a:tc>
                  <a:txBody>
                    <a:bodyPr/>
                    <a:lstStyle/>
                    <a:p>
                      <a:pPr algn="ctr">
                        <a:spcAft>
                          <a:spcPts val="0"/>
                        </a:spcAft>
                      </a:pPr>
                      <a:r>
                        <a:rPr lang="pl-PL" sz="1800" dirty="0" smtClean="0">
                          <a:effectLst/>
                          <a:latin typeface="+mn-lt"/>
                          <a:ea typeface="Times New Roman" panose="02020603050405020304" pitchFamily="18" charset="0"/>
                        </a:rPr>
                        <a:t>5.</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b="1" dirty="0" smtClean="0">
                          <a:effectLst/>
                          <a:latin typeface="+mn-lt"/>
                          <a:ea typeface="Times New Roman" panose="02020603050405020304" pitchFamily="18" charset="0"/>
                        </a:rPr>
                        <a:t>Projekty własne</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0" dirty="0" smtClean="0">
                          <a:effectLst/>
                          <a:latin typeface="+mn-lt"/>
                          <a:ea typeface="Times New Roman" panose="02020603050405020304" pitchFamily="18" charset="0"/>
                        </a:rPr>
                        <a:t>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0</a:t>
                      </a: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2</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100 000,00</a:t>
                      </a:r>
                      <a:endParaRPr lang="pl-PL" sz="2000" b="0"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0" dirty="0" smtClean="0">
                          <a:effectLst/>
                          <a:latin typeface="+mn-lt"/>
                          <a:ea typeface="Times New Roman" panose="02020603050405020304" pitchFamily="18" charset="0"/>
                        </a:rPr>
                        <a:t>0</a:t>
                      </a:r>
                      <a:endParaRPr lang="pl-PL" sz="2000" b="0" dirty="0">
                        <a:effectLst/>
                        <a:latin typeface="+mn-lt"/>
                        <a:ea typeface="Times New Roman" panose="02020603050405020304" pitchFamily="18" charset="0"/>
                      </a:endParaRPr>
                    </a:p>
                  </a:txBody>
                  <a:tcPr marL="68580" marR="68580" marT="0" marB="0" anchor="ctr"/>
                </a:tc>
              </a:tr>
              <a:tr h="399869">
                <a:tc gridSpan="2">
                  <a:txBody>
                    <a:bodyPr/>
                    <a:lstStyle/>
                    <a:p>
                      <a:pPr algn="ctr">
                        <a:spcAft>
                          <a:spcPts val="0"/>
                        </a:spcAft>
                      </a:pPr>
                      <a:r>
                        <a:rPr lang="pl-PL" sz="1800" b="1" dirty="0">
                          <a:effectLst/>
                          <a:latin typeface="+mn-lt"/>
                        </a:rPr>
                        <a:t>Podsumowanie:</a:t>
                      </a:r>
                      <a:endParaRPr lang="pl-PL" sz="1800" b="1" dirty="0">
                        <a:effectLst/>
                        <a:latin typeface="+mn-lt"/>
                        <a:ea typeface="Times New Roman" panose="02020603050405020304" pitchFamily="18" charset="0"/>
                      </a:endParaRPr>
                    </a:p>
                  </a:txBody>
                  <a:tcPr marL="68580" marR="68580" marT="0" marB="0"/>
                </a:tc>
                <a:tc hMerge="1">
                  <a:txBody>
                    <a:bodyPr/>
                    <a:lstStyle/>
                    <a:p>
                      <a:endParaRPr lang="pl-PL"/>
                    </a:p>
                  </a:txBody>
                  <a:tcPr/>
                </a:tc>
                <a:tc>
                  <a:txBody>
                    <a:bodyPr/>
                    <a:lstStyle/>
                    <a:p>
                      <a:pPr algn="r"/>
                      <a:r>
                        <a:rPr lang="pl-PL" sz="2000" b="1" dirty="0" smtClean="0">
                          <a:latin typeface="+mn-lt"/>
                        </a:rPr>
                        <a:t>2</a:t>
                      </a:r>
                      <a:endParaRPr lang="pl-PL" sz="2000" b="1" dirty="0">
                        <a:latin typeface="+mn-lt"/>
                      </a:endParaRPr>
                    </a:p>
                  </a:txBody>
                  <a:tcPr marL="68580" marR="68580" marT="0" marB="0" anchor="ctr"/>
                </a:tc>
                <a:tc>
                  <a:txBody>
                    <a:bodyPr/>
                    <a:lstStyle/>
                    <a:p>
                      <a:pPr algn="r"/>
                      <a:r>
                        <a:rPr lang="pl-PL" sz="2000" b="1" dirty="0" smtClean="0">
                          <a:latin typeface="+mn-lt"/>
                        </a:rPr>
                        <a:t>160 000</a:t>
                      </a:r>
                      <a:endParaRPr lang="pl-PL" sz="2000" b="1" dirty="0">
                        <a:latin typeface="+mn-lt"/>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108</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56</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‬8 230 446,15</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4 927 775,72</a:t>
                      </a:r>
                      <a:endParaRPr lang="pl-PL" sz="2000" b="1" dirty="0">
                        <a:effectLst/>
                        <a:latin typeface="+mn-lt"/>
                        <a:ea typeface="Times New Roman" panose="02020603050405020304" pitchFamily="18" charset="0"/>
                      </a:endParaRPr>
                    </a:p>
                  </a:txBody>
                  <a:tcPr marL="68580" marR="68580" marT="0" marB="0" anchor="ctr"/>
                </a:tc>
              </a:tr>
            </a:tbl>
          </a:graphicData>
        </a:graphic>
      </p:graphicFrame>
      <p:sp>
        <p:nvSpPr>
          <p:cNvPr id="3" name="pole tekstowe 2"/>
          <p:cNvSpPr txBox="1"/>
          <p:nvPr/>
        </p:nvSpPr>
        <p:spPr>
          <a:xfrm>
            <a:off x="203200" y="6168572"/>
            <a:ext cx="10760190" cy="584775"/>
          </a:xfrm>
          <a:prstGeom prst="rect">
            <a:avLst/>
          </a:prstGeom>
          <a:noFill/>
        </p:spPr>
        <p:txBody>
          <a:bodyPr wrap="none" rtlCol="0">
            <a:spAutoFit/>
          </a:bodyPr>
          <a:lstStyle/>
          <a:p>
            <a:r>
              <a:rPr lang="pl-PL" sz="3200" b="1" dirty="0" smtClean="0"/>
              <a:t>Łączna kwota podpisanych umów i wybranych</a:t>
            </a:r>
            <a:r>
              <a:rPr lang="pl-PL" sz="3200" b="1" dirty="0"/>
              <a:t>: </a:t>
            </a:r>
            <a:r>
              <a:rPr lang="pl-PL" sz="3200" b="1" dirty="0">
                <a:solidFill>
                  <a:srgbClr val="FF0000"/>
                </a:solidFill>
              </a:rPr>
              <a:t>8 230 </a:t>
            </a:r>
            <a:r>
              <a:rPr lang="pl-PL" sz="3200" b="1" dirty="0" smtClean="0">
                <a:solidFill>
                  <a:srgbClr val="FF0000"/>
                </a:solidFill>
              </a:rPr>
              <a:t>446,15 </a:t>
            </a:r>
            <a:r>
              <a:rPr lang="pl-PL" sz="3200" b="1" dirty="0" smtClean="0"/>
              <a:t>zł</a:t>
            </a:r>
            <a:endParaRPr lang="pl-PL" sz="3200" b="1" dirty="0"/>
          </a:p>
        </p:txBody>
      </p:sp>
    </p:spTree>
    <p:extLst>
      <p:ext uri="{BB962C8B-B14F-4D97-AF65-F5344CB8AC3E}">
        <p14:creationId xmlns:p14="http://schemas.microsoft.com/office/powerpoint/2010/main" val="2373383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04030" y="397406"/>
            <a:ext cx="10579970" cy="925056"/>
          </a:xfrm>
        </p:spPr>
        <p:txBody>
          <a:bodyPr>
            <a:noAutofit/>
          </a:bodyPr>
          <a:lstStyle/>
          <a:p>
            <a:r>
              <a:rPr lang="pl-PL" sz="4800" b="1" dirty="0">
                <a:latin typeface="+mn-lt"/>
              </a:rPr>
              <a:t>PROJEKTY GRANTOWE PODSUMOWANIE</a:t>
            </a:r>
            <a:r>
              <a:rPr lang="pl-PL" sz="4800" dirty="0">
                <a:latin typeface="+mn-lt"/>
              </a:rPr>
              <a:t/>
            </a:r>
            <a:br>
              <a:rPr lang="pl-PL" sz="4800" dirty="0">
                <a:latin typeface="+mn-lt"/>
              </a:rPr>
            </a:br>
            <a:endParaRPr lang="pl-PL" sz="4800" dirty="0">
              <a:latin typeface="+mn-lt"/>
            </a:endParaRPr>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1467345003"/>
              </p:ext>
            </p:extLst>
          </p:nvPr>
        </p:nvGraphicFramePr>
        <p:xfrm>
          <a:off x="87085" y="1048620"/>
          <a:ext cx="12003314" cy="5581698"/>
        </p:xfrm>
        <a:graphic>
          <a:graphicData uri="http://schemas.openxmlformats.org/drawingml/2006/table">
            <a:tbl>
              <a:tblPr firstRow="1" firstCol="1" bandRow="1">
                <a:tableStyleId>{5C22544A-7EE6-4342-B048-85BDC9FD1C3A}</a:tableStyleId>
              </a:tblPr>
              <a:tblGrid>
                <a:gridCol w="279152"/>
                <a:gridCol w="4612162"/>
                <a:gridCol w="1146630"/>
                <a:gridCol w="1059542"/>
                <a:gridCol w="1422399"/>
                <a:gridCol w="1175657"/>
                <a:gridCol w="1059543"/>
                <a:gridCol w="1248229"/>
              </a:tblGrid>
              <a:tr h="654554">
                <a:tc>
                  <a:txBody>
                    <a:bodyPr/>
                    <a:lstStyle/>
                    <a:p>
                      <a:pPr algn="ctr">
                        <a:spcAft>
                          <a:spcPts val="0"/>
                        </a:spcAft>
                      </a:pPr>
                      <a:r>
                        <a:rPr lang="pl-PL" sz="1800" dirty="0" err="1">
                          <a:effectLst/>
                        </a:rPr>
                        <a:t>lp</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a:effectLst/>
                        </a:rPr>
                        <a:t>Tytuł grantu LGD</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a:effectLst/>
                        </a:rPr>
                        <a:t>Kwota całego grantu LGD</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a:effectLst/>
                        </a:rPr>
                        <a:t>Wskaźnik </a:t>
                      </a:r>
                    </a:p>
                    <a:p>
                      <a:pPr algn="ctr">
                        <a:spcAft>
                          <a:spcPts val="0"/>
                        </a:spcAft>
                      </a:pPr>
                      <a:r>
                        <a:rPr lang="pl-PL" sz="1800">
                          <a:effectLst/>
                        </a:rPr>
                        <a:t>plan</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a:effectLst/>
                        </a:rPr>
                        <a:t>Kwota łączna wybranych</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a:effectLst/>
                        </a:rPr>
                        <a:t>Wskaźnik wykonanie</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a:effectLst/>
                        </a:rPr>
                        <a:t>Liczba złożonych</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a:effectLst/>
                        </a:rPr>
                        <a:t>Liczba wybranych przez LGD </a:t>
                      </a:r>
                      <a:endParaRPr lang="pl-PL" sz="1800">
                        <a:effectLst/>
                        <a:latin typeface="Times New Roman" panose="02020603050405020304" pitchFamily="18" charset="0"/>
                        <a:ea typeface="Times New Roman" panose="02020603050405020304" pitchFamily="18" charset="0"/>
                      </a:endParaRPr>
                    </a:p>
                  </a:txBody>
                  <a:tcPr marL="68580" marR="68580" marT="0" marB="0"/>
                </a:tc>
              </a:tr>
              <a:tr h="422733">
                <a:tc>
                  <a:txBody>
                    <a:bodyPr/>
                    <a:lstStyle/>
                    <a:p>
                      <a:pPr algn="ctr">
                        <a:spcAft>
                          <a:spcPts val="0"/>
                        </a:spcAft>
                      </a:pPr>
                      <a:r>
                        <a:rPr lang="pl-PL" sz="1800">
                          <a:effectLst/>
                        </a:rPr>
                        <a:t>1</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Włączenie społeczne poprzez realizację Festiwalu Ducha Gór</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300 000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10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300 000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10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17</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10</a:t>
                      </a:r>
                      <a:endParaRPr lang="pl-PL" sz="1800" b="1">
                        <a:effectLst/>
                        <a:latin typeface="Times New Roman" panose="02020603050405020304" pitchFamily="18" charset="0"/>
                        <a:ea typeface="Times New Roman" panose="02020603050405020304" pitchFamily="18" charset="0"/>
                      </a:endParaRPr>
                    </a:p>
                  </a:txBody>
                  <a:tcPr marL="68580" marR="68580" marT="0" marB="0"/>
                </a:tc>
              </a:tr>
              <a:tr h="947120">
                <a:tc>
                  <a:txBody>
                    <a:bodyPr/>
                    <a:lstStyle/>
                    <a:p>
                      <a:pPr algn="ctr">
                        <a:spcAft>
                          <a:spcPts val="0"/>
                        </a:spcAft>
                      </a:pPr>
                      <a:r>
                        <a:rPr lang="pl-PL" sz="1800">
                          <a:effectLst/>
                        </a:rPr>
                        <a:t>2</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Inicjatywy na rzecz wzmocnienia kapitału społeczności i organizacji, w tym edukacja w zakresie ochrony środowiska i przeciwdziałania zmianom klimatu</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200 000</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10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200 000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10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13</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10</a:t>
                      </a:r>
                      <a:endParaRPr lang="pl-PL" sz="1800" b="1">
                        <a:effectLst/>
                        <a:latin typeface="Times New Roman" panose="02020603050405020304" pitchFamily="18" charset="0"/>
                        <a:ea typeface="Times New Roman" panose="02020603050405020304" pitchFamily="18" charset="0"/>
                      </a:endParaRPr>
                    </a:p>
                  </a:txBody>
                  <a:tcPr marL="68580" marR="68580" marT="0" marB="0"/>
                </a:tc>
              </a:tr>
              <a:tr h="375625">
                <a:tc>
                  <a:txBody>
                    <a:bodyPr/>
                    <a:lstStyle/>
                    <a:p>
                      <a:pPr algn="ctr">
                        <a:spcAft>
                          <a:spcPts val="0"/>
                        </a:spcAft>
                      </a:pPr>
                      <a:r>
                        <a:rPr lang="pl-PL" sz="1800">
                          <a:effectLst/>
                        </a:rPr>
                        <a:t>3</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Inicjatywy na rzecz tożsamości i zachowania dziedzictwa kulturowego</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200 000</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10</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180 000</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9</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smtClean="0">
                          <a:effectLst/>
                        </a:rPr>
                        <a:t>16</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9</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r>
              <a:tr h="654554">
                <a:tc>
                  <a:txBody>
                    <a:bodyPr/>
                    <a:lstStyle/>
                    <a:p>
                      <a:pPr algn="ctr">
                        <a:spcAft>
                          <a:spcPts val="0"/>
                        </a:spcAft>
                      </a:pPr>
                      <a:r>
                        <a:rPr lang="pl-PL" sz="1800">
                          <a:effectLst/>
                        </a:rPr>
                        <a:t>4</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INWESTYCJE W INFRASTRUKTURĘ TURYSTYCZNĄ, REKREACYJNĄ I KULTUROWĄ</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300 000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7</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256 797,25</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6</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8</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6</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r>
              <a:tr h="704142">
                <a:tc>
                  <a:txBody>
                    <a:bodyPr/>
                    <a:lstStyle/>
                    <a:p>
                      <a:pPr algn="ctr">
                        <a:spcAft>
                          <a:spcPts val="0"/>
                        </a:spcAft>
                      </a:pPr>
                      <a:r>
                        <a:rPr lang="pl-PL" sz="1800">
                          <a:effectLst/>
                        </a:rPr>
                        <a:t>5</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WSPÓLNE DZIAŁANIA PROMOCYJNE CAŁEGO OBSZARU LGD PARTNERSTWO DUCHA GÓR POD WSPÓLNYM SZYLDEM – KRAINA DUCHA GÓR</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300 000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6</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300 000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6</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latin typeface="+mn-lt"/>
                          <a:ea typeface="+mn-ea"/>
                        </a:rPr>
                        <a:t>7</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6</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r>
              <a:tr h="538024">
                <a:tc gridSpan="2">
                  <a:txBody>
                    <a:bodyPr/>
                    <a:lstStyle/>
                    <a:p>
                      <a:pPr algn="ctr">
                        <a:spcAft>
                          <a:spcPts val="0"/>
                        </a:spcAft>
                      </a:pPr>
                      <a:r>
                        <a:rPr lang="pl-PL" sz="1800" b="1">
                          <a:effectLst/>
                        </a:rPr>
                        <a:t>suma na granty</a:t>
                      </a:r>
                      <a:endParaRPr lang="pl-PL" sz="1800" b="1">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pl-PL"/>
                    </a:p>
                  </a:txBody>
                  <a:tcPr/>
                </a:tc>
                <a:tc>
                  <a:txBody>
                    <a:bodyPr/>
                    <a:lstStyle/>
                    <a:p>
                      <a:pPr algn="ctr">
                        <a:spcAft>
                          <a:spcPts val="0"/>
                        </a:spcAft>
                      </a:pPr>
                      <a:r>
                        <a:rPr lang="pl-PL" sz="1800" b="1">
                          <a:effectLst/>
                        </a:rPr>
                        <a:t>1.300 000</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a:effectLst/>
                        </a:rPr>
                        <a:t>43</a:t>
                      </a:r>
                      <a:endParaRPr lang="pl-PL"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1.236 797,25</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41</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smtClean="0">
                          <a:effectLst/>
                          <a:latin typeface="+mn-lt"/>
                          <a:ea typeface="+mn-ea"/>
                        </a:rPr>
                        <a:t>61</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b="1" dirty="0">
                          <a:effectLst/>
                        </a:rPr>
                        <a:t>41</a:t>
                      </a:r>
                      <a:endParaRPr lang="pl-PL" sz="1800" b="1"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9910282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0"/>
            <a:ext cx="10515600" cy="1325563"/>
          </a:xfrm>
        </p:spPr>
        <p:txBody>
          <a:bodyPr/>
          <a:lstStyle/>
          <a:p>
            <a:pPr algn="ctr"/>
            <a:r>
              <a:rPr lang="pl-PL" b="1" dirty="0" smtClean="0">
                <a:latin typeface="+mn-lt"/>
              </a:rPr>
              <a:t>JANOWICE WIELKIE</a:t>
            </a:r>
            <a:endParaRPr lang="pl-PL" b="1" dirty="0">
              <a:latin typeface="+mn-lt"/>
            </a:endParaRPr>
          </a:p>
        </p:txBody>
      </p:sp>
      <p:graphicFrame>
        <p:nvGraphicFramePr>
          <p:cNvPr id="17" name="Symbol zastępczy zawartości 3"/>
          <p:cNvGraphicFramePr>
            <a:graphicFrameLocks noGrp="1"/>
          </p:cNvGraphicFramePr>
          <p:nvPr>
            <p:ph idx="1"/>
            <p:extLst>
              <p:ext uri="{D42A27DB-BD31-4B8C-83A1-F6EECF244321}">
                <p14:modId xmlns:p14="http://schemas.microsoft.com/office/powerpoint/2010/main" val="650584322"/>
              </p:ext>
            </p:extLst>
          </p:nvPr>
        </p:nvGraphicFramePr>
        <p:xfrm>
          <a:off x="167457" y="1020763"/>
          <a:ext cx="11893915" cy="4678840"/>
        </p:xfrm>
        <a:graphic>
          <a:graphicData uri="http://schemas.openxmlformats.org/drawingml/2006/table">
            <a:tbl>
              <a:tblPr firstRow="1" firstCol="1" bandRow="1">
                <a:tableStyleId>{5C22544A-7EE6-4342-B048-85BDC9FD1C3A}</a:tableStyleId>
              </a:tblPr>
              <a:tblGrid>
                <a:gridCol w="446044"/>
                <a:gridCol w="2449013"/>
                <a:gridCol w="1494972"/>
                <a:gridCol w="1964590"/>
                <a:gridCol w="1010839"/>
                <a:gridCol w="1059542"/>
                <a:gridCol w="1930400"/>
                <a:gridCol w="1538515"/>
              </a:tblGrid>
              <a:tr h="1113922">
                <a:tc>
                  <a:txBody>
                    <a:bodyPr/>
                    <a:lstStyle/>
                    <a:p>
                      <a:pPr algn="ctr">
                        <a:spcAft>
                          <a:spcPts val="0"/>
                        </a:spcAft>
                      </a:pPr>
                      <a:r>
                        <a:rPr lang="pl-PL" sz="1800" dirty="0">
                          <a:effectLst/>
                        </a:rPr>
                        <a:t>Lp.</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a:effectLst/>
                        </a:rPr>
                        <a:t>NABORY</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Liczba wybranych jeżeli umowa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Kwota</a:t>
                      </a:r>
                      <a:r>
                        <a:rPr lang="pl-PL" sz="1800" baseline="0" dirty="0" smtClean="0">
                          <a:effectLst/>
                          <a:latin typeface="+mn-lt"/>
                          <a:ea typeface="Times New Roman" panose="02020603050405020304" pitchFamily="18" charset="0"/>
                        </a:rPr>
                        <a:t> wybranych jeżeli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Liczba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Liczba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Kwota</a:t>
                      </a:r>
                      <a:r>
                        <a:rPr lang="pl-PL" sz="1800" baseline="0" dirty="0" smtClean="0">
                          <a:effectLst/>
                          <a:latin typeface="+mn-lt"/>
                          <a:ea typeface="+mn-ea"/>
                        </a:rPr>
                        <a:t>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W tym kwota</a:t>
                      </a:r>
                      <a:r>
                        <a:rPr lang="pl-PL" sz="1800" baseline="0" dirty="0" smtClean="0">
                          <a:effectLst/>
                        </a:rPr>
                        <a:t>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r>
              <a:tr h="799739">
                <a:tc>
                  <a:txBody>
                    <a:bodyPr/>
                    <a:lstStyle/>
                    <a:p>
                      <a:pPr>
                        <a:spcAft>
                          <a:spcPts val="0"/>
                        </a:spcAft>
                      </a:pPr>
                      <a:r>
                        <a:rPr lang="pl-PL" sz="1800">
                          <a:effectLst/>
                        </a:rPr>
                        <a:t>  1.</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Podejmowanie działalności gospodarczej</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9</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720 000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240 </a:t>
                      </a:r>
                      <a:r>
                        <a:rPr lang="pl-PL" sz="2000" b="1" dirty="0" smtClean="0">
                          <a:effectLst/>
                          <a:latin typeface="+mn-lt"/>
                          <a:ea typeface="Times New Roman" panose="02020603050405020304" pitchFamily="18" charset="0"/>
                        </a:rPr>
                        <a:t>000</a:t>
                      </a:r>
                      <a:endParaRPr lang="pl-PL" sz="2000" b="1" dirty="0">
                        <a:effectLst/>
                        <a:latin typeface="+mn-lt"/>
                        <a:ea typeface="Times New Roman" panose="02020603050405020304" pitchFamily="18" charset="0"/>
                      </a:endParaRPr>
                    </a:p>
                  </a:txBody>
                  <a:tcPr marL="68580" marR="68580" marT="0" marB="0" anchor="ctr"/>
                </a:tc>
              </a:tr>
              <a:tr h="592263">
                <a:tc>
                  <a:txBody>
                    <a:bodyPr/>
                    <a:lstStyle/>
                    <a:p>
                      <a:pPr algn="ctr">
                        <a:spcAft>
                          <a:spcPts val="0"/>
                        </a:spcAft>
                      </a:pPr>
                      <a:r>
                        <a:rPr lang="pl-PL" sz="1800">
                          <a:effectLst/>
                        </a:rPr>
                        <a:t>2.</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Rozwijanie działalności gospodarczej </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i="0" u="none" strike="noStrike" dirty="0" smtClean="0">
                          <a:solidFill>
                            <a:srgbClr val="000000"/>
                          </a:solidFill>
                          <a:effectLst/>
                          <a:latin typeface="+mn-lt"/>
                        </a:rPr>
                        <a:t>0</a:t>
                      </a:r>
                    </a:p>
                  </a:txBody>
                  <a:tcPr marL="68580" marR="68580" marT="0" marB="0" anchor="ctr"/>
                </a:tc>
              </a:tr>
              <a:tr h="933672">
                <a:tc>
                  <a:txBody>
                    <a:bodyPr/>
                    <a:lstStyle/>
                    <a:p>
                      <a:pPr algn="ctr">
                        <a:spcAft>
                          <a:spcPts val="0"/>
                        </a:spcAft>
                      </a:pPr>
                      <a:r>
                        <a:rPr lang="pl-PL" sz="1800">
                          <a:effectLst/>
                        </a:rPr>
                        <a:t>3.  </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Inwestycje w infrastrukturę turystyczną, rekreacyjną                              i kulturową</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79 927</a:t>
                      </a: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79 927</a:t>
                      </a:r>
                      <a:endParaRPr lang="pl-PL" sz="2000" b="1" dirty="0" smtClean="0">
                        <a:effectLst/>
                        <a:latin typeface="+mn-lt"/>
                        <a:ea typeface="Times New Roman" panose="02020603050405020304" pitchFamily="18" charset="0"/>
                      </a:endParaRPr>
                    </a:p>
                  </a:txBody>
                  <a:tcPr marL="68580" marR="68580" marT="0" marB="0" anchor="ctr"/>
                </a:tc>
              </a:tr>
              <a:tr h="394868">
                <a:tc>
                  <a:txBody>
                    <a:bodyPr/>
                    <a:lstStyle/>
                    <a:p>
                      <a:pPr algn="ctr">
                        <a:spcAft>
                          <a:spcPts val="0"/>
                        </a:spcAft>
                      </a:pPr>
                      <a:r>
                        <a:rPr lang="pl-PL" sz="1800">
                          <a:effectLst/>
                        </a:rPr>
                        <a:t>4.</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smtClean="0">
                          <a:effectLst/>
                          <a:latin typeface="+mn-lt"/>
                        </a:rPr>
                        <a:t>Granty</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a:t>
                      </a:r>
                      <a:endParaRPr lang="pl-PL" sz="2000" b="1" dirty="0">
                        <a:effectLst/>
                        <a:latin typeface="+mn-lt"/>
                        <a:ea typeface="Times New Roman" panose="020206030504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225 714,3</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225 714,3</a:t>
                      </a:r>
                    </a:p>
                  </a:txBody>
                  <a:tcPr marL="68580" marR="68580" marT="0" marB="0" anchor="ctr"/>
                </a:tc>
              </a:tr>
              <a:tr h="399869">
                <a:tc gridSpan="2">
                  <a:txBody>
                    <a:bodyPr/>
                    <a:lstStyle/>
                    <a:p>
                      <a:pPr algn="ctr">
                        <a:spcAft>
                          <a:spcPts val="0"/>
                        </a:spcAft>
                      </a:pPr>
                      <a:r>
                        <a:rPr lang="pl-PL" sz="1800" b="1" dirty="0">
                          <a:effectLst/>
                          <a:latin typeface="+mn-lt"/>
                        </a:rPr>
                        <a:t>Podsumowanie:</a:t>
                      </a:r>
                      <a:endParaRPr lang="pl-PL" sz="1800" b="1" dirty="0">
                        <a:effectLst/>
                        <a:latin typeface="+mn-lt"/>
                        <a:ea typeface="Times New Roman" panose="02020603050405020304" pitchFamily="18" charset="0"/>
                      </a:endParaRPr>
                    </a:p>
                  </a:txBody>
                  <a:tcPr marL="68580" marR="68580" marT="0" marB="0"/>
                </a:tc>
                <a:tc hMerge="1">
                  <a:txBody>
                    <a:bodyPr/>
                    <a:lstStyle/>
                    <a:p>
                      <a:endParaRPr lang="pl-PL"/>
                    </a:p>
                  </a:txBody>
                  <a:tcPr/>
                </a:tc>
                <a:tc>
                  <a:txBody>
                    <a:bodyPr/>
                    <a:lstStyle/>
                    <a:p>
                      <a:pPr algn="r"/>
                      <a:r>
                        <a:rPr lang="pl-PL" sz="2000" b="1" dirty="0" smtClean="0">
                          <a:latin typeface="+mn-lt"/>
                        </a:rPr>
                        <a:t>0</a:t>
                      </a:r>
                      <a:endParaRPr lang="pl-PL" sz="2000" b="1" dirty="0">
                        <a:latin typeface="+mn-lt"/>
                      </a:endParaRPr>
                    </a:p>
                  </a:txBody>
                  <a:tcPr marL="68580" marR="68580" marT="0" marB="0" anchor="ctr"/>
                </a:tc>
                <a:tc>
                  <a:txBody>
                    <a:bodyPr/>
                    <a:lstStyle/>
                    <a:p>
                      <a:pPr algn="r"/>
                      <a:r>
                        <a:rPr lang="pl-PL" sz="2000" b="1" dirty="0" smtClean="0">
                          <a:latin typeface="+mn-lt"/>
                        </a:rPr>
                        <a:t>0</a:t>
                      </a:r>
                      <a:endParaRPr lang="pl-PL" sz="2000" b="1" dirty="0">
                        <a:latin typeface="+mn-lt"/>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18</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12</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1 025 641,3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545 641,3</a:t>
                      </a:r>
                      <a:endParaRPr lang="pl-PL" sz="2000" b="1" dirty="0">
                        <a:effectLst/>
                        <a:latin typeface="+mn-lt"/>
                        <a:ea typeface="Times New Roman" panose="02020603050405020304" pitchFamily="18" charset="0"/>
                      </a:endParaRPr>
                    </a:p>
                  </a:txBody>
                  <a:tcPr marL="68580" marR="68580" marT="0" marB="0" anchor="ctr"/>
                </a:tc>
              </a:tr>
            </a:tbl>
          </a:graphicData>
        </a:graphic>
      </p:graphicFrame>
      <p:sp>
        <p:nvSpPr>
          <p:cNvPr id="18" name="pole tekstowe 17"/>
          <p:cNvSpPr txBox="1"/>
          <p:nvPr/>
        </p:nvSpPr>
        <p:spPr>
          <a:xfrm>
            <a:off x="167457" y="6037944"/>
            <a:ext cx="9670083" cy="584775"/>
          </a:xfrm>
          <a:prstGeom prst="rect">
            <a:avLst/>
          </a:prstGeom>
          <a:noFill/>
        </p:spPr>
        <p:txBody>
          <a:bodyPr wrap="none" rtlCol="0">
            <a:spAutoFit/>
          </a:bodyPr>
          <a:lstStyle/>
          <a:p>
            <a:r>
              <a:rPr lang="pl-PL" sz="3200" b="1" dirty="0" smtClean="0"/>
              <a:t>Łącznie zakończone, realizacja i wybrane: </a:t>
            </a:r>
            <a:r>
              <a:rPr lang="pl-PL" sz="3200" b="1" dirty="0"/>
              <a:t>‬ </a:t>
            </a:r>
            <a:r>
              <a:rPr lang="pl-PL" sz="3200" b="1" dirty="0">
                <a:solidFill>
                  <a:srgbClr val="FF0000"/>
                </a:solidFill>
              </a:rPr>
              <a:t>1 025 </a:t>
            </a:r>
            <a:r>
              <a:rPr lang="pl-PL" sz="3200" b="1" dirty="0" smtClean="0">
                <a:solidFill>
                  <a:srgbClr val="FF0000"/>
                </a:solidFill>
              </a:rPr>
              <a:t>641,3 </a:t>
            </a:r>
            <a:r>
              <a:rPr lang="pl-PL" sz="3200" b="1" dirty="0" smtClean="0"/>
              <a:t>zł </a:t>
            </a:r>
            <a:endParaRPr lang="pl-PL" sz="3200" b="1" dirty="0"/>
          </a:p>
        </p:txBody>
      </p:sp>
    </p:spTree>
    <p:extLst>
      <p:ext uri="{BB962C8B-B14F-4D97-AF65-F5344CB8AC3E}">
        <p14:creationId xmlns:p14="http://schemas.microsoft.com/office/powerpoint/2010/main" val="4196581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0"/>
            <a:ext cx="10515600" cy="1325563"/>
          </a:xfrm>
        </p:spPr>
        <p:txBody>
          <a:bodyPr/>
          <a:lstStyle/>
          <a:p>
            <a:pPr algn="ctr"/>
            <a:r>
              <a:rPr lang="pl-PL" b="1" dirty="0" smtClean="0">
                <a:latin typeface="+mn-lt"/>
              </a:rPr>
              <a:t>KARPACZ</a:t>
            </a:r>
            <a:endParaRPr lang="pl-PL" b="1" dirty="0">
              <a:latin typeface="+mn-lt"/>
            </a:endParaRPr>
          </a:p>
        </p:txBody>
      </p:sp>
      <p:graphicFrame>
        <p:nvGraphicFramePr>
          <p:cNvPr id="17" name="Symbol zastępczy zawartości 3"/>
          <p:cNvGraphicFramePr>
            <a:graphicFrameLocks noGrp="1"/>
          </p:cNvGraphicFramePr>
          <p:nvPr>
            <p:ph idx="1"/>
            <p:extLst>
              <p:ext uri="{D42A27DB-BD31-4B8C-83A1-F6EECF244321}">
                <p14:modId xmlns:p14="http://schemas.microsoft.com/office/powerpoint/2010/main" val="2410887035"/>
              </p:ext>
            </p:extLst>
          </p:nvPr>
        </p:nvGraphicFramePr>
        <p:xfrm>
          <a:off x="167457" y="993065"/>
          <a:ext cx="11893915" cy="4583771"/>
        </p:xfrm>
        <a:graphic>
          <a:graphicData uri="http://schemas.openxmlformats.org/drawingml/2006/table">
            <a:tbl>
              <a:tblPr firstRow="1" firstCol="1" bandRow="1">
                <a:tableStyleId>{5C22544A-7EE6-4342-B048-85BDC9FD1C3A}</a:tableStyleId>
              </a:tblPr>
              <a:tblGrid>
                <a:gridCol w="446044"/>
                <a:gridCol w="2449013"/>
                <a:gridCol w="1494972"/>
                <a:gridCol w="1964590"/>
                <a:gridCol w="1010839"/>
                <a:gridCol w="1059542"/>
                <a:gridCol w="1930400"/>
                <a:gridCol w="1538515"/>
              </a:tblGrid>
              <a:tr h="1113922">
                <a:tc>
                  <a:txBody>
                    <a:bodyPr/>
                    <a:lstStyle/>
                    <a:p>
                      <a:pPr algn="ctr">
                        <a:spcAft>
                          <a:spcPts val="0"/>
                        </a:spcAft>
                      </a:pPr>
                      <a:r>
                        <a:rPr lang="pl-PL" sz="1800" dirty="0">
                          <a:effectLst/>
                        </a:rPr>
                        <a:t>Lp.</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a:effectLst/>
                        </a:rPr>
                        <a:t>NABORY</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Liczba wybranych jeżeli umowa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Kwota</a:t>
                      </a:r>
                      <a:r>
                        <a:rPr lang="pl-PL" sz="1800" baseline="0" dirty="0" smtClean="0">
                          <a:effectLst/>
                          <a:latin typeface="+mn-lt"/>
                          <a:ea typeface="Times New Roman" panose="02020603050405020304" pitchFamily="18" charset="0"/>
                        </a:rPr>
                        <a:t> wybranych jeżeli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Liczba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Liczba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Kwota</a:t>
                      </a:r>
                      <a:r>
                        <a:rPr lang="pl-PL" sz="1800" baseline="0" dirty="0" smtClean="0">
                          <a:effectLst/>
                          <a:latin typeface="+mn-lt"/>
                          <a:ea typeface="+mn-ea"/>
                        </a:rPr>
                        <a:t>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W tym kwota</a:t>
                      </a:r>
                      <a:r>
                        <a:rPr lang="pl-PL" sz="1800" baseline="0" dirty="0" smtClean="0">
                          <a:effectLst/>
                        </a:rPr>
                        <a:t>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r>
              <a:tr h="799739">
                <a:tc>
                  <a:txBody>
                    <a:bodyPr/>
                    <a:lstStyle/>
                    <a:p>
                      <a:pPr>
                        <a:spcAft>
                          <a:spcPts val="0"/>
                        </a:spcAft>
                      </a:pPr>
                      <a:r>
                        <a:rPr lang="pl-PL" sz="1800">
                          <a:effectLst/>
                        </a:rPr>
                        <a:t>  1.</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Podejmowanie działalności gospodarczej</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4</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320 000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160 000</a:t>
                      </a:r>
                      <a:endParaRPr lang="pl-PL" sz="2000" b="1" dirty="0">
                        <a:effectLst/>
                        <a:latin typeface="+mn-lt"/>
                        <a:ea typeface="Times New Roman" panose="02020603050405020304" pitchFamily="18" charset="0"/>
                      </a:endParaRPr>
                    </a:p>
                  </a:txBody>
                  <a:tcPr marL="68580" marR="68580" marT="0" marB="0" anchor="ctr"/>
                </a:tc>
              </a:tr>
              <a:tr h="592263">
                <a:tc>
                  <a:txBody>
                    <a:bodyPr/>
                    <a:lstStyle/>
                    <a:p>
                      <a:pPr algn="ctr">
                        <a:spcAft>
                          <a:spcPts val="0"/>
                        </a:spcAft>
                      </a:pPr>
                      <a:r>
                        <a:rPr lang="pl-PL" sz="1800">
                          <a:effectLst/>
                        </a:rPr>
                        <a:t>2.</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Rozwijanie działalności gospodarczej </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i="0" u="none" strike="noStrike" dirty="0" smtClean="0">
                          <a:solidFill>
                            <a:srgbClr val="000000"/>
                          </a:solidFill>
                          <a:effectLst/>
                          <a:latin typeface="+mn-lt"/>
                        </a:rPr>
                        <a:t>0</a:t>
                      </a:r>
                    </a:p>
                  </a:txBody>
                  <a:tcPr marL="68580" marR="68580" marT="0" marB="0" anchor="ctr"/>
                </a:tc>
              </a:tr>
              <a:tr h="933672">
                <a:tc>
                  <a:txBody>
                    <a:bodyPr/>
                    <a:lstStyle/>
                    <a:p>
                      <a:pPr algn="ctr">
                        <a:spcAft>
                          <a:spcPts val="0"/>
                        </a:spcAft>
                      </a:pPr>
                      <a:r>
                        <a:rPr lang="pl-PL" sz="1800">
                          <a:effectLst/>
                        </a:rPr>
                        <a:t>3.  </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Inwestycje w infrastrukturę turystyczną, rekreacyjną                              i kulturową</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49 719</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49 719</a:t>
                      </a:r>
                    </a:p>
                    <a:p>
                      <a:pPr algn="r">
                        <a:spcAft>
                          <a:spcPts val="0"/>
                        </a:spcAft>
                      </a:pPr>
                      <a:endParaRPr lang="pl-PL" sz="2000" b="1" dirty="0">
                        <a:effectLst/>
                        <a:latin typeface="+mn-lt"/>
                        <a:ea typeface="Times New Roman" panose="02020603050405020304" pitchFamily="18" charset="0"/>
                      </a:endParaRPr>
                    </a:p>
                  </a:txBody>
                  <a:tcPr marL="68580" marR="68580" marT="0" marB="0" anchor="ctr"/>
                </a:tc>
              </a:tr>
              <a:tr h="394868">
                <a:tc>
                  <a:txBody>
                    <a:bodyPr/>
                    <a:lstStyle/>
                    <a:p>
                      <a:pPr algn="ctr">
                        <a:spcAft>
                          <a:spcPts val="0"/>
                        </a:spcAft>
                      </a:pPr>
                      <a:r>
                        <a:rPr lang="pl-PL" sz="1800">
                          <a:effectLst/>
                        </a:rPr>
                        <a:t>4.</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smtClean="0">
                          <a:effectLst/>
                          <a:latin typeface="+mn-lt"/>
                        </a:rPr>
                        <a:t>Granty</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122 754,8</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122 754,8</a:t>
                      </a:r>
                      <a:endParaRPr lang="pl-PL" sz="2000" b="1" dirty="0">
                        <a:effectLst/>
                        <a:latin typeface="+mn-lt"/>
                        <a:ea typeface="Times New Roman" panose="02020603050405020304" pitchFamily="18" charset="0"/>
                      </a:endParaRPr>
                    </a:p>
                  </a:txBody>
                  <a:tcPr marL="68580" marR="68580" marT="0" marB="0" anchor="ctr"/>
                </a:tc>
              </a:tr>
              <a:tr h="277101">
                <a:tc gridSpan="2">
                  <a:txBody>
                    <a:bodyPr/>
                    <a:lstStyle/>
                    <a:p>
                      <a:pPr algn="ctr">
                        <a:spcAft>
                          <a:spcPts val="0"/>
                        </a:spcAft>
                      </a:pPr>
                      <a:r>
                        <a:rPr lang="pl-PL" sz="1800" b="1" dirty="0">
                          <a:effectLst/>
                          <a:latin typeface="+mn-lt"/>
                        </a:rPr>
                        <a:t>Podsumowanie:</a:t>
                      </a:r>
                      <a:endParaRPr lang="pl-PL" sz="1800" b="1" dirty="0">
                        <a:effectLst/>
                        <a:latin typeface="+mn-lt"/>
                        <a:ea typeface="Times New Roman" panose="02020603050405020304" pitchFamily="18" charset="0"/>
                      </a:endParaRPr>
                    </a:p>
                  </a:txBody>
                  <a:tcPr marL="68580" marR="68580" marT="0" marB="0"/>
                </a:tc>
                <a:tc hMerge="1">
                  <a:txBody>
                    <a:bodyPr/>
                    <a:lstStyle/>
                    <a:p>
                      <a:endParaRPr lang="pl-PL"/>
                    </a:p>
                  </a:txBody>
                  <a:tcPr/>
                </a:tc>
                <a:tc>
                  <a:txBody>
                    <a:bodyPr/>
                    <a:lstStyle/>
                    <a:p>
                      <a:pPr algn="r"/>
                      <a:r>
                        <a:rPr lang="pl-PL" sz="2000" b="1" dirty="0" smtClean="0">
                          <a:latin typeface="+mn-lt"/>
                        </a:rPr>
                        <a:t>0</a:t>
                      </a:r>
                      <a:endParaRPr lang="pl-PL" sz="2000" b="1" dirty="0">
                        <a:latin typeface="+mn-lt"/>
                      </a:endParaRPr>
                    </a:p>
                  </a:txBody>
                  <a:tcPr marL="68580" marR="68580" marT="0" marB="0" anchor="ctr"/>
                </a:tc>
                <a:tc>
                  <a:txBody>
                    <a:bodyPr/>
                    <a:lstStyle/>
                    <a:p>
                      <a:pPr algn="r"/>
                      <a:r>
                        <a:rPr lang="pl-PL" sz="2000" b="1" dirty="0" smtClean="0">
                          <a:latin typeface="+mn-lt"/>
                        </a:rPr>
                        <a:t>0</a:t>
                      </a:r>
                      <a:endParaRPr lang="pl-PL" sz="2000" b="1" dirty="0">
                        <a:latin typeface="+mn-lt"/>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5</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492 473,8</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332 473,8</a:t>
                      </a:r>
                      <a:endParaRPr lang="pl-PL" sz="2000" b="1" dirty="0" smtClean="0">
                        <a:effectLst/>
                        <a:latin typeface="+mn-lt"/>
                        <a:ea typeface="Times New Roman" panose="02020603050405020304" pitchFamily="18" charset="0"/>
                      </a:endParaRPr>
                    </a:p>
                  </a:txBody>
                  <a:tcPr marL="68580" marR="68580" marT="0" marB="0" anchor="ctr"/>
                </a:tc>
              </a:tr>
            </a:tbl>
          </a:graphicData>
        </a:graphic>
      </p:graphicFrame>
      <p:sp>
        <p:nvSpPr>
          <p:cNvPr id="18" name="pole tekstowe 17"/>
          <p:cNvSpPr txBox="1"/>
          <p:nvPr/>
        </p:nvSpPr>
        <p:spPr>
          <a:xfrm>
            <a:off x="167457" y="6037944"/>
            <a:ext cx="9368719" cy="584775"/>
          </a:xfrm>
          <a:prstGeom prst="rect">
            <a:avLst/>
          </a:prstGeom>
          <a:noFill/>
        </p:spPr>
        <p:txBody>
          <a:bodyPr wrap="none" rtlCol="0">
            <a:spAutoFit/>
          </a:bodyPr>
          <a:lstStyle/>
          <a:p>
            <a:r>
              <a:rPr lang="pl-PL" sz="3200" b="1" dirty="0" smtClean="0"/>
              <a:t>Łącznie zakończone, realizacja i wybrane</a:t>
            </a:r>
            <a:r>
              <a:rPr lang="pl-PL" sz="3200" b="1" dirty="0"/>
              <a:t>: </a:t>
            </a:r>
            <a:r>
              <a:rPr lang="pl-PL" sz="3200" b="1" dirty="0" smtClean="0"/>
              <a:t>492 473,8</a:t>
            </a:r>
            <a:r>
              <a:rPr lang="pl-PL" sz="3200" b="1" dirty="0"/>
              <a:t>‬‬ </a:t>
            </a:r>
            <a:r>
              <a:rPr lang="pl-PL" sz="3200" b="1" dirty="0" smtClean="0"/>
              <a:t>zł </a:t>
            </a:r>
            <a:endParaRPr lang="pl-PL" sz="3200" b="1" dirty="0"/>
          </a:p>
        </p:txBody>
      </p:sp>
    </p:spTree>
    <p:extLst>
      <p:ext uri="{BB962C8B-B14F-4D97-AF65-F5344CB8AC3E}">
        <p14:creationId xmlns:p14="http://schemas.microsoft.com/office/powerpoint/2010/main" val="1803254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0"/>
            <a:ext cx="10515600" cy="1325563"/>
          </a:xfrm>
        </p:spPr>
        <p:txBody>
          <a:bodyPr/>
          <a:lstStyle/>
          <a:p>
            <a:pPr algn="ctr"/>
            <a:r>
              <a:rPr lang="pl-PL" b="1" dirty="0" smtClean="0">
                <a:latin typeface="+mn-lt"/>
              </a:rPr>
              <a:t>KOWARY</a:t>
            </a:r>
            <a:endParaRPr lang="pl-PL" b="1" dirty="0">
              <a:latin typeface="+mn-lt"/>
            </a:endParaRPr>
          </a:p>
        </p:txBody>
      </p:sp>
      <p:graphicFrame>
        <p:nvGraphicFramePr>
          <p:cNvPr id="17" name="Symbol zastępczy zawartości 3"/>
          <p:cNvGraphicFramePr>
            <a:graphicFrameLocks noGrp="1"/>
          </p:cNvGraphicFramePr>
          <p:nvPr>
            <p:ph idx="1"/>
            <p:extLst>
              <p:ext uri="{D42A27DB-BD31-4B8C-83A1-F6EECF244321}">
                <p14:modId xmlns:p14="http://schemas.microsoft.com/office/powerpoint/2010/main" val="1568377527"/>
              </p:ext>
            </p:extLst>
          </p:nvPr>
        </p:nvGraphicFramePr>
        <p:xfrm>
          <a:off x="167457" y="1020763"/>
          <a:ext cx="11893915" cy="4678840"/>
        </p:xfrm>
        <a:graphic>
          <a:graphicData uri="http://schemas.openxmlformats.org/drawingml/2006/table">
            <a:tbl>
              <a:tblPr firstRow="1" firstCol="1" bandRow="1">
                <a:tableStyleId>{5C22544A-7EE6-4342-B048-85BDC9FD1C3A}</a:tableStyleId>
              </a:tblPr>
              <a:tblGrid>
                <a:gridCol w="446044"/>
                <a:gridCol w="2449013"/>
                <a:gridCol w="1494972"/>
                <a:gridCol w="1964590"/>
                <a:gridCol w="1010839"/>
                <a:gridCol w="1059542"/>
                <a:gridCol w="1930400"/>
                <a:gridCol w="1538515"/>
              </a:tblGrid>
              <a:tr h="1113922">
                <a:tc>
                  <a:txBody>
                    <a:bodyPr/>
                    <a:lstStyle/>
                    <a:p>
                      <a:pPr algn="ctr">
                        <a:spcAft>
                          <a:spcPts val="0"/>
                        </a:spcAft>
                      </a:pPr>
                      <a:r>
                        <a:rPr lang="pl-PL" sz="1800" dirty="0">
                          <a:effectLst/>
                        </a:rPr>
                        <a:t>Lp.</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a:effectLst/>
                        </a:rPr>
                        <a:t>NABORY</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Liczba wybranych jeżeli umowa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Kwota</a:t>
                      </a:r>
                      <a:r>
                        <a:rPr lang="pl-PL" sz="1800" baseline="0" dirty="0" smtClean="0">
                          <a:effectLst/>
                          <a:latin typeface="+mn-lt"/>
                          <a:ea typeface="Times New Roman" panose="02020603050405020304" pitchFamily="18" charset="0"/>
                        </a:rPr>
                        <a:t> wybranych jeżeli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Liczba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Liczba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Kwota</a:t>
                      </a:r>
                      <a:r>
                        <a:rPr lang="pl-PL" sz="1800" baseline="0" dirty="0" smtClean="0">
                          <a:effectLst/>
                          <a:latin typeface="+mn-lt"/>
                          <a:ea typeface="+mn-ea"/>
                        </a:rPr>
                        <a:t>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W tym kwota</a:t>
                      </a:r>
                      <a:r>
                        <a:rPr lang="pl-PL" sz="1800" baseline="0" dirty="0" smtClean="0">
                          <a:effectLst/>
                        </a:rPr>
                        <a:t>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r>
              <a:tr h="799739">
                <a:tc>
                  <a:txBody>
                    <a:bodyPr/>
                    <a:lstStyle/>
                    <a:p>
                      <a:pPr>
                        <a:spcAft>
                          <a:spcPts val="0"/>
                        </a:spcAft>
                      </a:pPr>
                      <a:r>
                        <a:rPr lang="pl-PL" sz="1800">
                          <a:effectLst/>
                        </a:rPr>
                        <a:t>  1.</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Podejmowanie działalności gospodarczej</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baseline="0"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80 000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r>
              <a:tr h="592263">
                <a:tc>
                  <a:txBody>
                    <a:bodyPr/>
                    <a:lstStyle/>
                    <a:p>
                      <a:pPr algn="ctr">
                        <a:spcAft>
                          <a:spcPts val="0"/>
                        </a:spcAft>
                      </a:pPr>
                      <a:r>
                        <a:rPr lang="pl-PL" sz="1800">
                          <a:effectLst/>
                        </a:rPr>
                        <a:t>2.</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Rozwijanie działalności gospodarczej </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i="0" u="none" strike="noStrike" dirty="0" smtClean="0">
                          <a:solidFill>
                            <a:srgbClr val="000000"/>
                          </a:solidFill>
                          <a:effectLst/>
                          <a:latin typeface="+mn-lt"/>
                        </a:rPr>
                        <a:t>0</a:t>
                      </a:r>
                    </a:p>
                  </a:txBody>
                  <a:tcPr marL="68580" marR="68580" marT="0" marB="0" anchor="ctr"/>
                </a:tc>
              </a:tr>
              <a:tr h="933672">
                <a:tc>
                  <a:txBody>
                    <a:bodyPr/>
                    <a:lstStyle/>
                    <a:p>
                      <a:pPr algn="ctr">
                        <a:spcAft>
                          <a:spcPts val="0"/>
                        </a:spcAft>
                      </a:pPr>
                      <a:r>
                        <a:rPr lang="pl-PL" sz="1800">
                          <a:effectLst/>
                        </a:rPr>
                        <a:t>3.  </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Inwestycje w infrastrukturę turystyczną, rekreacyjną                              i kulturową</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599 999</a:t>
                      </a:r>
                    </a:p>
                  </a:txBody>
                  <a:tcPr marL="68580" marR="68580" marT="0" marB="0" anchor="ctr"/>
                </a:tc>
                <a:tc>
                  <a:txBody>
                    <a:bodyPr/>
                    <a:lstStyle/>
                    <a:p>
                      <a:pPr algn="r">
                        <a:spcAft>
                          <a:spcPts val="0"/>
                        </a:spcAft>
                      </a:pPr>
                      <a:endParaRPr lang="pl-PL" sz="2000" b="1" dirty="0" smtClean="0">
                        <a:effectLst/>
                        <a:latin typeface="+mn-lt"/>
                        <a:ea typeface="Times New Roman" panose="02020603050405020304" pitchFamily="18" charset="0"/>
                      </a:endParaRPr>
                    </a:p>
                    <a:p>
                      <a:pPr algn="r">
                        <a:spcAft>
                          <a:spcPts val="0"/>
                        </a:spcAft>
                      </a:pPr>
                      <a:r>
                        <a:rPr lang="pl-PL" sz="2000" b="1" dirty="0" smtClean="0">
                          <a:effectLst/>
                          <a:latin typeface="+mn-lt"/>
                          <a:ea typeface="Times New Roman" panose="02020603050405020304" pitchFamily="18" charset="0"/>
                        </a:rPr>
                        <a:t>599 999</a:t>
                      </a:r>
                    </a:p>
                    <a:p>
                      <a:pPr algn="r">
                        <a:spcAft>
                          <a:spcPts val="0"/>
                        </a:spcAft>
                      </a:pPr>
                      <a:endParaRPr lang="pl-PL" sz="2000" b="1" dirty="0">
                        <a:effectLst/>
                        <a:latin typeface="+mn-lt"/>
                        <a:ea typeface="Times New Roman" panose="02020603050405020304" pitchFamily="18" charset="0"/>
                      </a:endParaRPr>
                    </a:p>
                  </a:txBody>
                  <a:tcPr marL="68580" marR="68580" marT="0" marB="0" anchor="ctr"/>
                </a:tc>
              </a:tr>
              <a:tr h="394868">
                <a:tc>
                  <a:txBody>
                    <a:bodyPr/>
                    <a:lstStyle/>
                    <a:p>
                      <a:pPr algn="ctr">
                        <a:spcAft>
                          <a:spcPts val="0"/>
                        </a:spcAft>
                      </a:pPr>
                      <a:r>
                        <a:rPr lang="pl-PL" sz="1800">
                          <a:effectLst/>
                        </a:rPr>
                        <a:t>4.</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smtClean="0">
                          <a:effectLst/>
                          <a:latin typeface="+mn-lt"/>
                        </a:rPr>
                        <a:t>Granty</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5</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5</a:t>
                      </a:r>
                      <a:endParaRPr lang="pl-PL" sz="2000" b="1" dirty="0">
                        <a:effectLst/>
                        <a:latin typeface="+mn-lt"/>
                        <a:ea typeface="Times New Roman" panose="020206030504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142 857</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142 857</a:t>
                      </a:r>
                    </a:p>
                  </a:txBody>
                  <a:tcPr marL="68580" marR="68580" marT="0" marB="0" anchor="ctr"/>
                </a:tc>
              </a:tr>
              <a:tr h="399869">
                <a:tc gridSpan="2">
                  <a:txBody>
                    <a:bodyPr/>
                    <a:lstStyle/>
                    <a:p>
                      <a:pPr algn="ctr">
                        <a:spcAft>
                          <a:spcPts val="0"/>
                        </a:spcAft>
                      </a:pPr>
                      <a:r>
                        <a:rPr lang="pl-PL" sz="1800" b="1" dirty="0">
                          <a:effectLst/>
                          <a:latin typeface="+mn-lt"/>
                        </a:rPr>
                        <a:t>Podsumowanie:</a:t>
                      </a:r>
                      <a:endParaRPr lang="pl-PL" sz="1800" b="1" dirty="0">
                        <a:effectLst/>
                        <a:latin typeface="+mn-lt"/>
                        <a:ea typeface="Times New Roman" panose="02020603050405020304" pitchFamily="18" charset="0"/>
                      </a:endParaRPr>
                    </a:p>
                  </a:txBody>
                  <a:tcPr marL="68580" marR="68580" marT="0" marB="0"/>
                </a:tc>
                <a:tc hMerge="1">
                  <a:txBody>
                    <a:bodyPr/>
                    <a:lstStyle/>
                    <a:p>
                      <a:endParaRPr lang="pl-PL"/>
                    </a:p>
                  </a:txBody>
                  <a:tcPr/>
                </a:tc>
                <a:tc>
                  <a:txBody>
                    <a:bodyPr/>
                    <a:lstStyle/>
                    <a:p>
                      <a:pPr algn="r"/>
                      <a:r>
                        <a:rPr lang="pl-PL" sz="2000" b="1" dirty="0" smtClean="0">
                          <a:latin typeface="+mn-lt"/>
                        </a:rPr>
                        <a:t>0</a:t>
                      </a:r>
                      <a:endParaRPr lang="pl-PL" sz="2000" b="1" dirty="0">
                        <a:latin typeface="+mn-lt"/>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7</a:t>
                      </a:r>
                      <a:endParaRPr lang="pl-PL" sz="2000" b="1" dirty="0">
                        <a:effectLst/>
                        <a:latin typeface="+mn-lt"/>
                        <a:ea typeface="Times New Roman" panose="020206030504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822 856</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742 856</a:t>
                      </a:r>
                      <a:endParaRPr lang="pl-PL" sz="2000" b="1" dirty="0" smtClean="0">
                        <a:effectLst/>
                        <a:latin typeface="+mn-lt"/>
                        <a:ea typeface="Times New Roman" panose="02020603050405020304" pitchFamily="18" charset="0"/>
                      </a:endParaRPr>
                    </a:p>
                  </a:txBody>
                  <a:tcPr marL="68580" marR="68580" marT="0" marB="0" anchor="ctr"/>
                </a:tc>
              </a:tr>
            </a:tbl>
          </a:graphicData>
        </a:graphic>
      </p:graphicFrame>
      <p:sp>
        <p:nvSpPr>
          <p:cNvPr id="18" name="pole tekstowe 17"/>
          <p:cNvSpPr txBox="1"/>
          <p:nvPr/>
        </p:nvSpPr>
        <p:spPr>
          <a:xfrm>
            <a:off x="167457" y="6037944"/>
            <a:ext cx="9054530" cy="584775"/>
          </a:xfrm>
          <a:prstGeom prst="rect">
            <a:avLst/>
          </a:prstGeom>
          <a:noFill/>
        </p:spPr>
        <p:txBody>
          <a:bodyPr wrap="none" rtlCol="0">
            <a:spAutoFit/>
          </a:bodyPr>
          <a:lstStyle/>
          <a:p>
            <a:r>
              <a:rPr lang="pl-PL" sz="3200" b="1" dirty="0" smtClean="0"/>
              <a:t>Łącznie zakończone, realizacja i wybrane</a:t>
            </a:r>
            <a:r>
              <a:rPr lang="pl-PL" sz="3200" b="1" dirty="0"/>
              <a:t>: </a:t>
            </a:r>
            <a:r>
              <a:rPr lang="pl-PL" sz="3200" b="1" dirty="0">
                <a:solidFill>
                  <a:srgbClr val="FF0000"/>
                </a:solidFill>
              </a:rPr>
              <a:t>822 856</a:t>
            </a:r>
            <a:r>
              <a:rPr lang="pl-PL" sz="3200" b="1" dirty="0"/>
              <a:t>‬‬ </a:t>
            </a:r>
            <a:r>
              <a:rPr lang="pl-PL" sz="3200" b="1" dirty="0" smtClean="0"/>
              <a:t>zł </a:t>
            </a:r>
            <a:endParaRPr lang="pl-PL" sz="3200" b="1" dirty="0"/>
          </a:p>
        </p:txBody>
      </p:sp>
    </p:spTree>
    <p:extLst>
      <p:ext uri="{BB962C8B-B14F-4D97-AF65-F5344CB8AC3E}">
        <p14:creationId xmlns:p14="http://schemas.microsoft.com/office/powerpoint/2010/main" val="34035709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0"/>
            <a:ext cx="10515600" cy="1325563"/>
          </a:xfrm>
        </p:spPr>
        <p:txBody>
          <a:bodyPr/>
          <a:lstStyle/>
          <a:p>
            <a:pPr algn="ctr"/>
            <a:r>
              <a:rPr lang="pl-PL" b="1" dirty="0" smtClean="0">
                <a:latin typeface="+mn-lt"/>
              </a:rPr>
              <a:t>MYSŁAKOWICE</a:t>
            </a:r>
            <a:endParaRPr lang="pl-PL" b="1" dirty="0">
              <a:latin typeface="+mn-lt"/>
            </a:endParaRPr>
          </a:p>
        </p:txBody>
      </p:sp>
      <p:graphicFrame>
        <p:nvGraphicFramePr>
          <p:cNvPr id="17" name="Symbol zastępczy zawartości 3"/>
          <p:cNvGraphicFramePr>
            <a:graphicFrameLocks noGrp="1"/>
          </p:cNvGraphicFramePr>
          <p:nvPr>
            <p:ph idx="1"/>
            <p:extLst>
              <p:ext uri="{D42A27DB-BD31-4B8C-83A1-F6EECF244321}">
                <p14:modId xmlns:p14="http://schemas.microsoft.com/office/powerpoint/2010/main" val="4145458145"/>
              </p:ext>
            </p:extLst>
          </p:nvPr>
        </p:nvGraphicFramePr>
        <p:xfrm>
          <a:off x="167457" y="1020763"/>
          <a:ext cx="11893915" cy="4678840"/>
        </p:xfrm>
        <a:graphic>
          <a:graphicData uri="http://schemas.openxmlformats.org/drawingml/2006/table">
            <a:tbl>
              <a:tblPr firstRow="1" firstCol="1" bandRow="1">
                <a:tableStyleId>{5C22544A-7EE6-4342-B048-85BDC9FD1C3A}</a:tableStyleId>
              </a:tblPr>
              <a:tblGrid>
                <a:gridCol w="446044"/>
                <a:gridCol w="2449013"/>
                <a:gridCol w="1494972"/>
                <a:gridCol w="1964590"/>
                <a:gridCol w="1010839"/>
                <a:gridCol w="1059542"/>
                <a:gridCol w="1930400"/>
                <a:gridCol w="1538515"/>
              </a:tblGrid>
              <a:tr h="1113922">
                <a:tc>
                  <a:txBody>
                    <a:bodyPr/>
                    <a:lstStyle/>
                    <a:p>
                      <a:pPr algn="ctr">
                        <a:spcAft>
                          <a:spcPts val="0"/>
                        </a:spcAft>
                      </a:pPr>
                      <a:r>
                        <a:rPr lang="pl-PL" sz="1800" dirty="0">
                          <a:effectLst/>
                        </a:rPr>
                        <a:t>Lp.</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a:effectLst/>
                        </a:rPr>
                        <a:t>NABORY</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Liczba wybranych jeżeli umowa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Kwota</a:t>
                      </a:r>
                      <a:r>
                        <a:rPr lang="pl-PL" sz="1800" baseline="0" dirty="0" smtClean="0">
                          <a:effectLst/>
                          <a:latin typeface="+mn-lt"/>
                          <a:ea typeface="Times New Roman" panose="02020603050405020304" pitchFamily="18" charset="0"/>
                        </a:rPr>
                        <a:t> wybranych jeżeli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Liczba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Liczba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Kwota</a:t>
                      </a:r>
                      <a:r>
                        <a:rPr lang="pl-PL" sz="1800" baseline="0" dirty="0" smtClean="0">
                          <a:effectLst/>
                          <a:latin typeface="+mn-lt"/>
                          <a:ea typeface="+mn-ea"/>
                        </a:rPr>
                        <a:t>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W tym kwota</a:t>
                      </a:r>
                      <a:r>
                        <a:rPr lang="pl-PL" sz="1800" baseline="0" dirty="0" smtClean="0">
                          <a:effectLst/>
                        </a:rPr>
                        <a:t>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r>
              <a:tr h="799739">
                <a:tc>
                  <a:txBody>
                    <a:bodyPr/>
                    <a:lstStyle/>
                    <a:p>
                      <a:pPr>
                        <a:spcAft>
                          <a:spcPts val="0"/>
                        </a:spcAft>
                      </a:pPr>
                      <a:r>
                        <a:rPr lang="pl-PL" sz="1800">
                          <a:effectLst/>
                        </a:rPr>
                        <a:t>  1.</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Podejmowanie działalności gospodarczej</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7</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560 000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240 000</a:t>
                      </a:r>
                      <a:endParaRPr lang="pl-PL" sz="2000" b="1" dirty="0">
                        <a:effectLst/>
                        <a:latin typeface="+mn-lt"/>
                        <a:ea typeface="Times New Roman" panose="02020603050405020304" pitchFamily="18" charset="0"/>
                      </a:endParaRPr>
                    </a:p>
                  </a:txBody>
                  <a:tcPr marL="68580" marR="68580" marT="0" marB="0" anchor="ctr"/>
                </a:tc>
              </a:tr>
              <a:tr h="592263">
                <a:tc>
                  <a:txBody>
                    <a:bodyPr/>
                    <a:lstStyle/>
                    <a:p>
                      <a:pPr algn="ctr">
                        <a:spcAft>
                          <a:spcPts val="0"/>
                        </a:spcAft>
                      </a:pPr>
                      <a:r>
                        <a:rPr lang="pl-PL" sz="1800">
                          <a:effectLst/>
                        </a:rPr>
                        <a:t>2.</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Rozwijanie działalności gospodarczej </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111 112</a:t>
                      </a: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111 112</a:t>
                      </a:r>
                      <a:endParaRPr lang="pl-PL" sz="2000" b="1" dirty="0" smtClean="0">
                        <a:effectLst/>
                        <a:latin typeface="+mn-lt"/>
                        <a:ea typeface="Times New Roman" panose="02020603050405020304" pitchFamily="18" charset="0"/>
                      </a:endParaRPr>
                    </a:p>
                  </a:txBody>
                  <a:tcPr marL="68580" marR="68580" marT="0" marB="0" anchor="ctr"/>
                </a:tc>
              </a:tr>
              <a:tr h="933672">
                <a:tc>
                  <a:txBody>
                    <a:bodyPr/>
                    <a:lstStyle/>
                    <a:p>
                      <a:pPr algn="ctr">
                        <a:spcAft>
                          <a:spcPts val="0"/>
                        </a:spcAft>
                      </a:pPr>
                      <a:r>
                        <a:rPr lang="pl-PL" sz="1800">
                          <a:effectLst/>
                        </a:rPr>
                        <a:t>3.  </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Inwestycje w infrastrukturę turystyczną, rekreacyjną                              i kulturową</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211 254</a:t>
                      </a:r>
                    </a:p>
                  </a:txBody>
                  <a:tcPr marL="68580" marR="68580" marT="0" marB="0" anchor="ctr"/>
                </a:tc>
                <a:tc>
                  <a:txBody>
                    <a:bodyPr/>
                    <a:lstStyle/>
                    <a:p>
                      <a:pPr algn="r">
                        <a:spcAft>
                          <a:spcPts val="0"/>
                        </a:spcAft>
                      </a:pPr>
                      <a:endParaRPr lang="pl-PL" sz="2000" b="1" dirty="0" smtClean="0">
                        <a:effectLst/>
                        <a:latin typeface="+mn-lt"/>
                        <a:ea typeface="Times New Roman" panose="02020603050405020304" pitchFamily="18" charset="0"/>
                      </a:endParaRPr>
                    </a:p>
                    <a:p>
                      <a:pPr algn="r">
                        <a:spcAft>
                          <a:spcPts val="0"/>
                        </a:spcAft>
                      </a:pPr>
                      <a:r>
                        <a:rPr lang="pl-PL" sz="2000" b="1" dirty="0" smtClean="0">
                          <a:effectLst/>
                          <a:latin typeface="+mn-lt"/>
                          <a:ea typeface="Times New Roman" panose="02020603050405020304" pitchFamily="18" charset="0"/>
                        </a:rPr>
                        <a:t>211 254</a:t>
                      </a:r>
                    </a:p>
                    <a:p>
                      <a:pPr algn="r">
                        <a:spcAft>
                          <a:spcPts val="0"/>
                        </a:spcAft>
                      </a:pPr>
                      <a:endParaRPr lang="pl-PL" sz="2000" b="1" dirty="0">
                        <a:effectLst/>
                        <a:latin typeface="+mn-lt"/>
                        <a:ea typeface="Times New Roman" panose="02020603050405020304" pitchFamily="18" charset="0"/>
                      </a:endParaRPr>
                    </a:p>
                  </a:txBody>
                  <a:tcPr marL="68580" marR="68580" marT="0" marB="0" anchor="ctr"/>
                </a:tc>
              </a:tr>
              <a:tr h="394868">
                <a:tc>
                  <a:txBody>
                    <a:bodyPr/>
                    <a:lstStyle/>
                    <a:p>
                      <a:pPr algn="ctr">
                        <a:spcAft>
                          <a:spcPts val="0"/>
                        </a:spcAft>
                      </a:pPr>
                      <a:r>
                        <a:rPr lang="pl-PL" sz="1800">
                          <a:effectLst/>
                        </a:rPr>
                        <a:t>4.</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smtClean="0">
                          <a:effectLst/>
                          <a:latin typeface="+mn-lt"/>
                        </a:rPr>
                        <a:t>Granty</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7</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7</a:t>
                      </a:r>
                      <a:endParaRPr lang="pl-PL" sz="2000" b="1" dirty="0">
                        <a:effectLst/>
                        <a:latin typeface="+mn-lt"/>
                        <a:ea typeface="Times New Roman" panose="020206030504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250 000</a:t>
                      </a: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250 000</a:t>
                      </a:r>
                      <a:endParaRPr lang="pl-PL" sz="2000" b="1" dirty="0" smtClean="0">
                        <a:effectLst/>
                        <a:latin typeface="+mn-lt"/>
                        <a:ea typeface="Times New Roman" panose="02020603050405020304" pitchFamily="18" charset="0"/>
                      </a:endParaRPr>
                    </a:p>
                  </a:txBody>
                  <a:tcPr marL="68580" marR="68580" marT="0" marB="0" anchor="ctr"/>
                </a:tc>
              </a:tr>
              <a:tr h="399869">
                <a:tc gridSpan="2">
                  <a:txBody>
                    <a:bodyPr/>
                    <a:lstStyle/>
                    <a:p>
                      <a:pPr algn="ctr">
                        <a:spcAft>
                          <a:spcPts val="0"/>
                        </a:spcAft>
                      </a:pPr>
                      <a:r>
                        <a:rPr lang="pl-PL" sz="1800" b="1" dirty="0">
                          <a:effectLst/>
                          <a:latin typeface="+mn-lt"/>
                        </a:rPr>
                        <a:t>Podsumowanie:</a:t>
                      </a:r>
                      <a:endParaRPr lang="pl-PL" sz="1800" b="1" dirty="0">
                        <a:effectLst/>
                        <a:latin typeface="+mn-lt"/>
                        <a:ea typeface="Times New Roman" panose="02020603050405020304" pitchFamily="18" charset="0"/>
                      </a:endParaRPr>
                    </a:p>
                  </a:txBody>
                  <a:tcPr marL="68580" marR="68580" marT="0" marB="0"/>
                </a:tc>
                <a:tc hMerge="1">
                  <a:txBody>
                    <a:bodyPr/>
                    <a:lstStyle/>
                    <a:p>
                      <a:endParaRPr lang="pl-PL"/>
                    </a:p>
                  </a:txBody>
                  <a:tcPr/>
                </a:tc>
                <a:tc>
                  <a:txBody>
                    <a:bodyPr/>
                    <a:lstStyle/>
                    <a:p>
                      <a:pPr algn="r"/>
                      <a:r>
                        <a:rPr lang="pl-PL" sz="2000" b="1" dirty="0" smtClean="0">
                          <a:latin typeface="+mn-lt"/>
                        </a:rPr>
                        <a:t>0</a:t>
                      </a:r>
                      <a:endParaRPr lang="pl-PL" sz="2000" b="1" dirty="0">
                        <a:latin typeface="+mn-lt"/>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16</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12</a:t>
                      </a:r>
                      <a:endParaRPr lang="pl-PL" sz="2000" b="1" dirty="0">
                        <a:effectLst/>
                        <a:latin typeface="+mn-lt"/>
                        <a:ea typeface="Times New Roman" panose="020206030504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1 132 366</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812 366</a:t>
                      </a:r>
                      <a:endParaRPr lang="pl-PL" sz="2000" b="1" dirty="0" smtClean="0">
                        <a:effectLst/>
                        <a:latin typeface="+mn-lt"/>
                        <a:ea typeface="Times New Roman" panose="02020603050405020304" pitchFamily="18" charset="0"/>
                      </a:endParaRPr>
                    </a:p>
                  </a:txBody>
                  <a:tcPr marL="68580" marR="68580" marT="0" marB="0" anchor="ctr"/>
                </a:tc>
              </a:tr>
            </a:tbl>
          </a:graphicData>
        </a:graphic>
      </p:graphicFrame>
      <p:sp>
        <p:nvSpPr>
          <p:cNvPr id="18" name="pole tekstowe 17"/>
          <p:cNvSpPr txBox="1"/>
          <p:nvPr/>
        </p:nvSpPr>
        <p:spPr>
          <a:xfrm>
            <a:off x="167457" y="6037944"/>
            <a:ext cx="9355895" cy="584775"/>
          </a:xfrm>
          <a:prstGeom prst="rect">
            <a:avLst/>
          </a:prstGeom>
          <a:noFill/>
        </p:spPr>
        <p:txBody>
          <a:bodyPr wrap="none" rtlCol="0">
            <a:spAutoFit/>
          </a:bodyPr>
          <a:lstStyle/>
          <a:p>
            <a:r>
              <a:rPr lang="pl-PL" sz="3200" b="1" dirty="0" smtClean="0"/>
              <a:t>Łącznie zakończone, realizacja i wybrane</a:t>
            </a:r>
            <a:r>
              <a:rPr lang="pl-PL" sz="3200" b="1" dirty="0"/>
              <a:t>: </a:t>
            </a:r>
            <a:r>
              <a:rPr lang="pl-PL" sz="3200" b="1" dirty="0">
                <a:solidFill>
                  <a:srgbClr val="FF0000"/>
                </a:solidFill>
              </a:rPr>
              <a:t>1 132 366</a:t>
            </a:r>
            <a:r>
              <a:rPr lang="pl-PL" sz="3200" b="1" dirty="0"/>
              <a:t>‬‬ </a:t>
            </a:r>
            <a:r>
              <a:rPr lang="pl-PL" sz="3200" b="1" dirty="0" smtClean="0"/>
              <a:t>zł </a:t>
            </a:r>
            <a:endParaRPr lang="pl-PL" sz="3200" b="1" dirty="0"/>
          </a:p>
        </p:txBody>
      </p:sp>
    </p:spTree>
    <p:extLst>
      <p:ext uri="{BB962C8B-B14F-4D97-AF65-F5344CB8AC3E}">
        <p14:creationId xmlns:p14="http://schemas.microsoft.com/office/powerpoint/2010/main" val="42384674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0"/>
            <a:ext cx="10515600" cy="1325563"/>
          </a:xfrm>
        </p:spPr>
        <p:txBody>
          <a:bodyPr/>
          <a:lstStyle/>
          <a:p>
            <a:pPr algn="ctr"/>
            <a:r>
              <a:rPr lang="pl-PL" b="1" dirty="0" smtClean="0">
                <a:latin typeface="+mn-lt"/>
              </a:rPr>
              <a:t>PIECHOWICE</a:t>
            </a:r>
            <a:endParaRPr lang="pl-PL" b="1" dirty="0">
              <a:latin typeface="+mn-lt"/>
            </a:endParaRPr>
          </a:p>
        </p:txBody>
      </p:sp>
      <p:graphicFrame>
        <p:nvGraphicFramePr>
          <p:cNvPr id="17" name="Symbol zastępczy zawartości 3"/>
          <p:cNvGraphicFramePr>
            <a:graphicFrameLocks noGrp="1"/>
          </p:cNvGraphicFramePr>
          <p:nvPr>
            <p:ph idx="1"/>
            <p:extLst>
              <p:ext uri="{D42A27DB-BD31-4B8C-83A1-F6EECF244321}">
                <p14:modId xmlns:p14="http://schemas.microsoft.com/office/powerpoint/2010/main" val="2997047435"/>
              </p:ext>
            </p:extLst>
          </p:nvPr>
        </p:nvGraphicFramePr>
        <p:xfrm>
          <a:off x="167457" y="1020763"/>
          <a:ext cx="11893915" cy="4678840"/>
        </p:xfrm>
        <a:graphic>
          <a:graphicData uri="http://schemas.openxmlformats.org/drawingml/2006/table">
            <a:tbl>
              <a:tblPr firstRow="1" firstCol="1" bandRow="1">
                <a:tableStyleId>{5C22544A-7EE6-4342-B048-85BDC9FD1C3A}</a:tableStyleId>
              </a:tblPr>
              <a:tblGrid>
                <a:gridCol w="446044"/>
                <a:gridCol w="2449013"/>
                <a:gridCol w="1494972"/>
                <a:gridCol w="1964590"/>
                <a:gridCol w="1010839"/>
                <a:gridCol w="1059542"/>
                <a:gridCol w="1930400"/>
                <a:gridCol w="1538515"/>
              </a:tblGrid>
              <a:tr h="1113922">
                <a:tc>
                  <a:txBody>
                    <a:bodyPr/>
                    <a:lstStyle/>
                    <a:p>
                      <a:pPr algn="ctr">
                        <a:spcAft>
                          <a:spcPts val="0"/>
                        </a:spcAft>
                      </a:pPr>
                      <a:r>
                        <a:rPr lang="pl-PL" sz="1800" dirty="0">
                          <a:effectLst/>
                        </a:rPr>
                        <a:t>Lp.</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a:effectLst/>
                        </a:rPr>
                        <a:t>NABORY</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Liczba wybranych jeżeli umowa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Kwota</a:t>
                      </a:r>
                      <a:r>
                        <a:rPr lang="pl-PL" sz="1800" baseline="0" dirty="0" smtClean="0">
                          <a:effectLst/>
                          <a:latin typeface="+mn-lt"/>
                          <a:ea typeface="Times New Roman" panose="02020603050405020304" pitchFamily="18" charset="0"/>
                        </a:rPr>
                        <a:t> wybranych jeżeli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Liczba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Liczba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Kwota</a:t>
                      </a:r>
                      <a:r>
                        <a:rPr lang="pl-PL" sz="1800" baseline="0" dirty="0" smtClean="0">
                          <a:effectLst/>
                          <a:latin typeface="+mn-lt"/>
                          <a:ea typeface="+mn-ea"/>
                        </a:rPr>
                        <a:t>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W tym kwota</a:t>
                      </a:r>
                      <a:r>
                        <a:rPr lang="pl-PL" sz="1800" baseline="0" dirty="0" smtClean="0">
                          <a:effectLst/>
                        </a:rPr>
                        <a:t>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r>
              <a:tr h="799739">
                <a:tc>
                  <a:txBody>
                    <a:bodyPr/>
                    <a:lstStyle/>
                    <a:p>
                      <a:pPr>
                        <a:spcAft>
                          <a:spcPts val="0"/>
                        </a:spcAft>
                      </a:pPr>
                      <a:r>
                        <a:rPr lang="pl-PL" sz="1800">
                          <a:effectLst/>
                        </a:rPr>
                        <a:t>  1.</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Podejmowanie działalności gospodarczej</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4</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320 000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160 000</a:t>
                      </a:r>
                      <a:endParaRPr lang="pl-PL" sz="2000" b="1" dirty="0">
                        <a:effectLst/>
                        <a:latin typeface="+mn-lt"/>
                        <a:ea typeface="Times New Roman" panose="02020603050405020304" pitchFamily="18" charset="0"/>
                      </a:endParaRPr>
                    </a:p>
                  </a:txBody>
                  <a:tcPr marL="68580" marR="68580" marT="0" marB="0" anchor="ctr"/>
                </a:tc>
              </a:tr>
              <a:tr h="592263">
                <a:tc>
                  <a:txBody>
                    <a:bodyPr/>
                    <a:lstStyle/>
                    <a:p>
                      <a:pPr algn="ctr">
                        <a:spcAft>
                          <a:spcPts val="0"/>
                        </a:spcAft>
                      </a:pPr>
                      <a:r>
                        <a:rPr lang="pl-PL" sz="1800">
                          <a:effectLst/>
                        </a:rPr>
                        <a:t>2.</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Rozwijanie działalności gospodarczej </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300 000</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i="0" u="none" strike="noStrike" dirty="0" smtClean="0">
                          <a:solidFill>
                            <a:srgbClr val="000000"/>
                          </a:solidFill>
                          <a:effectLst/>
                          <a:latin typeface="+mn-lt"/>
                        </a:rPr>
                        <a:t>300 000</a:t>
                      </a:r>
                    </a:p>
                  </a:txBody>
                  <a:tcPr marL="68580" marR="68580" marT="0" marB="0" anchor="ctr"/>
                </a:tc>
              </a:tr>
              <a:tr h="933672">
                <a:tc>
                  <a:txBody>
                    <a:bodyPr/>
                    <a:lstStyle/>
                    <a:p>
                      <a:pPr algn="ctr">
                        <a:spcAft>
                          <a:spcPts val="0"/>
                        </a:spcAft>
                      </a:pPr>
                      <a:r>
                        <a:rPr lang="pl-PL" sz="1800">
                          <a:effectLst/>
                        </a:rPr>
                        <a:t>3.  </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Inwestycje w infrastrukturę turystyczną, rekreacyjną                              i kulturową</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298 521</a:t>
                      </a: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298 521</a:t>
                      </a:r>
                    </a:p>
                  </a:txBody>
                  <a:tcPr marL="68580" marR="68580" marT="0" marB="0" anchor="ctr"/>
                </a:tc>
              </a:tr>
              <a:tr h="394868">
                <a:tc>
                  <a:txBody>
                    <a:bodyPr/>
                    <a:lstStyle/>
                    <a:p>
                      <a:pPr algn="ctr">
                        <a:spcAft>
                          <a:spcPts val="0"/>
                        </a:spcAft>
                      </a:pPr>
                      <a:r>
                        <a:rPr lang="pl-PL" sz="1800">
                          <a:effectLst/>
                        </a:rPr>
                        <a:t>4.</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smtClean="0">
                          <a:effectLst/>
                          <a:latin typeface="+mn-lt"/>
                        </a:rPr>
                        <a:t>Granty</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92 614</a:t>
                      </a: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92 614</a:t>
                      </a:r>
                    </a:p>
                  </a:txBody>
                  <a:tcPr marL="68580" marR="68580" marT="0" marB="0" anchor="ctr"/>
                </a:tc>
              </a:tr>
              <a:tr h="399869">
                <a:tc gridSpan="2">
                  <a:txBody>
                    <a:bodyPr/>
                    <a:lstStyle/>
                    <a:p>
                      <a:pPr algn="ctr">
                        <a:spcAft>
                          <a:spcPts val="0"/>
                        </a:spcAft>
                      </a:pPr>
                      <a:r>
                        <a:rPr lang="pl-PL" sz="1800" b="1" dirty="0">
                          <a:effectLst/>
                          <a:latin typeface="+mn-lt"/>
                        </a:rPr>
                        <a:t>Podsumowanie:</a:t>
                      </a:r>
                      <a:endParaRPr lang="pl-PL" sz="1800" b="1" dirty="0">
                        <a:effectLst/>
                        <a:latin typeface="+mn-lt"/>
                        <a:ea typeface="Times New Roman" panose="02020603050405020304" pitchFamily="18" charset="0"/>
                      </a:endParaRPr>
                    </a:p>
                  </a:txBody>
                  <a:tcPr marL="68580" marR="68580" marT="0" marB="0"/>
                </a:tc>
                <a:tc hMerge="1">
                  <a:txBody>
                    <a:bodyPr/>
                    <a:lstStyle/>
                    <a:p>
                      <a:endParaRPr lang="pl-PL"/>
                    </a:p>
                  </a:txBody>
                  <a:tcPr/>
                </a:tc>
                <a:tc>
                  <a:txBody>
                    <a:bodyPr/>
                    <a:lstStyle/>
                    <a:p>
                      <a:pPr algn="r"/>
                      <a:r>
                        <a:rPr lang="pl-PL" sz="2000" b="1" dirty="0" smtClean="0">
                          <a:latin typeface="+mn-lt"/>
                        </a:rPr>
                        <a:t>0</a:t>
                      </a:r>
                      <a:endParaRPr lang="pl-PL" sz="2000" b="1" dirty="0">
                        <a:latin typeface="+mn-lt"/>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9</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7</a:t>
                      </a:r>
                      <a:endParaRPr lang="pl-PL" sz="2000" b="1" dirty="0">
                        <a:effectLst/>
                        <a:latin typeface="+mn-lt"/>
                        <a:ea typeface="Times New Roman" panose="020206030504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t>1 011 435</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851 135</a:t>
                      </a:r>
                      <a:endParaRPr lang="pl-PL" sz="2000" b="1" dirty="0" smtClean="0">
                        <a:effectLst/>
                        <a:latin typeface="+mn-lt"/>
                        <a:ea typeface="Times New Roman" panose="02020603050405020304" pitchFamily="18" charset="0"/>
                      </a:endParaRPr>
                    </a:p>
                  </a:txBody>
                  <a:tcPr marL="68580" marR="68580" marT="0" marB="0" anchor="ctr"/>
                </a:tc>
              </a:tr>
            </a:tbl>
          </a:graphicData>
        </a:graphic>
      </p:graphicFrame>
      <p:sp>
        <p:nvSpPr>
          <p:cNvPr id="18" name="pole tekstowe 17"/>
          <p:cNvSpPr txBox="1"/>
          <p:nvPr/>
        </p:nvSpPr>
        <p:spPr>
          <a:xfrm>
            <a:off x="167457" y="6037944"/>
            <a:ext cx="9355895" cy="584775"/>
          </a:xfrm>
          <a:prstGeom prst="rect">
            <a:avLst/>
          </a:prstGeom>
          <a:noFill/>
        </p:spPr>
        <p:txBody>
          <a:bodyPr wrap="none" rtlCol="0">
            <a:spAutoFit/>
          </a:bodyPr>
          <a:lstStyle/>
          <a:p>
            <a:r>
              <a:rPr lang="pl-PL" sz="3200" b="1" dirty="0" smtClean="0"/>
              <a:t>Łącznie zakończone, realizacja i wybrane</a:t>
            </a:r>
            <a:r>
              <a:rPr lang="pl-PL" sz="3200" b="1" dirty="0"/>
              <a:t>: </a:t>
            </a:r>
            <a:r>
              <a:rPr lang="pl-PL" sz="3200" b="1" dirty="0" smtClean="0"/>
              <a:t>‬‬1 011 435‬ zł </a:t>
            </a:r>
            <a:endParaRPr lang="pl-PL" sz="3200" b="1" dirty="0"/>
          </a:p>
        </p:txBody>
      </p:sp>
    </p:spTree>
    <p:extLst>
      <p:ext uri="{BB962C8B-B14F-4D97-AF65-F5344CB8AC3E}">
        <p14:creationId xmlns:p14="http://schemas.microsoft.com/office/powerpoint/2010/main" val="3430186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0"/>
            <a:ext cx="10515600" cy="1325563"/>
          </a:xfrm>
        </p:spPr>
        <p:txBody>
          <a:bodyPr/>
          <a:lstStyle/>
          <a:p>
            <a:pPr algn="ctr"/>
            <a:r>
              <a:rPr lang="pl-PL" b="1" dirty="0" smtClean="0">
                <a:latin typeface="+mn-lt"/>
              </a:rPr>
              <a:t>PODGÓRZYN</a:t>
            </a:r>
            <a:endParaRPr lang="pl-PL" b="1" dirty="0">
              <a:latin typeface="+mn-lt"/>
            </a:endParaRPr>
          </a:p>
        </p:txBody>
      </p:sp>
      <p:graphicFrame>
        <p:nvGraphicFramePr>
          <p:cNvPr id="17" name="Symbol zastępczy zawartości 3"/>
          <p:cNvGraphicFramePr>
            <a:graphicFrameLocks noGrp="1"/>
          </p:cNvGraphicFramePr>
          <p:nvPr>
            <p:ph idx="1"/>
            <p:extLst>
              <p:ext uri="{D42A27DB-BD31-4B8C-83A1-F6EECF244321}">
                <p14:modId xmlns:p14="http://schemas.microsoft.com/office/powerpoint/2010/main" val="808253681"/>
              </p:ext>
            </p:extLst>
          </p:nvPr>
        </p:nvGraphicFramePr>
        <p:xfrm>
          <a:off x="167457" y="1020763"/>
          <a:ext cx="11893915" cy="4678840"/>
        </p:xfrm>
        <a:graphic>
          <a:graphicData uri="http://schemas.openxmlformats.org/drawingml/2006/table">
            <a:tbl>
              <a:tblPr firstRow="1" firstCol="1" bandRow="1">
                <a:tableStyleId>{5C22544A-7EE6-4342-B048-85BDC9FD1C3A}</a:tableStyleId>
              </a:tblPr>
              <a:tblGrid>
                <a:gridCol w="446044"/>
                <a:gridCol w="2449013"/>
                <a:gridCol w="1494972"/>
                <a:gridCol w="1964590"/>
                <a:gridCol w="1010839"/>
                <a:gridCol w="1059542"/>
                <a:gridCol w="1930400"/>
                <a:gridCol w="1538515"/>
              </a:tblGrid>
              <a:tr h="1113922">
                <a:tc>
                  <a:txBody>
                    <a:bodyPr/>
                    <a:lstStyle/>
                    <a:p>
                      <a:pPr algn="ctr">
                        <a:spcAft>
                          <a:spcPts val="0"/>
                        </a:spcAft>
                      </a:pPr>
                      <a:r>
                        <a:rPr lang="pl-PL" sz="1800" dirty="0">
                          <a:effectLst/>
                        </a:rPr>
                        <a:t>Lp.</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a:effectLst/>
                        </a:rPr>
                        <a:t>NABORY</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Liczba wybranych jeżeli umowa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Kwota</a:t>
                      </a:r>
                      <a:r>
                        <a:rPr lang="pl-PL" sz="1800" baseline="0" dirty="0" smtClean="0">
                          <a:effectLst/>
                          <a:latin typeface="+mn-lt"/>
                          <a:ea typeface="Times New Roman" panose="02020603050405020304" pitchFamily="18" charset="0"/>
                        </a:rPr>
                        <a:t> wybranych jeżeli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Liczba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Liczba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Kwota</a:t>
                      </a:r>
                      <a:r>
                        <a:rPr lang="pl-PL" sz="1800" baseline="0" dirty="0" smtClean="0">
                          <a:effectLst/>
                          <a:latin typeface="+mn-lt"/>
                          <a:ea typeface="+mn-ea"/>
                        </a:rPr>
                        <a:t>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W tym kwota</a:t>
                      </a:r>
                      <a:r>
                        <a:rPr lang="pl-PL" sz="1800" baseline="0" dirty="0" smtClean="0">
                          <a:effectLst/>
                        </a:rPr>
                        <a:t>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r>
              <a:tr h="799739">
                <a:tc>
                  <a:txBody>
                    <a:bodyPr/>
                    <a:lstStyle/>
                    <a:p>
                      <a:pPr>
                        <a:spcAft>
                          <a:spcPts val="0"/>
                        </a:spcAft>
                      </a:pPr>
                      <a:r>
                        <a:rPr lang="pl-PL" sz="1800">
                          <a:effectLst/>
                        </a:rPr>
                        <a:t>  1.</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Podejmowanie działalności gospodarczej</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80</a:t>
                      </a:r>
                      <a:r>
                        <a:rPr lang="pl-PL" sz="2000" b="1" baseline="0" dirty="0" smtClean="0">
                          <a:effectLst/>
                          <a:latin typeface="+mn-lt"/>
                          <a:ea typeface="Times New Roman" panose="02020603050405020304" pitchFamily="18" charset="0"/>
                        </a:rPr>
                        <a:t> 000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5</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800 000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400 000</a:t>
                      </a:r>
                      <a:endParaRPr lang="pl-PL" sz="2000" b="1" dirty="0">
                        <a:effectLst/>
                        <a:latin typeface="+mn-lt"/>
                        <a:ea typeface="Times New Roman" panose="02020603050405020304" pitchFamily="18" charset="0"/>
                      </a:endParaRPr>
                    </a:p>
                  </a:txBody>
                  <a:tcPr marL="68580" marR="68580" marT="0" marB="0" anchor="ctr"/>
                </a:tc>
              </a:tr>
              <a:tr h="592263">
                <a:tc>
                  <a:txBody>
                    <a:bodyPr/>
                    <a:lstStyle/>
                    <a:p>
                      <a:pPr algn="ctr">
                        <a:spcAft>
                          <a:spcPts val="0"/>
                        </a:spcAft>
                      </a:pPr>
                      <a:r>
                        <a:rPr lang="pl-PL" sz="1800">
                          <a:effectLst/>
                        </a:rPr>
                        <a:t>2.</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Rozwijanie działalności gospodarczej </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543 277</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543 277</a:t>
                      </a:r>
                    </a:p>
                  </a:txBody>
                  <a:tcPr marL="68580" marR="68580" marT="0" marB="0" anchor="ctr"/>
                </a:tc>
              </a:tr>
              <a:tr h="933672">
                <a:tc>
                  <a:txBody>
                    <a:bodyPr/>
                    <a:lstStyle/>
                    <a:p>
                      <a:pPr algn="ctr">
                        <a:spcAft>
                          <a:spcPts val="0"/>
                        </a:spcAft>
                      </a:pPr>
                      <a:r>
                        <a:rPr lang="pl-PL" sz="1800">
                          <a:effectLst/>
                        </a:rPr>
                        <a:t>3.  </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Inwestycje w infrastrukturę turystyczną, rekreacyjną                              i kulturową</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681 635</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681 635</a:t>
                      </a:r>
                    </a:p>
                  </a:txBody>
                  <a:tcPr marL="68580" marR="68580" marT="0" marB="0" anchor="ctr"/>
                </a:tc>
              </a:tr>
              <a:tr h="394868">
                <a:tc>
                  <a:txBody>
                    <a:bodyPr/>
                    <a:lstStyle/>
                    <a:p>
                      <a:pPr algn="ctr">
                        <a:spcAft>
                          <a:spcPts val="0"/>
                        </a:spcAft>
                      </a:pPr>
                      <a:r>
                        <a:rPr lang="pl-PL" sz="1800">
                          <a:effectLst/>
                        </a:rPr>
                        <a:t>4.</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smtClean="0">
                          <a:effectLst/>
                          <a:latin typeface="+mn-lt"/>
                        </a:rPr>
                        <a:t>Granty</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80 000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9</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9</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220 000</a:t>
                      </a: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220 000</a:t>
                      </a:r>
                      <a:endParaRPr lang="pl-PL" sz="2000" b="1" dirty="0">
                        <a:effectLst/>
                        <a:latin typeface="+mn-lt"/>
                        <a:ea typeface="Times New Roman" panose="02020603050405020304" pitchFamily="18" charset="0"/>
                      </a:endParaRPr>
                    </a:p>
                  </a:txBody>
                  <a:tcPr marL="68580" marR="68580" marT="0" marB="0" anchor="ctr"/>
                </a:tc>
              </a:tr>
              <a:tr h="399869">
                <a:tc gridSpan="2">
                  <a:txBody>
                    <a:bodyPr/>
                    <a:lstStyle/>
                    <a:p>
                      <a:pPr algn="ctr">
                        <a:spcAft>
                          <a:spcPts val="0"/>
                        </a:spcAft>
                      </a:pPr>
                      <a:r>
                        <a:rPr lang="pl-PL" sz="1800" b="1" dirty="0">
                          <a:effectLst/>
                          <a:latin typeface="+mn-lt"/>
                        </a:rPr>
                        <a:t>Podsumowanie:</a:t>
                      </a:r>
                      <a:endParaRPr lang="pl-PL" sz="1800" b="1" dirty="0">
                        <a:effectLst/>
                        <a:latin typeface="+mn-lt"/>
                        <a:ea typeface="Times New Roman" panose="02020603050405020304" pitchFamily="18" charset="0"/>
                      </a:endParaRPr>
                    </a:p>
                  </a:txBody>
                  <a:tcPr marL="68580" marR="68580" marT="0" marB="0"/>
                </a:tc>
                <a:tc hMerge="1">
                  <a:txBody>
                    <a:bodyPr/>
                    <a:lstStyle/>
                    <a:p>
                      <a:endParaRPr lang="pl-PL"/>
                    </a:p>
                  </a:txBody>
                  <a:tcPr/>
                </a:tc>
                <a:tc>
                  <a:txBody>
                    <a:bodyPr/>
                    <a:lstStyle/>
                    <a:p>
                      <a:pPr algn="r"/>
                      <a:r>
                        <a:rPr lang="pl-PL" sz="2000" b="1" dirty="0" smtClean="0">
                          <a:latin typeface="+mn-lt"/>
                        </a:rPr>
                        <a:t>0</a:t>
                      </a:r>
                      <a:endParaRPr lang="pl-PL" sz="2000" b="1" dirty="0">
                        <a:latin typeface="+mn-lt"/>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1</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24</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17</a:t>
                      </a:r>
                      <a:endParaRPr lang="pl-PL" sz="2000" b="1" dirty="0">
                        <a:effectLst/>
                        <a:latin typeface="+mn-lt"/>
                        <a:ea typeface="Times New Roman" panose="020206030504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2 244 912</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1 844 912</a:t>
                      </a:r>
                      <a:endParaRPr lang="pl-PL" sz="2000" b="1" dirty="0" smtClean="0">
                        <a:effectLst/>
                        <a:latin typeface="+mn-lt"/>
                        <a:ea typeface="Times New Roman" panose="02020603050405020304" pitchFamily="18" charset="0"/>
                      </a:endParaRPr>
                    </a:p>
                  </a:txBody>
                  <a:tcPr marL="68580" marR="68580" marT="0" marB="0" anchor="ctr"/>
                </a:tc>
              </a:tr>
            </a:tbl>
          </a:graphicData>
        </a:graphic>
      </p:graphicFrame>
      <p:sp>
        <p:nvSpPr>
          <p:cNvPr id="18" name="pole tekstowe 17"/>
          <p:cNvSpPr txBox="1"/>
          <p:nvPr/>
        </p:nvSpPr>
        <p:spPr>
          <a:xfrm>
            <a:off x="167457" y="6037944"/>
            <a:ext cx="9448869" cy="584775"/>
          </a:xfrm>
          <a:prstGeom prst="rect">
            <a:avLst/>
          </a:prstGeom>
          <a:noFill/>
        </p:spPr>
        <p:txBody>
          <a:bodyPr wrap="none" rtlCol="0">
            <a:spAutoFit/>
          </a:bodyPr>
          <a:lstStyle/>
          <a:p>
            <a:r>
              <a:rPr lang="pl-PL" sz="3200" b="1" dirty="0" smtClean="0"/>
              <a:t>Łącznie zakończone, realizacja i wybrane</a:t>
            </a:r>
            <a:r>
              <a:rPr lang="pl-PL" sz="3200" b="1" dirty="0"/>
              <a:t>: ‬‬ </a:t>
            </a:r>
            <a:r>
              <a:rPr lang="pl-PL" sz="3200" b="1" dirty="0">
                <a:solidFill>
                  <a:srgbClr val="FF0000"/>
                </a:solidFill>
              </a:rPr>
              <a:t>2 244 </a:t>
            </a:r>
            <a:r>
              <a:rPr lang="pl-PL" sz="3200" b="1" dirty="0" smtClean="0">
                <a:solidFill>
                  <a:srgbClr val="FF0000"/>
                </a:solidFill>
              </a:rPr>
              <a:t>912 </a:t>
            </a:r>
            <a:r>
              <a:rPr lang="pl-PL" sz="3200" b="1" dirty="0" smtClean="0"/>
              <a:t>zł </a:t>
            </a:r>
            <a:endParaRPr lang="pl-PL" sz="3200" b="1" dirty="0"/>
          </a:p>
        </p:txBody>
      </p:sp>
    </p:spTree>
    <p:extLst>
      <p:ext uri="{BB962C8B-B14F-4D97-AF65-F5344CB8AC3E}">
        <p14:creationId xmlns:p14="http://schemas.microsoft.com/office/powerpoint/2010/main" val="74212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0"/>
            <a:ext cx="10515600" cy="1325563"/>
          </a:xfrm>
        </p:spPr>
        <p:txBody>
          <a:bodyPr/>
          <a:lstStyle/>
          <a:p>
            <a:pPr algn="ctr"/>
            <a:r>
              <a:rPr lang="pl-PL" b="1" dirty="0" smtClean="0">
                <a:latin typeface="+mn-lt"/>
              </a:rPr>
              <a:t>SZKLARSKA PORĘBA</a:t>
            </a:r>
            <a:endParaRPr lang="pl-PL" b="1" dirty="0">
              <a:latin typeface="+mn-lt"/>
            </a:endParaRPr>
          </a:p>
        </p:txBody>
      </p:sp>
      <p:graphicFrame>
        <p:nvGraphicFramePr>
          <p:cNvPr id="17" name="Symbol zastępczy zawartości 3"/>
          <p:cNvGraphicFramePr>
            <a:graphicFrameLocks noGrp="1"/>
          </p:cNvGraphicFramePr>
          <p:nvPr>
            <p:ph idx="1"/>
            <p:extLst>
              <p:ext uri="{D42A27DB-BD31-4B8C-83A1-F6EECF244321}">
                <p14:modId xmlns:p14="http://schemas.microsoft.com/office/powerpoint/2010/main" val="3293080761"/>
              </p:ext>
            </p:extLst>
          </p:nvPr>
        </p:nvGraphicFramePr>
        <p:xfrm>
          <a:off x="167457" y="1020763"/>
          <a:ext cx="11893915" cy="4678840"/>
        </p:xfrm>
        <a:graphic>
          <a:graphicData uri="http://schemas.openxmlformats.org/drawingml/2006/table">
            <a:tbl>
              <a:tblPr firstRow="1" firstCol="1" bandRow="1">
                <a:tableStyleId>{5C22544A-7EE6-4342-B048-85BDC9FD1C3A}</a:tableStyleId>
              </a:tblPr>
              <a:tblGrid>
                <a:gridCol w="446044"/>
                <a:gridCol w="2449013"/>
                <a:gridCol w="1494972"/>
                <a:gridCol w="1930400"/>
                <a:gridCol w="1045029"/>
                <a:gridCol w="1059542"/>
                <a:gridCol w="1930400"/>
                <a:gridCol w="1538515"/>
              </a:tblGrid>
              <a:tr h="1113922">
                <a:tc>
                  <a:txBody>
                    <a:bodyPr/>
                    <a:lstStyle/>
                    <a:p>
                      <a:pPr algn="ctr">
                        <a:spcAft>
                          <a:spcPts val="0"/>
                        </a:spcAft>
                      </a:pPr>
                      <a:r>
                        <a:rPr lang="pl-PL" sz="1800" dirty="0">
                          <a:effectLst/>
                        </a:rPr>
                        <a:t>Lp.</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a:effectLst/>
                        </a:rPr>
                        <a:t>NABORY</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Liczba wybranych jeżeli umowa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Kwota</a:t>
                      </a:r>
                      <a:r>
                        <a:rPr lang="pl-PL" sz="1800" baseline="0" dirty="0" smtClean="0">
                          <a:effectLst/>
                          <a:latin typeface="+mn-lt"/>
                          <a:ea typeface="Times New Roman" panose="02020603050405020304" pitchFamily="18" charset="0"/>
                        </a:rPr>
                        <a:t> wybranych jeżeli nie podpisana umowa</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Liczba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Liczba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mn-ea"/>
                        </a:rPr>
                        <a:t>Kwota</a:t>
                      </a:r>
                      <a:r>
                        <a:rPr lang="pl-PL" sz="1800" baseline="0" dirty="0" smtClean="0">
                          <a:effectLst/>
                          <a:latin typeface="+mn-lt"/>
                          <a:ea typeface="+mn-ea"/>
                        </a:rPr>
                        <a:t> podpisanych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pl-PL" sz="1800" dirty="0" smtClean="0">
                          <a:effectLst/>
                        </a:rPr>
                        <a:t>W tym kwota</a:t>
                      </a:r>
                      <a:r>
                        <a:rPr lang="pl-PL" sz="1800" baseline="0" dirty="0" smtClean="0">
                          <a:effectLst/>
                        </a:rPr>
                        <a:t> zakończonych umów</a:t>
                      </a:r>
                      <a:endParaRPr lang="pl-PL" sz="1800" dirty="0">
                        <a:effectLst/>
                        <a:latin typeface="Times New Roman" panose="02020603050405020304" pitchFamily="18" charset="0"/>
                        <a:ea typeface="Times New Roman" panose="02020603050405020304" pitchFamily="18" charset="0"/>
                      </a:endParaRPr>
                    </a:p>
                  </a:txBody>
                  <a:tcPr marL="68580" marR="68580" marT="0" marB="0"/>
                </a:tc>
              </a:tr>
              <a:tr h="799739">
                <a:tc>
                  <a:txBody>
                    <a:bodyPr/>
                    <a:lstStyle/>
                    <a:p>
                      <a:pPr>
                        <a:spcAft>
                          <a:spcPts val="0"/>
                        </a:spcAft>
                      </a:pPr>
                      <a:r>
                        <a:rPr lang="pl-PL" sz="1800">
                          <a:effectLst/>
                        </a:rPr>
                        <a:t>  1.</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Podejmowanie działalności gospodarczej</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80 000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640 000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240 000</a:t>
                      </a:r>
                      <a:endParaRPr lang="pl-PL" sz="2000" b="1" dirty="0">
                        <a:effectLst/>
                        <a:latin typeface="+mn-lt"/>
                        <a:ea typeface="Times New Roman" panose="02020603050405020304" pitchFamily="18" charset="0"/>
                      </a:endParaRPr>
                    </a:p>
                  </a:txBody>
                  <a:tcPr marL="68580" marR="68580" marT="0" marB="0" anchor="ctr"/>
                </a:tc>
              </a:tr>
              <a:tr h="592263">
                <a:tc>
                  <a:txBody>
                    <a:bodyPr/>
                    <a:lstStyle/>
                    <a:p>
                      <a:pPr algn="ctr">
                        <a:spcAft>
                          <a:spcPts val="0"/>
                        </a:spcAft>
                      </a:pPr>
                      <a:r>
                        <a:rPr lang="pl-PL" sz="1800">
                          <a:effectLst/>
                        </a:rPr>
                        <a:t>2.</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Rozwijanie działalności gospodarczej </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3</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465 485,09</a:t>
                      </a: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465 485,09</a:t>
                      </a:r>
                    </a:p>
                  </a:txBody>
                  <a:tcPr marL="68580" marR="68580" marT="0" marB="0" anchor="ctr"/>
                </a:tc>
              </a:tr>
              <a:tr h="933672">
                <a:tc>
                  <a:txBody>
                    <a:bodyPr/>
                    <a:lstStyle/>
                    <a:p>
                      <a:pPr algn="ctr">
                        <a:spcAft>
                          <a:spcPts val="0"/>
                        </a:spcAft>
                      </a:pPr>
                      <a:r>
                        <a:rPr lang="pl-PL" sz="1800">
                          <a:effectLst/>
                        </a:rPr>
                        <a:t>3.  </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a:effectLst/>
                          <a:latin typeface="+mn-lt"/>
                        </a:rPr>
                        <a:t>Inwestycje w infrastrukturę turystyczną, rekreacyjną                              i kulturową</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199 999</a:t>
                      </a: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r>
              <a:tr h="394868">
                <a:tc>
                  <a:txBody>
                    <a:bodyPr/>
                    <a:lstStyle/>
                    <a:p>
                      <a:pPr algn="ctr">
                        <a:spcAft>
                          <a:spcPts val="0"/>
                        </a:spcAft>
                      </a:pPr>
                      <a:r>
                        <a:rPr lang="pl-PL" sz="1800">
                          <a:effectLst/>
                        </a:rPr>
                        <a:t>4.</a:t>
                      </a:r>
                      <a:endParaRPr lang="pl-PL"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800" b="1" dirty="0" smtClean="0">
                          <a:effectLst/>
                          <a:latin typeface="+mn-lt"/>
                        </a:rPr>
                        <a:t>Granty</a:t>
                      </a:r>
                      <a:endParaRPr lang="pl-PL" sz="1800" b="1" dirty="0">
                        <a:effectLst/>
                        <a:latin typeface="+mn-lt"/>
                        <a:ea typeface="Times New Roman" panose="02020603050405020304" pitchFamily="18" charset="0"/>
                      </a:endParaRPr>
                    </a:p>
                  </a:txBody>
                  <a:tcPr marL="68580" marR="68580" marT="0" marB="0"/>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6</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6</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182 857,17</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182 857,17</a:t>
                      </a:r>
                      <a:endParaRPr lang="pl-PL" sz="2000" b="1" dirty="0">
                        <a:effectLst/>
                        <a:latin typeface="+mn-lt"/>
                        <a:ea typeface="Times New Roman" panose="02020603050405020304" pitchFamily="18" charset="0"/>
                      </a:endParaRPr>
                    </a:p>
                  </a:txBody>
                  <a:tcPr marL="68580" marR="68580" marT="0" marB="0" anchor="ctr"/>
                </a:tc>
              </a:tr>
              <a:tr h="399869">
                <a:tc gridSpan="2">
                  <a:txBody>
                    <a:bodyPr/>
                    <a:lstStyle/>
                    <a:p>
                      <a:pPr algn="ctr">
                        <a:spcAft>
                          <a:spcPts val="0"/>
                        </a:spcAft>
                      </a:pPr>
                      <a:r>
                        <a:rPr lang="pl-PL" sz="1800" b="1" dirty="0">
                          <a:effectLst/>
                          <a:latin typeface="+mn-lt"/>
                        </a:rPr>
                        <a:t>Podsumowanie:</a:t>
                      </a:r>
                      <a:endParaRPr lang="pl-PL" sz="1800" b="1" dirty="0">
                        <a:effectLst/>
                        <a:latin typeface="+mn-lt"/>
                        <a:ea typeface="Times New Roman" panose="02020603050405020304" pitchFamily="18" charset="0"/>
                      </a:endParaRPr>
                    </a:p>
                  </a:txBody>
                  <a:tcPr marL="68580" marR="68580" marT="0" marB="0"/>
                </a:tc>
                <a:tc hMerge="1">
                  <a:txBody>
                    <a:bodyPr/>
                    <a:lstStyle/>
                    <a:p>
                      <a:endParaRPr lang="pl-PL"/>
                    </a:p>
                  </a:txBody>
                  <a:tcPr/>
                </a:tc>
                <a:tc>
                  <a:txBody>
                    <a:bodyPr/>
                    <a:lstStyle/>
                    <a:p>
                      <a:pPr algn="r"/>
                      <a:r>
                        <a:rPr lang="pl-PL" sz="2000" b="1" dirty="0" smtClean="0">
                          <a:latin typeface="+mn-lt"/>
                        </a:rPr>
                        <a:t>1</a:t>
                      </a:r>
                      <a:endParaRPr lang="pl-PL" sz="2000" b="1" dirty="0">
                        <a:latin typeface="+mn-lt"/>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80 000</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17</a:t>
                      </a:r>
                      <a:endParaRPr lang="pl-PL" sz="2000" b="1" dirty="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12</a:t>
                      </a:r>
                      <a:endParaRPr lang="pl-PL" sz="2000" b="1" dirty="0">
                        <a:effectLst/>
                        <a:latin typeface="+mn-lt"/>
                        <a:ea typeface="Times New Roman" panose="020206030504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2000" b="1" dirty="0" smtClean="0">
                          <a:effectLst/>
                          <a:latin typeface="+mn-lt"/>
                          <a:ea typeface="Times New Roman" panose="02020603050405020304" pitchFamily="18" charset="0"/>
                        </a:rPr>
                        <a:t>1 488 341,26</a:t>
                      </a:r>
                      <a:endParaRPr lang="pl-PL" sz="2000" b="1" dirty="0" smtClean="0">
                        <a:effectLst/>
                        <a:latin typeface="+mn-lt"/>
                        <a:ea typeface="Times New Roman" panose="02020603050405020304" pitchFamily="18" charset="0"/>
                      </a:endParaRPr>
                    </a:p>
                  </a:txBody>
                  <a:tcPr marL="68580" marR="68580" marT="0" marB="0" anchor="ctr"/>
                </a:tc>
                <a:tc>
                  <a:txBody>
                    <a:bodyPr/>
                    <a:lstStyle/>
                    <a:p>
                      <a:pPr algn="r">
                        <a:spcAft>
                          <a:spcPts val="0"/>
                        </a:spcAft>
                      </a:pPr>
                      <a:r>
                        <a:rPr lang="pl-PL" sz="2000" b="1" dirty="0" smtClean="0">
                          <a:effectLst/>
                          <a:latin typeface="+mn-lt"/>
                          <a:ea typeface="Times New Roman" panose="02020603050405020304" pitchFamily="18" charset="0"/>
                        </a:rPr>
                        <a:t>888 342,26</a:t>
                      </a:r>
                      <a:endParaRPr lang="pl-PL" sz="2000" b="1" dirty="0" smtClean="0">
                        <a:effectLst/>
                        <a:latin typeface="+mn-lt"/>
                        <a:ea typeface="Times New Roman" panose="02020603050405020304" pitchFamily="18" charset="0"/>
                      </a:endParaRPr>
                    </a:p>
                  </a:txBody>
                  <a:tcPr marL="68580" marR="68580" marT="0" marB="0" anchor="ctr"/>
                </a:tc>
              </a:tr>
            </a:tbl>
          </a:graphicData>
        </a:graphic>
      </p:graphicFrame>
      <p:sp>
        <p:nvSpPr>
          <p:cNvPr id="18" name="pole tekstowe 17"/>
          <p:cNvSpPr txBox="1"/>
          <p:nvPr/>
        </p:nvSpPr>
        <p:spPr>
          <a:xfrm>
            <a:off x="167457" y="6037944"/>
            <a:ext cx="9878473" cy="584775"/>
          </a:xfrm>
          <a:prstGeom prst="rect">
            <a:avLst/>
          </a:prstGeom>
          <a:noFill/>
        </p:spPr>
        <p:txBody>
          <a:bodyPr wrap="none" rtlCol="0">
            <a:spAutoFit/>
          </a:bodyPr>
          <a:lstStyle/>
          <a:p>
            <a:r>
              <a:rPr lang="pl-PL" sz="3200" b="1" dirty="0" smtClean="0"/>
              <a:t>Łącznie zakończone, realizacja i wybrane</a:t>
            </a:r>
            <a:r>
              <a:rPr lang="pl-PL" sz="3200" b="1" dirty="0"/>
              <a:t>: ‬‬ </a:t>
            </a:r>
            <a:r>
              <a:rPr lang="pl-PL" sz="3200" b="1" dirty="0">
                <a:solidFill>
                  <a:srgbClr val="FF0000"/>
                </a:solidFill>
              </a:rPr>
              <a:t>1 488 341,26</a:t>
            </a:r>
            <a:r>
              <a:rPr lang="pl-PL" sz="3200" b="1" dirty="0"/>
              <a:t>‬ </a:t>
            </a:r>
            <a:r>
              <a:rPr lang="pl-PL" sz="3200" b="1" dirty="0" smtClean="0"/>
              <a:t>zł </a:t>
            </a:r>
            <a:endParaRPr lang="pl-PL" sz="3200" b="1" dirty="0"/>
          </a:p>
        </p:txBody>
      </p:sp>
    </p:spTree>
    <p:extLst>
      <p:ext uri="{BB962C8B-B14F-4D97-AF65-F5344CB8AC3E}">
        <p14:creationId xmlns:p14="http://schemas.microsoft.com/office/powerpoint/2010/main" val="2103441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549275"/>
          </a:xfrm>
        </p:spPr>
        <p:txBody>
          <a:bodyPr>
            <a:noAutofit/>
          </a:bodyPr>
          <a:lstStyle/>
          <a:p>
            <a:r>
              <a:rPr lang="pl-PL" sz="5400" b="1" dirty="0" smtClean="0">
                <a:solidFill>
                  <a:srgbClr val="008000"/>
                </a:solidFill>
              </a:rPr>
              <a:t>Doradztwo</a:t>
            </a:r>
            <a:endParaRPr lang="pl-PL" sz="5400" b="1" dirty="0">
              <a:solidFill>
                <a:srgbClr val="008000"/>
              </a:solidFill>
            </a:endParaRPr>
          </a:p>
        </p:txBody>
      </p:sp>
      <p:graphicFrame>
        <p:nvGraphicFramePr>
          <p:cNvPr id="3" name="Tabela 2"/>
          <p:cNvGraphicFramePr>
            <a:graphicFrameLocks noGrp="1"/>
          </p:cNvGraphicFramePr>
          <p:nvPr>
            <p:extLst>
              <p:ext uri="{D42A27DB-BD31-4B8C-83A1-F6EECF244321}">
                <p14:modId xmlns:p14="http://schemas.microsoft.com/office/powerpoint/2010/main" val="1329488343"/>
              </p:ext>
            </p:extLst>
          </p:nvPr>
        </p:nvGraphicFramePr>
        <p:xfrm>
          <a:off x="362858" y="1204685"/>
          <a:ext cx="11150598" cy="5477438"/>
        </p:xfrm>
        <a:graphic>
          <a:graphicData uri="http://schemas.openxmlformats.org/drawingml/2006/table">
            <a:tbl>
              <a:tblPr firstRow="1" firstCol="1" bandRow="1">
                <a:tableStyleId>{5C22544A-7EE6-4342-B048-85BDC9FD1C3A}</a:tableStyleId>
              </a:tblPr>
              <a:tblGrid>
                <a:gridCol w="3671784"/>
                <a:gridCol w="3671784"/>
                <a:gridCol w="2039241"/>
                <a:gridCol w="1767789"/>
              </a:tblGrid>
              <a:tr h="1380487">
                <a:tc>
                  <a:txBody>
                    <a:bodyPr/>
                    <a:lstStyle/>
                    <a:p>
                      <a:pPr algn="ctr">
                        <a:lnSpc>
                          <a:spcPct val="107000"/>
                        </a:lnSpc>
                        <a:spcAft>
                          <a:spcPts val="0"/>
                        </a:spcAft>
                      </a:pPr>
                      <a:r>
                        <a:rPr lang="pl-PL" sz="2400" dirty="0">
                          <a:effectLst/>
                        </a:rPr>
                        <a:t>Nazwa wskaźnika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a:effectLst/>
                        </a:rPr>
                        <a:t>Kategorie</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a:effectLst/>
                        </a:rPr>
                        <a:t>Jednostka miary</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dirty="0">
                          <a:effectLst/>
                        </a:rPr>
                        <a:t>Realizacja (w jednostce miary)</a:t>
                      </a:r>
                    </a:p>
                    <a:p>
                      <a:pPr algn="ctr">
                        <a:lnSpc>
                          <a:spcPct val="107000"/>
                        </a:lnSpc>
                        <a:spcAft>
                          <a:spcPts val="0"/>
                        </a:spcAft>
                      </a:pPr>
                      <a:r>
                        <a:rPr lang="pl-PL" sz="2400" dirty="0" smtClean="0">
                          <a:effectLst/>
                        </a:rPr>
                        <a:t>2021</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531193">
                <a:tc rowSpan="5">
                  <a:txBody>
                    <a:bodyPr/>
                    <a:lstStyle/>
                    <a:p>
                      <a:pPr algn="ctr">
                        <a:lnSpc>
                          <a:spcPct val="107000"/>
                        </a:lnSpc>
                        <a:spcAft>
                          <a:spcPts val="0"/>
                        </a:spcAft>
                      </a:pPr>
                      <a:r>
                        <a:rPr lang="pl-PL" sz="2400">
                          <a:effectLst/>
                        </a:rPr>
                        <a:t>Liczba podmiotów, którym udzielono indywidualnego doradztwa </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a:effectLst/>
                        </a:rPr>
                        <a:t>Ogółem </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a:effectLst/>
                        </a:rPr>
                        <a:t>Sztuka</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dirty="0" smtClean="0">
                          <a:effectLst/>
                          <a:latin typeface="Calibri" panose="020F0502020204030204" pitchFamily="34" charset="0"/>
                          <a:ea typeface="Calibri" panose="020F0502020204030204" pitchFamily="34" charset="0"/>
                          <a:cs typeface="Times New Roman" panose="02020603050405020304" pitchFamily="18" charset="0"/>
                        </a:rPr>
                        <a:t>49</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521311">
                <a:tc vMerge="1">
                  <a:txBody>
                    <a:bodyPr/>
                    <a:lstStyle/>
                    <a:p>
                      <a:endParaRPr lang="pl-PL"/>
                    </a:p>
                  </a:txBody>
                  <a:tcPr/>
                </a:tc>
                <a:tc>
                  <a:txBody>
                    <a:bodyPr/>
                    <a:lstStyle/>
                    <a:p>
                      <a:pPr algn="ctr">
                        <a:lnSpc>
                          <a:spcPct val="107000"/>
                        </a:lnSpc>
                        <a:spcAft>
                          <a:spcPts val="0"/>
                        </a:spcAft>
                      </a:pPr>
                      <a:r>
                        <a:rPr lang="pl-PL" sz="2400">
                          <a:effectLst/>
                        </a:rPr>
                        <a:t>Osoby fizyczne </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a:effectLst/>
                        </a:rPr>
                        <a:t>Sztuka </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dirty="0" smtClean="0">
                          <a:effectLst/>
                          <a:latin typeface="Calibri" panose="020F0502020204030204" pitchFamily="34" charset="0"/>
                          <a:ea typeface="Calibri" panose="020F0502020204030204" pitchFamily="34" charset="0"/>
                          <a:cs typeface="Times New Roman" panose="02020603050405020304" pitchFamily="18" charset="0"/>
                        </a:rPr>
                        <a:t>49</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511428">
                <a:tc vMerge="1">
                  <a:txBody>
                    <a:bodyPr/>
                    <a:lstStyle/>
                    <a:p>
                      <a:endParaRPr lang="pl-PL"/>
                    </a:p>
                  </a:txBody>
                  <a:tcPr/>
                </a:tc>
                <a:tc>
                  <a:txBody>
                    <a:bodyPr/>
                    <a:lstStyle/>
                    <a:p>
                      <a:pPr algn="ctr">
                        <a:lnSpc>
                          <a:spcPct val="107000"/>
                        </a:lnSpc>
                        <a:spcAft>
                          <a:spcPts val="0"/>
                        </a:spcAft>
                      </a:pPr>
                      <a:r>
                        <a:rPr lang="pl-PL" sz="2400">
                          <a:effectLst/>
                        </a:rPr>
                        <a:t>Instytucje </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a:effectLst/>
                        </a:rPr>
                        <a:t>Sztuka </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031504">
                <a:tc vMerge="1">
                  <a:txBody>
                    <a:bodyPr/>
                    <a:lstStyle/>
                    <a:p>
                      <a:endParaRPr lang="pl-PL"/>
                    </a:p>
                  </a:txBody>
                  <a:tcPr/>
                </a:tc>
                <a:tc>
                  <a:txBody>
                    <a:bodyPr/>
                    <a:lstStyle/>
                    <a:p>
                      <a:pPr algn="ctr">
                        <a:lnSpc>
                          <a:spcPct val="107000"/>
                        </a:lnSpc>
                        <a:spcAft>
                          <a:spcPts val="0"/>
                        </a:spcAft>
                      </a:pPr>
                      <a:r>
                        <a:rPr lang="pl-PL" sz="2400">
                          <a:effectLst/>
                        </a:rPr>
                        <a:t>  W tym liczba podmiotów, które złożyły wniosek o przyznanie pomocy </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a:effectLst/>
                        </a:rPr>
                        <a:t>Sztuka </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dirty="0" smtClean="0">
                          <a:effectLst/>
                          <a:latin typeface="Calibri" panose="020F0502020204030204" pitchFamily="34" charset="0"/>
                          <a:ea typeface="Calibri" panose="020F0502020204030204" pitchFamily="34" charset="0"/>
                          <a:cs typeface="Times New Roman" panose="02020603050405020304" pitchFamily="18" charset="0"/>
                        </a:rPr>
                        <a:t>38</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031504">
                <a:tc vMerge="1">
                  <a:txBody>
                    <a:bodyPr/>
                    <a:lstStyle/>
                    <a:p>
                      <a:endParaRPr lang="pl-PL"/>
                    </a:p>
                  </a:txBody>
                  <a:tcPr/>
                </a:tc>
                <a:tc>
                  <a:txBody>
                    <a:bodyPr/>
                    <a:lstStyle/>
                    <a:p>
                      <a:pPr algn="ctr">
                        <a:lnSpc>
                          <a:spcPct val="107000"/>
                        </a:lnSpc>
                        <a:spcAft>
                          <a:spcPts val="0"/>
                        </a:spcAft>
                      </a:pPr>
                      <a:r>
                        <a:rPr lang="pl-PL" sz="2400">
                          <a:effectLst/>
                        </a:rPr>
                        <a:t> W tym liczba podmiotów, które zawarły umowę o przyznaniu pomocy</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a:effectLst/>
                        </a:rPr>
                        <a:t>Sztuka</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pl-PL" sz="2400"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515519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725466490"/>
              </p:ext>
            </p:extLst>
          </p:nvPr>
        </p:nvGraphicFramePr>
        <p:xfrm>
          <a:off x="311500" y="1"/>
          <a:ext cx="11605846" cy="6858000"/>
        </p:xfrm>
        <a:graphic>
          <a:graphicData uri="http://schemas.openxmlformats.org/drawingml/2006/table">
            <a:tbl>
              <a:tblPr firstRow="1" firstCol="1" bandRow="1">
                <a:tableStyleId>{5C22544A-7EE6-4342-B048-85BDC9FD1C3A}</a:tableStyleId>
              </a:tblPr>
              <a:tblGrid>
                <a:gridCol w="674740"/>
                <a:gridCol w="3309326"/>
                <a:gridCol w="3810890"/>
                <a:gridCol w="3810890"/>
              </a:tblGrid>
              <a:tr h="1419258">
                <a:tc>
                  <a:txBody>
                    <a:bodyPr/>
                    <a:lstStyle/>
                    <a:p>
                      <a:pPr algn="ctr">
                        <a:lnSpc>
                          <a:spcPct val="80000"/>
                        </a:lnSpc>
                        <a:spcAft>
                          <a:spcPts val="0"/>
                        </a:spcAft>
                      </a:pPr>
                      <a:r>
                        <a:rPr lang="pl-PL" sz="1400" b="1" spc="-30" dirty="0">
                          <a:effectLst/>
                        </a:rPr>
                        <a:t>CELE OGÓLNE</a:t>
                      </a:r>
                      <a:endParaRPr lang="pl-PL"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vert="vert270" anchor="ctr"/>
                </a:tc>
                <a:tc>
                  <a:txBody>
                    <a:bodyPr/>
                    <a:lstStyle/>
                    <a:p>
                      <a:pPr algn="l">
                        <a:lnSpc>
                          <a:spcPct val="80000"/>
                        </a:lnSpc>
                        <a:spcAft>
                          <a:spcPts val="0"/>
                        </a:spcAft>
                      </a:pPr>
                      <a:r>
                        <a:rPr lang="pl-PL" sz="1400" b="1" spc="-30" dirty="0">
                          <a:effectLst/>
                        </a:rPr>
                        <a:t>I. Poprawa atrakcyjności i zrównoważenie rozwoju turystycznego obszaru LGD Partnerstwo Ducha Gór, opartego na zasobach, przy udziale społeczności lokalnych poprzez innowacyjność, z poszanowaniem środowiska i klimatu do 2020(23) r.</a:t>
                      </a:r>
                      <a:endParaRPr lang="pl-PL"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c>
                  <a:txBody>
                    <a:bodyPr/>
                    <a:lstStyle/>
                    <a:p>
                      <a:pPr algn="l">
                        <a:lnSpc>
                          <a:spcPct val="80000"/>
                        </a:lnSpc>
                        <a:spcAft>
                          <a:spcPts val="0"/>
                        </a:spcAft>
                      </a:pPr>
                      <a:r>
                        <a:rPr lang="pl-PL" sz="1400" b="1" spc="-30" dirty="0">
                          <a:effectLst/>
                        </a:rPr>
                        <a:t>II.   Wspieranie zrównoważonego rozwoju przedsiębiorczości i lokalnego rozwoju gospodarczego obszaru LGD Partnerstwo Ducha Gór  opartego na zasobach,  poprzez innowacyjność, z poszanowaniem środowiska i klimatu do 2020(23) r.</a:t>
                      </a:r>
                      <a:endParaRPr lang="pl-PL"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c>
                  <a:txBody>
                    <a:bodyPr/>
                    <a:lstStyle/>
                    <a:p>
                      <a:pPr algn="l">
                        <a:lnSpc>
                          <a:spcPct val="80000"/>
                        </a:lnSpc>
                        <a:spcAft>
                          <a:spcPts val="0"/>
                        </a:spcAft>
                      </a:pPr>
                      <a:r>
                        <a:rPr lang="pl-PL" sz="1400" spc="-30" dirty="0">
                          <a:effectLst/>
                        </a:rPr>
                        <a:t>III. Włączanie i integrowanie</a:t>
                      </a:r>
                      <a:endParaRPr lang="pl-PL" sz="1400" dirty="0">
                        <a:effectLst/>
                      </a:endParaRPr>
                    </a:p>
                    <a:p>
                      <a:pPr algn="l">
                        <a:lnSpc>
                          <a:spcPct val="80000"/>
                        </a:lnSpc>
                        <a:spcAft>
                          <a:spcPts val="0"/>
                        </a:spcAft>
                      </a:pPr>
                      <a:r>
                        <a:rPr lang="pl-PL" sz="1400" spc="-30" dirty="0">
                          <a:effectLst/>
                        </a:rPr>
                        <a:t>społeczności lokalnych  oraz podmiotów ekonomii społecznej wokół rozwoju własnych miejscowości,  w oparciu o zasoby, poprzez innowacyjność, z poszanowaniem środowiska i klimatu do 2020(23) r.</a:t>
                      </a:r>
                      <a:endParaRPr lang="pl-PL"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r>
              <a:tr h="1062220">
                <a:tc>
                  <a:txBody>
                    <a:bodyPr/>
                    <a:lstStyle/>
                    <a:p>
                      <a:pPr algn="ctr">
                        <a:lnSpc>
                          <a:spcPct val="80000"/>
                        </a:lnSpc>
                        <a:spcAft>
                          <a:spcPts val="0"/>
                        </a:spcAft>
                      </a:pPr>
                      <a:r>
                        <a:rPr lang="pl-PL" sz="1400" spc="-30">
                          <a:effectLst/>
                        </a:rPr>
                        <a:t>Cel szczegółowy</a:t>
                      </a:r>
                      <a:endParaRPr lang="pl-PL" sz="140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vert="vert270" anchor="ctr"/>
                </a:tc>
                <a:tc>
                  <a:txBody>
                    <a:bodyPr/>
                    <a:lstStyle/>
                    <a:p>
                      <a:pPr algn="l">
                        <a:lnSpc>
                          <a:spcPct val="80000"/>
                        </a:lnSpc>
                        <a:spcAft>
                          <a:spcPts val="0"/>
                        </a:spcAft>
                      </a:pPr>
                      <a:r>
                        <a:rPr lang="pl-PL" sz="1400" spc="-30" dirty="0">
                          <a:effectLst/>
                        </a:rPr>
                        <a:t>I.1. Poprawa dostępności do infrastruktury turystycznej, rekreacyjnej i kulturowej, opartej na zasobach, innowacyjnej,   z poszanowaniem środowiska i klimatu  do 2020(23) r.</a:t>
                      </a:r>
                      <a:endParaRPr lang="pl-PL"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c>
                  <a:txBody>
                    <a:bodyPr/>
                    <a:lstStyle/>
                    <a:p>
                      <a:pPr algn="l">
                        <a:lnSpc>
                          <a:spcPct val="80000"/>
                        </a:lnSpc>
                        <a:spcAft>
                          <a:spcPts val="0"/>
                        </a:spcAft>
                      </a:pPr>
                      <a:r>
                        <a:rPr lang="pl-PL" sz="1400" spc="-30">
                          <a:effectLst/>
                        </a:rPr>
                        <a:t>II.1. Zwiększenie liczby nowych miejsc pracy na obszarze LGD,  w oparciu o lokalne zasoby, innowacyjnych,  z poszanowaniem środowiska i klimatu  do 2020(23) r.</a:t>
                      </a:r>
                      <a:endParaRPr lang="pl-PL" sz="140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c>
                  <a:txBody>
                    <a:bodyPr/>
                    <a:lstStyle/>
                    <a:p>
                      <a:pPr algn="l">
                        <a:lnSpc>
                          <a:spcPct val="80000"/>
                        </a:lnSpc>
                        <a:spcAft>
                          <a:spcPts val="0"/>
                        </a:spcAft>
                      </a:pPr>
                      <a:r>
                        <a:rPr lang="pl-PL" sz="1400" b="0" spc="-30" dirty="0">
                          <a:solidFill>
                            <a:schemeClr val="tx1"/>
                          </a:solidFill>
                          <a:effectLst/>
                        </a:rPr>
                        <a:t>III.1. Zwiększenie zaangażowania mieszkańców w rozwój obszaru, z wykorzystaniem rozwiązań  innowacyjnych, z poszanowaniem środowiska i klimatu na obszarze LGD Partnerstwo Ducha Gór do 2020(23) r.</a:t>
                      </a:r>
                      <a:endParaRPr lang="pl-PL" sz="1400" b="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r>
              <a:tr h="1644236">
                <a:tc>
                  <a:txBody>
                    <a:bodyPr/>
                    <a:lstStyle/>
                    <a:p>
                      <a:pPr algn="ctr">
                        <a:lnSpc>
                          <a:spcPct val="80000"/>
                        </a:lnSpc>
                        <a:spcAft>
                          <a:spcPts val="0"/>
                        </a:spcAft>
                      </a:pPr>
                      <a:r>
                        <a:rPr lang="pl-PL" sz="1400" spc="-30">
                          <a:effectLst/>
                        </a:rPr>
                        <a:t>PRZEDSIĘWZIĘCIA</a:t>
                      </a:r>
                      <a:endParaRPr lang="pl-PL" sz="140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vert="vert270" anchor="ctr"/>
                </a:tc>
                <a:tc>
                  <a:txBody>
                    <a:bodyPr/>
                    <a:lstStyle/>
                    <a:p>
                      <a:pPr algn="l">
                        <a:lnSpc>
                          <a:spcPct val="80000"/>
                        </a:lnSpc>
                        <a:spcAft>
                          <a:spcPts val="0"/>
                        </a:spcAft>
                      </a:pPr>
                      <a:r>
                        <a:rPr lang="pl-PL" sz="1400" b="1" spc="-30" dirty="0">
                          <a:solidFill>
                            <a:srgbClr val="FF0000"/>
                          </a:solidFill>
                          <a:effectLst/>
                        </a:rPr>
                        <a:t>I.1.1 Inwestycje w infrastrukturę turystyczną , rekreacyjną i kulturową, innowacyjną,  opartą na zasobach, uwzględniającą ochronę środowiska i przeciwdziałanie zmianom klimatu</a:t>
                      </a:r>
                      <a:endParaRPr lang="pl-PL"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c>
                  <a:txBody>
                    <a:bodyPr/>
                    <a:lstStyle/>
                    <a:p>
                      <a:pPr algn="l">
                        <a:lnSpc>
                          <a:spcPct val="80000"/>
                        </a:lnSpc>
                        <a:spcAft>
                          <a:spcPts val="0"/>
                        </a:spcAft>
                      </a:pPr>
                      <a:r>
                        <a:rPr lang="pl-PL" sz="1400" b="1" spc="-30" dirty="0">
                          <a:solidFill>
                            <a:srgbClr val="0070C0"/>
                          </a:solidFill>
                          <a:effectLst/>
                        </a:rPr>
                        <a:t>II.1.1. Podejmowanie działalności gospodarczej,   innowacyjnej,  uwzględniającej ochronę środowiska i przeciwdziałanie zmianom klimatu, w tym w kluczowych kierunkach dla rozwoju obszaru</a:t>
                      </a:r>
                      <a:endParaRPr lang="pl-PL" sz="1400" b="1" dirty="0">
                        <a:solidFill>
                          <a:srgbClr val="0070C0"/>
                        </a:solidFill>
                        <a:effectLst/>
                      </a:endParaRPr>
                    </a:p>
                    <a:p>
                      <a:pPr algn="l">
                        <a:lnSpc>
                          <a:spcPct val="80000"/>
                        </a:lnSpc>
                        <a:spcAft>
                          <a:spcPts val="0"/>
                        </a:spcAft>
                      </a:pPr>
                      <a:endParaRPr lang="pl-PL" sz="1400" b="1" spc="-30" dirty="0" smtClean="0">
                        <a:solidFill>
                          <a:srgbClr val="FF0000"/>
                        </a:solidFill>
                        <a:effectLst/>
                      </a:endParaRPr>
                    </a:p>
                    <a:p>
                      <a:pPr algn="l">
                        <a:lnSpc>
                          <a:spcPct val="80000"/>
                        </a:lnSpc>
                        <a:spcAft>
                          <a:spcPts val="0"/>
                        </a:spcAft>
                      </a:pPr>
                      <a:r>
                        <a:rPr lang="pl-PL" sz="1400" b="0" spc="-30" dirty="0" smtClean="0">
                          <a:solidFill>
                            <a:schemeClr val="tx1"/>
                          </a:solidFill>
                          <a:effectLst/>
                        </a:rPr>
                        <a:t>II.1.2</a:t>
                      </a:r>
                      <a:r>
                        <a:rPr lang="pl-PL" sz="1400" b="0" spc="-30" dirty="0">
                          <a:solidFill>
                            <a:schemeClr val="tx1"/>
                          </a:solidFill>
                          <a:effectLst/>
                        </a:rPr>
                        <a:t>. Rozwijanie działalności gospodarczej,  innowacyjnej,  uwzględniającej ochronę środowiska i przeciwdziałanie zmianom klimatu, w tym w kluczowych kierunkach dla rozwoju obszaru</a:t>
                      </a:r>
                      <a:endParaRPr lang="pl-PL" sz="1400" b="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c>
                  <a:txBody>
                    <a:bodyPr/>
                    <a:lstStyle/>
                    <a:p>
                      <a:pPr algn="l">
                        <a:lnSpc>
                          <a:spcPct val="80000"/>
                        </a:lnSpc>
                        <a:spcAft>
                          <a:spcPts val="0"/>
                        </a:spcAft>
                      </a:pPr>
                      <a:r>
                        <a:rPr lang="pl-PL" sz="1400" b="1" spc="-30" dirty="0">
                          <a:solidFill>
                            <a:srgbClr val="FF0000"/>
                          </a:solidFill>
                          <a:effectLst/>
                        </a:rPr>
                        <a:t>III.1.1.   Włączenie społeczne poprzez realizację Festiwalu Ducha Gór.</a:t>
                      </a:r>
                      <a:endParaRPr lang="pl-PL" sz="1400" b="1" dirty="0">
                        <a:solidFill>
                          <a:srgbClr val="FF0000"/>
                        </a:solidFill>
                        <a:effectLst/>
                      </a:endParaRPr>
                    </a:p>
                    <a:p>
                      <a:pPr algn="l">
                        <a:lnSpc>
                          <a:spcPct val="80000"/>
                        </a:lnSpc>
                        <a:spcAft>
                          <a:spcPts val="0"/>
                        </a:spcAft>
                      </a:pPr>
                      <a:r>
                        <a:rPr lang="pl-PL" sz="1400" b="1" spc="-30" dirty="0" smtClean="0">
                          <a:solidFill>
                            <a:srgbClr val="FF0000"/>
                          </a:solidFill>
                          <a:effectLst/>
                        </a:rPr>
                        <a:t>III.1.2</a:t>
                      </a:r>
                      <a:r>
                        <a:rPr lang="pl-PL" sz="1400" b="1" spc="-30" dirty="0">
                          <a:solidFill>
                            <a:srgbClr val="FF0000"/>
                          </a:solidFill>
                          <a:effectLst/>
                        </a:rPr>
                        <a:t>. Inicjatywy na rzecz wzmocnienia kapitału społeczności i organizacji, w tym edukacja w zakresie ochrony środowiska i przeciwdziałania zmianom klimatu.</a:t>
                      </a:r>
                      <a:endParaRPr lang="pl-PL" sz="1400" b="1" dirty="0">
                        <a:solidFill>
                          <a:srgbClr val="FF0000"/>
                        </a:solidFill>
                        <a:effectLst/>
                      </a:endParaRPr>
                    </a:p>
                    <a:p>
                      <a:pPr algn="l">
                        <a:lnSpc>
                          <a:spcPct val="80000"/>
                        </a:lnSpc>
                        <a:spcAft>
                          <a:spcPts val="0"/>
                        </a:spcAft>
                      </a:pPr>
                      <a:r>
                        <a:rPr lang="pl-PL" sz="1400" b="1" spc="-30" dirty="0" smtClean="0">
                          <a:solidFill>
                            <a:srgbClr val="FF0000"/>
                          </a:solidFill>
                          <a:effectLst/>
                        </a:rPr>
                        <a:t>III.1.3</a:t>
                      </a:r>
                      <a:r>
                        <a:rPr lang="pl-PL" sz="1400" b="1" spc="-30" dirty="0">
                          <a:solidFill>
                            <a:srgbClr val="FF0000"/>
                          </a:solidFill>
                          <a:effectLst/>
                        </a:rPr>
                        <a:t>. Inicjatywy na rzecz tożsamości i zachowania dziedzictwa kulturowego.</a:t>
                      </a:r>
                      <a:endParaRPr lang="pl-PL" sz="1400" b="1" dirty="0">
                        <a:solidFill>
                          <a:srgbClr val="FF0000"/>
                        </a:solidFill>
                        <a:effectLst/>
                      </a:endParaRPr>
                    </a:p>
                    <a:p>
                      <a:pPr algn="l">
                        <a:lnSpc>
                          <a:spcPct val="80000"/>
                        </a:lnSpc>
                        <a:spcAft>
                          <a:spcPts val="0"/>
                        </a:spcAft>
                      </a:pPr>
                      <a:r>
                        <a:rPr lang="pl-PL" sz="1400" b="1" spc="-30" dirty="0">
                          <a:solidFill>
                            <a:srgbClr val="FF0000"/>
                          </a:solidFill>
                          <a:effectLst/>
                        </a:rPr>
                        <a:t> </a:t>
                      </a:r>
                      <a:endParaRPr lang="pl-PL"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r>
              <a:tr h="772036">
                <a:tc>
                  <a:txBody>
                    <a:bodyPr/>
                    <a:lstStyle/>
                    <a:p>
                      <a:pPr algn="ctr">
                        <a:lnSpc>
                          <a:spcPct val="80000"/>
                        </a:lnSpc>
                        <a:spcAft>
                          <a:spcPts val="0"/>
                        </a:spcAft>
                      </a:pPr>
                      <a:r>
                        <a:rPr lang="pl-PL" sz="1400" spc="-30">
                          <a:effectLst/>
                        </a:rPr>
                        <a:t>Cel szczegółowy</a:t>
                      </a:r>
                      <a:endParaRPr lang="pl-PL" sz="140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vert="vert270" anchor="ctr"/>
                </a:tc>
                <a:tc>
                  <a:txBody>
                    <a:bodyPr/>
                    <a:lstStyle/>
                    <a:p>
                      <a:pPr algn="l">
                        <a:lnSpc>
                          <a:spcPct val="80000"/>
                        </a:lnSpc>
                        <a:spcAft>
                          <a:spcPts val="0"/>
                        </a:spcAft>
                      </a:pPr>
                      <a:r>
                        <a:rPr lang="pl-PL" sz="1400" spc="-30" dirty="0">
                          <a:effectLst/>
                        </a:rPr>
                        <a:t>I.2.  Poprawa promocji obszaru LGD </a:t>
                      </a:r>
                      <a:r>
                        <a:rPr lang="pl-PL" sz="1400" spc="-30" dirty="0" smtClean="0">
                          <a:effectLst/>
                        </a:rPr>
                        <a:t>Partnerstwo </a:t>
                      </a:r>
                      <a:r>
                        <a:rPr lang="pl-PL" sz="1400" spc="-30" dirty="0">
                          <a:effectLst/>
                        </a:rPr>
                        <a:t>Ducha Gór pod wspólnym szyldem – Kraina Ducha Gór do 2020(23) r.</a:t>
                      </a:r>
                      <a:endParaRPr lang="pl-PL"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c>
                  <a:txBody>
                    <a:bodyPr/>
                    <a:lstStyle/>
                    <a:p>
                      <a:pPr algn="l">
                        <a:lnSpc>
                          <a:spcPct val="80000"/>
                        </a:lnSpc>
                        <a:spcAft>
                          <a:spcPts val="0"/>
                        </a:spcAft>
                      </a:pPr>
                      <a:r>
                        <a:rPr lang="pl-PL" sz="1400" spc="-30" dirty="0">
                          <a:effectLst/>
                        </a:rPr>
                        <a:t>II.2. Wspieranie przedsiębiorczości, opartej na zasobach lokalnych, innowacyjnych,  z poszanowaniem środowiska i klimatu  do 2020(23) r.</a:t>
                      </a:r>
                      <a:endParaRPr lang="pl-PL"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c>
                  <a:txBody>
                    <a:bodyPr/>
                    <a:lstStyle/>
                    <a:p>
                      <a:pPr algn="l">
                        <a:lnSpc>
                          <a:spcPct val="80000"/>
                        </a:lnSpc>
                        <a:spcAft>
                          <a:spcPts val="0"/>
                        </a:spcAft>
                      </a:pPr>
                      <a:r>
                        <a:rPr lang="pl-PL" sz="1400" b="1" spc="-30" dirty="0">
                          <a:solidFill>
                            <a:schemeClr val="tx1"/>
                          </a:solidFill>
                          <a:effectLst/>
                        </a:rPr>
                        <a:t>III.2. Wspieranie włączenia społecznego na obszarze LGD Partnerstwo Ducha Gór do 2020(23) r.</a:t>
                      </a:r>
                      <a:endParaRPr lang="pl-PL" sz="14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r>
              <a:tr h="1960250">
                <a:tc>
                  <a:txBody>
                    <a:bodyPr/>
                    <a:lstStyle/>
                    <a:p>
                      <a:pPr algn="ctr">
                        <a:lnSpc>
                          <a:spcPct val="80000"/>
                        </a:lnSpc>
                        <a:spcAft>
                          <a:spcPts val="0"/>
                        </a:spcAft>
                      </a:pPr>
                      <a:r>
                        <a:rPr lang="pl-PL" sz="1400" spc="-30">
                          <a:effectLst/>
                        </a:rPr>
                        <a:t>PRZEDSIĘWZIĘCIA</a:t>
                      </a:r>
                      <a:endParaRPr lang="pl-PL" sz="1400">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vert="vert270" anchor="ctr"/>
                </a:tc>
                <a:tc>
                  <a:txBody>
                    <a:bodyPr/>
                    <a:lstStyle/>
                    <a:p>
                      <a:pPr algn="l">
                        <a:lnSpc>
                          <a:spcPct val="80000"/>
                        </a:lnSpc>
                        <a:spcAft>
                          <a:spcPts val="0"/>
                        </a:spcAft>
                      </a:pPr>
                      <a:r>
                        <a:rPr lang="pl-PL" sz="1400" b="1" i="0" u="none" spc="-30" dirty="0" smtClean="0">
                          <a:solidFill>
                            <a:srgbClr val="00B050"/>
                          </a:solidFill>
                          <a:effectLst/>
                        </a:rPr>
                        <a:t>I.2.1 Promocja obszaru LGD  Partnerstwo Ducha Gór pod wspólnym szyldem – Kraina Ducha Gór</a:t>
                      </a:r>
                      <a:r>
                        <a:rPr lang="pl-PL" sz="1400" b="1" i="0" u="none" spc="-30" baseline="0" dirty="0" smtClean="0">
                          <a:solidFill>
                            <a:srgbClr val="00B050"/>
                          </a:solidFill>
                          <a:effectLst/>
                        </a:rPr>
                        <a:t>.</a:t>
                      </a:r>
                      <a:endParaRPr lang="pl-PL" sz="1400" b="1" i="0" u="none" spc="-30" dirty="0" smtClean="0">
                        <a:solidFill>
                          <a:srgbClr val="00B050"/>
                        </a:solidFill>
                        <a:effectLst/>
                      </a:endParaRPr>
                    </a:p>
                    <a:p>
                      <a:pPr algn="l">
                        <a:lnSpc>
                          <a:spcPct val="80000"/>
                        </a:lnSpc>
                        <a:spcAft>
                          <a:spcPts val="0"/>
                        </a:spcAft>
                      </a:pPr>
                      <a:r>
                        <a:rPr lang="pl-PL" sz="1400" b="1" spc="-30" dirty="0" smtClean="0">
                          <a:solidFill>
                            <a:srgbClr val="FF0000"/>
                          </a:solidFill>
                          <a:effectLst/>
                        </a:rPr>
                        <a:t>I.2.2.  Wspólne działania promocyjne całego obszaru LGD Partnerstwo Ducha Gór pod wspólnym szyldem – Kraina Ducha Gór.</a:t>
                      </a:r>
                      <a:endParaRPr lang="pl-PL" sz="1400" b="1" dirty="0" smtClean="0">
                        <a:solidFill>
                          <a:srgbClr val="FF0000"/>
                        </a:solidFill>
                        <a:effectLst/>
                      </a:endParaRPr>
                    </a:p>
                    <a:p>
                      <a:pPr algn="l">
                        <a:lnSpc>
                          <a:spcPct val="80000"/>
                        </a:lnSpc>
                        <a:spcAft>
                          <a:spcPts val="0"/>
                        </a:spcAft>
                      </a:pPr>
                      <a:r>
                        <a:rPr lang="pl-PL" sz="1400" b="0" spc="-30" dirty="0" smtClean="0">
                          <a:solidFill>
                            <a:schemeClr val="tx1"/>
                          </a:solidFill>
                          <a:effectLst/>
                        </a:rPr>
                        <a:t>I.2.3</a:t>
                      </a:r>
                      <a:r>
                        <a:rPr lang="pl-PL" sz="1400" b="0" spc="-30" dirty="0">
                          <a:solidFill>
                            <a:schemeClr val="tx1"/>
                          </a:solidFill>
                          <a:effectLst/>
                        </a:rPr>
                        <a:t>.   Promocja międzynarodowa obszaru, produktów turystycznych, marki lokalnej, sieciujących tematycznie zasoby, usługi i produkty.</a:t>
                      </a:r>
                      <a:endParaRPr lang="pl-PL" sz="1400" b="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c>
                  <a:txBody>
                    <a:bodyPr/>
                    <a:lstStyle/>
                    <a:p>
                      <a:pPr algn="l">
                        <a:lnSpc>
                          <a:spcPct val="80000"/>
                        </a:lnSpc>
                        <a:spcAft>
                          <a:spcPts val="0"/>
                        </a:spcAft>
                      </a:pPr>
                      <a:r>
                        <a:rPr lang="pl-PL" sz="1400" spc="-30" dirty="0">
                          <a:effectLst/>
                        </a:rPr>
                        <a:t>II.2.1. Wspieranie  powstawania produktów i usług lokalnych, rozwijanie marki Karkonoska Marka Lokalna.</a:t>
                      </a:r>
                      <a:endParaRPr lang="pl-PL" sz="1400" dirty="0">
                        <a:effectLst/>
                      </a:endParaRPr>
                    </a:p>
                    <a:p>
                      <a:pPr algn="l">
                        <a:lnSpc>
                          <a:spcPct val="80000"/>
                        </a:lnSpc>
                        <a:spcAft>
                          <a:spcPts val="0"/>
                        </a:spcAft>
                      </a:pPr>
                      <a:endParaRPr lang="pl-PL" sz="1400" b="1" i="0" u="none" spc="-30" dirty="0" smtClean="0">
                        <a:solidFill>
                          <a:srgbClr val="FFC000"/>
                        </a:solidFill>
                        <a:effectLst/>
                      </a:endParaRPr>
                    </a:p>
                    <a:p>
                      <a:pPr algn="l">
                        <a:lnSpc>
                          <a:spcPct val="80000"/>
                        </a:lnSpc>
                        <a:spcAft>
                          <a:spcPts val="0"/>
                        </a:spcAft>
                      </a:pPr>
                      <a:r>
                        <a:rPr lang="pl-PL" sz="1400" b="1" i="0" u="none" spc="-30" dirty="0" smtClean="0">
                          <a:solidFill>
                            <a:srgbClr val="FFC000"/>
                          </a:solidFill>
                          <a:effectLst/>
                        </a:rPr>
                        <a:t>III.2.2.  Promocja miejsc i produktów  certyfikowanych marką lokalną związanych z żywnością/ rzemiosłem</a:t>
                      </a:r>
                      <a:endParaRPr lang="pl-PL" sz="1400" b="1" i="0" u="none" dirty="0">
                        <a:solidFill>
                          <a:srgbClr val="FFC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c>
                  <a:txBody>
                    <a:bodyPr/>
                    <a:lstStyle/>
                    <a:p>
                      <a:pPr algn="l">
                        <a:lnSpc>
                          <a:spcPct val="80000"/>
                        </a:lnSpc>
                        <a:spcAft>
                          <a:spcPts val="0"/>
                        </a:spcAft>
                      </a:pPr>
                      <a:r>
                        <a:rPr lang="pl-PL" sz="1400" b="1" spc="-30" dirty="0">
                          <a:solidFill>
                            <a:srgbClr val="7030A0"/>
                          </a:solidFill>
                          <a:effectLst/>
                        </a:rPr>
                        <a:t>III.2.1.  Funkcjonowanie LGD oraz aktywizacja społeczności </a:t>
                      </a:r>
                      <a:r>
                        <a:rPr lang="pl-PL" sz="1400" b="1" spc="-30" dirty="0" smtClean="0">
                          <a:solidFill>
                            <a:srgbClr val="7030A0"/>
                          </a:solidFill>
                          <a:effectLst/>
                        </a:rPr>
                        <a:t>lokalnych</a:t>
                      </a:r>
                    </a:p>
                    <a:p>
                      <a:pPr algn="l">
                        <a:lnSpc>
                          <a:spcPct val="80000"/>
                        </a:lnSpc>
                        <a:spcAft>
                          <a:spcPts val="0"/>
                        </a:spcAft>
                      </a:pPr>
                      <a:endParaRPr lang="pl-PL" sz="1400" b="1" spc="-3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lgn="l">
                        <a:lnSpc>
                          <a:spcPct val="80000"/>
                        </a:lnSpc>
                        <a:spcAft>
                          <a:spcPts val="0"/>
                        </a:spcAft>
                      </a:pPr>
                      <a:endParaRPr lang="pl-PL" sz="1400" b="1" spc="-3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lgn="l">
                        <a:lnSpc>
                          <a:spcPct val="80000"/>
                        </a:lnSpc>
                        <a:spcAft>
                          <a:spcPts val="0"/>
                        </a:spcAft>
                      </a:pPr>
                      <a:endParaRPr lang="pl-PL"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12350" marR="12350" marT="0" marB="0" anchor="ctr"/>
                </a:tc>
              </a:tr>
            </a:tbl>
          </a:graphicData>
        </a:graphic>
      </p:graphicFrame>
    </p:spTree>
    <p:extLst>
      <p:ext uri="{BB962C8B-B14F-4D97-AF65-F5344CB8AC3E}">
        <p14:creationId xmlns:p14="http://schemas.microsoft.com/office/powerpoint/2010/main" val="36467977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1778033283"/>
              </p:ext>
            </p:extLst>
          </p:nvPr>
        </p:nvGraphicFramePr>
        <p:xfrm>
          <a:off x="951978" y="1014608"/>
          <a:ext cx="10008295" cy="5323562"/>
        </p:xfrm>
        <a:graphic>
          <a:graphicData uri="http://schemas.openxmlformats.org/drawingml/2006/table">
            <a:tbl>
              <a:tblPr firstRow="1" firstCol="1" bandRow="1">
                <a:tableStyleId>{5C22544A-7EE6-4342-B048-85BDC9FD1C3A}</a:tableStyleId>
              </a:tblPr>
              <a:tblGrid>
                <a:gridCol w="3246684"/>
                <a:gridCol w="3742839"/>
                <a:gridCol w="3018772"/>
              </a:tblGrid>
              <a:tr h="998810">
                <a:tc gridSpan="3">
                  <a:txBody>
                    <a:bodyPr/>
                    <a:lstStyle/>
                    <a:p>
                      <a:pPr algn="ctr">
                        <a:lnSpc>
                          <a:spcPct val="107000"/>
                        </a:lnSpc>
                        <a:spcAft>
                          <a:spcPts val="0"/>
                        </a:spcAft>
                      </a:pPr>
                      <a:r>
                        <a:rPr lang="pl-PL" sz="2000" dirty="0">
                          <a:effectLst/>
                        </a:rPr>
                        <a:t> </a:t>
                      </a:r>
                    </a:p>
                    <a:p>
                      <a:pPr algn="ctr">
                        <a:lnSpc>
                          <a:spcPct val="107000"/>
                        </a:lnSpc>
                        <a:spcAft>
                          <a:spcPts val="0"/>
                        </a:spcAft>
                      </a:pPr>
                      <a:r>
                        <a:rPr lang="pl-PL" sz="2000" dirty="0">
                          <a:effectLst/>
                        </a:rPr>
                        <a:t>REALIZACJA PLANU KOMUNIKACJI LGD PARTNERSTWO DUCHA GÓR </a:t>
                      </a:r>
                      <a:r>
                        <a:rPr lang="pl-PL" sz="2000" dirty="0" smtClean="0">
                          <a:effectLst/>
                        </a:rPr>
                        <a:t>2021</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c hMerge="1">
                  <a:txBody>
                    <a:bodyPr/>
                    <a:lstStyle/>
                    <a:p>
                      <a:endParaRPr lang="pl-PL"/>
                    </a:p>
                  </a:txBody>
                  <a:tcPr/>
                </a:tc>
              </a:tr>
              <a:tr h="678758">
                <a:tc>
                  <a:txBody>
                    <a:bodyPr/>
                    <a:lstStyle/>
                    <a:p>
                      <a:pPr algn="ctr">
                        <a:lnSpc>
                          <a:spcPct val="107000"/>
                        </a:lnSpc>
                        <a:spcAft>
                          <a:spcPts val="0"/>
                        </a:spcAft>
                      </a:pPr>
                      <a:r>
                        <a:rPr lang="pl-PL" sz="2000">
                          <a:effectLst/>
                        </a:rPr>
                        <a:t>Nazwa działania komunikacyjnego</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l-PL" sz="2000">
                          <a:effectLst/>
                        </a:rPr>
                        <a:t>Termin realizacji i miejsce realizacji, organizator</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l-PL" sz="2000">
                          <a:effectLst/>
                        </a:rPr>
                        <a:t>Liczba uczestników, produkty</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2997">
                <a:tc>
                  <a:txBody>
                    <a:bodyPr/>
                    <a:lstStyle/>
                    <a:p>
                      <a:r>
                        <a:rPr lang="pl-PL" sz="1800" b="1" kern="1200" dirty="0" smtClean="0">
                          <a:solidFill>
                            <a:schemeClr val="lt1"/>
                          </a:solidFill>
                          <a:effectLst/>
                          <a:latin typeface="+mn-lt"/>
                          <a:ea typeface="+mn-ea"/>
                          <a:cs typeface="+mn-cs"/>
                        </a:rPr>
                        <a:t>2 spotkania lub webinaria</a:t>
                      </a:r>
                    </a:p>
                    <a:p>
                      <a:r>
                        <a:rPr lang="pl-PL" sz="1800" b="1" kern="1200" dirty="0" err="1" smtClean="0">
                          <a:solidFill>
                            <a:schemeClr val="lt1"/>
                          </a:solidFill>
                          <a:effectLst/>
                          <a:latin typeface="+mn-lt"/>
                          <a:ea typeface="+mn-ea"/>
                          <a:cs typeface="+mn-cs"/>
                        </a:rPr>
                        <a:t>dot</a:t>
                      </a:r>
                      <a:r>
                        <a:rPr lang="pl-PL" sz="1800" b="1" kern="1200" dirty="0" smtClean="0">
                          <a:solidFill>
                            <a:schemeClr val="lt1"/>
                          </a:solidFill>
                          <a:effectLst/>
                          <a:latin typeface="+mn-lt"/>
                          <a:ea typeface="+mn-ea"/>
                          <a:cs typeface="+mn-cs"/>
                        </a:rPr>
                        <a:t>:</a:t>
                      </a:r>
                    </a:p>
                    <a:p>
                      <a:r>
                        <a:rPr lang="pl-PL" sz="1800" b="1" kern="1200" dirty="0" smtClean="0">
                          <a:solidFill>
                            <a:schemeClr val="lt1"/>
                          </a:solidFill>
                          <a:effectLst/>
                          <a:latin typeface="+mn-lt"/>
                          <a:ea typeface="+mn-ea"/>
                          <a:cs typeface="+mn-cs"/>
                        </a:rPr>
                        <a:t>warunków dostępu i kryteriów oceny; wypełnianie WOPP i biznesplan</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80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28.04.2021</a:t>
                      </a:r>
                    </a:p>
                    <a:p>
                      <a:pPr>
                        <a:lnSpc>
                          <a:spcPct val="80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04.05.2021</a:t>
                      </a:r>
                    </a:p>
                    <a:p>
                      <a:pPr>
                        <a:lnSpc>
                          <a:spcPct val="80000"/>
                        </a:lnSpc>
                        <a:spcAft>
                          <a:spcPts val="0"/>
                        </a:spcAft>
                      </a:pP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80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57</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2997">
                <a:tc>
                  <a:txBody>
                    <a:bodyPr/>
                    <a:lstStyle/>
                    <a:p>
                      <a:r>
                        <a:rPr lang="pl-PL" sz="1800" b="1" kern="1200" dirty="0" smtClean="0">
                          <a:solidFill>
                            <a:schemeClr val="lt1"/>
                          </a:solidFill>
                          <a:effectLst/>
                          <a:latin typeface="+mn-lt"/>
                          <a:ea typeface="+mn-ea"/>
                          <a:cs typeface="+mn-cs"/>
                        </a:rPr>
                        <a:t>2 spotkania lub webinaria</a:t>
                      </a:r>
                    </a:p>
                    <a:p>
                      <a:r>
                        <a:rPr lang="pl-PL" sz="1800" b="1" kern="1200" dirty="0" err="1" smtClean="0">
                          <a:solidFill>
                            <a:schemeClr val="lt1"/>
                          </a:solidFill>
                          <a:effectLst/>
                          <a:latin typeface="+mn-lt"/>
                          <a:ea typeface="+mn-ea"/>
                          <a:cs typeface="+mn-cs"/>
                        </a:rPr>
                        <a:t>dot</a:t>
                      </a:r>
                      <a:r>
                        <a:rPr lang="pl-PL" sz="1800" b="1" kern="1200" dirty="0" smtClean="0">
                          <a:solidFill>
                            <a:schemeClr val="lt1"/>
                          </a:solidFill>
                          <a:effectLst/>
                          <a:latin typeface="+mn-lt"/>
                          <a:ea typeface="+mn-ea"/>
                          <a:cs typeface="+mn-cs"/>
                        </a:rPr>
                        <a:t>:</a:t>
                      </a:r>
                    </a:p>
                    <a:p>
                      <a:r>
                        <a:rPr lang="pl-PL" sz="1800" b="1" kern="1200" dirty="0" smtClean="0">
                          <a:solidFill>
                            <a:schemeClr val="lt1"/>
                          </a:solidFill>
                          <a:effectLst/>
                          <a:latin typeface="+mn-lt"/>
                          <a:ea typeface="+mn-ea"/>
                          <a:cs typeface="+mn-cs"/>
                        </a:rPr>
                        <a:t>warunków dostępu i kryteriów oceny; wypełnianie WOPP i biznesplan</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80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26.11.2021</a:t>
                      </a:r>
                    </a:p>
                    <a:p>
                      <a:pPr>
                        <a:lnSpc>
                          <a:spcPct val="80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01.12.2021</a:t>
                      </a:r>
                      <a:endParaRPr lang="pl-PL"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80000"/>
                        </a:lnSpc>
                        <a:spcAft>
                          <a:spcPts val="0"/>
                        </a:spcAft>
                      </a:pP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80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22</a:t>
                      </a:r>
                    </a:p>
                    <a:p>
                      <a:pPr>
                        <a:lnSpc>
                          <a:spcPct val="80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15</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7095425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3399" y="2072368"/>
            <a:ext cx="11426371" cy="4351338"/>
          </a:xfrm>
        </p:spPr>
        <p:txBody>
          <a:bodyPr>
            <a:normAutofit/>
          </a:bodyPr>
          <a:lstStyle/>
          <a:p>
            <a:pPr marL="0" indent="0">
              <a:buNone/>
            </a:pPr>
            <a:r>
              <a:rPr lang="pl-PL" sz="5400" b="1" dirty="0" smtClean="0"/>
              <a:t>Zrealizowano 100 % planu komunikacji</a:t>
            </a:r>
          </a:p>
          <a:p>
            <a:pPr marL="0" indent="0">
              <a:buNone/>
            </a:pPr>
            <a:endParaRPr lang="pl-PL" sz="5400" b="1" dirty="0" smtClean="0">
              <a:solidFill>
                <a:srgbClr val="000000"/>
              </a:solidFill>
              <a:latin typeface="Calibri" panose="020F0502020204030204" pitchFamily="34" charset="0"/>
            </a:endParaRPr>
          </a:p>
          <a:p>
            <a:pPr marL="0" indent="0">
              <a:buNone/>
            </a:pPr>
            <a:endParaRPr lang="pl-PL" sz="5400" b="1" dirty="0"/>
          </a:p>
          <a:p>
            <a:pPr marL="0" indent="0">
              <a:buNone/>
            </a:pPr>
            <a:endParaRPr lang="pl-PL" sz="5400" b="1" dirty="0"/>
          </a:p>
        </p:txBody>
      </p:sp>
      <p:sp>
        <p:nvSpPr>
          <p:cNvPr id="4" name="Tytuł 1"/>
          <p:cNvSpPr>
            <a:spLocks noGrp="1"/>
          </p:cNvSpPr>
          <p:nvPr>
            <p:ph type="title"/>
          </p:nvPr>
        </p:nvSpPr>
        <p:spPr/>
        <p:txBody>
          <a:bodyPr>
            <a:noAutofit/>
          </a:bodyPr>
          <a:lstStyle/>
          <a:p>
            <a:r>
              <a:rPr lang="pl-PL" sz="5400" b="1" dirty="0" smtClean="0">
                <a:solidFill>
                  <a:srgbClr val="008000"/>
                </a:solidFill>
              </a:rPr>
              <a:t>Plan komunikacji</a:t>
            </a:r>
            <a:endParaRPr lang="pl-PL" sz="5400" b="1" dirty="0">
              <a:solidFill>
                <a:srgbClr val="008000"/>
              </a:solidFill>
            </a:endParaRPr>
          </a:p>
        </p:txBody>
      </p:sp>
    </p:spTree>
    <p:extLst>
      <p:ext uri="{BB962C8B-B14F-4D97-AF65-F5344CB8AC3E}">
        <p14:creationId xmlns:p14="http://schemas.microsoft.com/office/powerpoint/2010/main" val="79616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ymbol zastępczy zawartości 2"/>
          <p:cNvGraphicFramePr>
            <a:graphicFrameLocks noGrp="1"/>
          </p:cNvGraphicFramePr>
          <p:nvPr>
            <p:ph idx="1"/>
            <p:extLst>
              <p:ext uri="{D42A27DB-BD31-4B8C-83A1-F6EECF244321}">
                <p14:modId xmlns:p14="http://schemas.microsoft.com/office/powerpoint/2010/main" val="1434749143"/>
              </p:ext>
            </p:extLst>
          </p:nvPr>
        </p:nvGraphicFramePr>
        <p:xfrm>
          <a:off x="225469" y="519831"/>
          <a:ext cx="11636680" cy="4568960"/>
        </p:xfrm>
        <a:graphic>
          <a:graphicData uri="http://schemas.openxmlformats.org/drawingml/2006/table">
            <a:tbl>
              <a:tblPr firstRow="1" firstCol="1" bandRow="1">
                <a:tableStyleId>{5C22544A-7EE6-4342-B048-85BDC9FD1C3A}</a:tableStyleId>
              </a:tblPr>
              <a:tblGrid>
                <a:gridCol w="3709919"/>
                <a:gridCol w="3147282"/>
                <a:gridCol w="4779479"/>
              </a:tblGrid>
              <a:tr h="525402">
                <a:tc gridSpan="3">
                  <a:txBody>
                    <a:bodyPr/>
                    <a:lstStyle/>
                    <a:p>
                      <a:pPr algn="ctr">
                        <a:lnSpc>
                          <a:spcPct val="107000"/>
                        </a:lnSpc>
                        <a:spcAft>
                          <a:spcPts val="0"/>
                        </a:spcAft>
                      </a:pPr>
                      <a:r>
                        <a:rPr lang="pl-PL" sz="1600" dirty="0">
                          <a:effectLst/>
                        </a:rPr>
                        <a:t>REALIZACJA PLANU SZKOLEŃ DLA PRACOWNIKÓW I PRZEDSTAWICIELI ORGANÓW LGD PARTNERSTWO DUCHA GÓR NA ROK </a:t>
                      </a:r>
                      <a:r>
                        <a:rPr lang="pl-PL" sz="1600" dirty="0" smtClean="0">
                          <a:effectLst/>
                        </a:rPr>
                        <a:t>2021</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c hMerge="1">
                  <a:txBody>
                    <a:bodyPr/>
                    <a:lstStyle/>
                    <a:p>
                      <a:endParaRPr lang="pl-PL"/>
                    </a:p>
                  </a:txBody>
                  <a:tcPr/>
                </a:tc>
                <a:tc hMerge="1">
                  <a:txBody>
                    <a:bodyPr/>
                    <a:lstStyle/>
                    <a:p>
                      <a:endParaRPr lang="pl-PL"/>
                    </a:p>
                  </a:txBody>
                  <a:tcPr/>
                </a:tc>
              </a:tr>
              <a:tr h="352282">
                <a:tc>
                  <a:txBody>
                    <a:bodyPr/>
                    <a:lstStyle/>
                    <a:p>
                      <a:pPr>
                        <a:lnSpc>
                          <a:spcPct val="107000"/>
                        </a:lnSpc>
                        <a:spcAft>
                          <a:spcPts val="0"/>
                        </a:spcAft>
                      </a:pPr>
                      <a:r>
                        <a:rPr lang="pl-PL" sz="1600">
                          <a:effectLst/>
                        </a:rPr>
                        <a:t>Nazwa działania komunikacyjnego</a:t>
                      </a:r>
                      <a:endParaRPr lang="pl-PL" sz="160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c>
                  <a:txBody>
                    <a:bodyPr/>
                    <a:lstStyle/>
                    <a:p>
                      <a:pPr>
                        <a:lnSpc>
                          <a:spcPct val="107000"/>
                        </a:lnSpc>
                        <a:spcAft>
                          <a:spcPts val="0"/>
                        </a:spcAft>
                      </a:pPr>
                      <a:r>
                        <a:rPr lang="pl-PL" sz="1600">
                          <a:effectLst/>
                        </a:rPr>
                        <a:t>Termin realizacji i miejsce realizacji, organizator</a:t>
                      </a:r>
                      <a:endParaRPr lang="pl-PL" sz="160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c>
                  <a:txBody>
                    <a:bodyPr/>
                    <a:lstStyle/>
                    <a:p>
                      <a:pPr>
                        <a:lnSpc>
                          <a:spcPct val="107000"/>
                        </a:lnSpc>
                        <a:spcAft>
                          <a:spcPts val="0"/>
                        </a:spcAft>
                      </a:pPr>
                      <a:r>
                        <a:rPr lang="pl-PL" sz="1600">
                          <a:effectLst/>
                        </a:rPr>
                        <a:t>Liczba uczestników</a:t>
                      </a:r>
                      <a:endParaRPr lang="pl-PL" sz="160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r>
              <a:tr h="1020008">
                <a:tc>
                  <a:txBody>
                    <a:bodyPr/>
                    <a:lstStyle/>
                    <a:p>
                      <a:pPr>
                        <a:lnSpc>
                          <a:spcPct val="107000"/>
                        </a:lnSpc>
                        <a:spcAft>
                          <a:spcPts val="0"/>
                        </a:spcAft>
                      </a:pPr>
                      <a:r>
                        <a:rPr lang="pl-PL" sz="1600">
                          <a:effectLst/>
                        </a:rPr>
                        <a:t>1.Przedstawienie założeń programu LEADER w okresie PROW 2014-2020; celów, przedsięwzięć wskaźników LSR; Regulaminu Pracy Rady, procedur wyboru operacji </a:t>
                      </a:r>
                      <a:endParaRPr lang="pl-PL" sz="160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c>
                  <a:txBody>
                    <a:bodyPr/>
                    <a:lstStyle/>
                    <a:p>
                      <a:pPr algn="ctr">
                        <a:lnSpc>
                          <a:spcPct val="106000"/>
                        </a:lnSpc>
                        <a:spcAft>
                          <a:spcPts val="0"/>
                        </a:spcAft>
                      </a:pPr>
                      <a:endParaRPr lang="pl-PL"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c>
                  <a:txBody>
                    <a:bodyPr/>
                    <a:lstStyle/>
                    <a:p>
                      <a:pPr algn="ctr">
                        <a:lnSpc>
                          <a:spcPct val="107000"/>
                        </a:lnSpc>
                        <a:spcAft>
                          <a:spcPts val="0"/>
                        </a:spcAft>
                      </a:pPr>
                      <a:endParaRPr lang="pl-PL"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13</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r>
              <a:tr h="1187615">
                <a:tc>
                  <a:txBody>
                    <a:bodyPr/>
                    <a:lstStyle/>
                    <a:p>
                      <a:pPr>
                        <a:lnSpc>
                          <a:spcPct val="107000"/>
                        </a:lnSpc>
                        <a:spcAft>
                          <a:spcPts val="0"/>
                        </a:spcAft>
                      </a:pPr>
                      <a:r>
                        <a:rPr lang="pl-PL" sz="1600">
                          <a:effectLst/>
                        </a:rPr>
                        <a:t>2. Zmiany przepisów dot. realizacji programu LEADER</a:t>
                      </a:r>
                      <a:endParaRPr lang="pl-PL" sz="160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c>
                  <a:txBody>
                    <a:bodyPr/>
                    <a:lstStyle/>
                    <a:p>
                      <a:pPr algn="ctr">
                        <a:lnSpc>
                          <a:spcPct val="106000"/>
                        </a:lnSpc>
                        <a:spcAft>
                          <a:spcPts val="0"/>
                        </a:spcAft>
                      </a:pPr>
                      <a:endParaRPr lang="pl-PL"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c>
                  <a:txBody>
                    <a:bodyPr/>
                    <a:lstStyle/>
                    <a:p>
                      <a:pPr algn="ctr">
                        <a:lnSpc>
                          <a:spcPct val="107000"/>
                        </a:lnSpc>
                        <a:spcAft>
                          <a:spcPts val="0"/>
                        </a:spcAft>
                      </a:pPr>
                      <a:endParaRPr lang="pl-PL"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13</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r>
              <a:tr h="1029492">
                <a:tc>
                  <a:txBody>
                    <a:bodyPr/>
                    <a:lstStyle/>
                    <a:p>
                      <a:pPr>
                        <a:lnSpc>
                          <a:spcPct val="107000"/>
                        </a:lnSpc>
                        <a:spcAft>
                          <a:spcPts val="0"/>
                        </a:spcAft>
                      </a:pPr>
                      <a:r>
                        <a:rPr lang="pl-PL" sz="1600" dirty="0">
                          <a:effectLst/>
                        </a:rPr>
                        <a:t>3. Podsumowanie dotychczasowej pracy Rady w danym okresie ( egzamin dla członków Rady)</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c>
                  <a:txBody>
                    <a:bodyPr/>
                    <a:lstStyle/>
                    <a:p>
                      <a:pPr algn="ctr">
                        <a:lnSpc>
                          <a:spcPct val="106000"/>
                        </a:lnSpc>
                        <a:spcAft>
                          <a:spcPts val="0"/>
                        </a:spcAft>
                      </a:pPr>
                      <a:endParaRPr lang="pl-PL"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c>
                  <a:txBody>
                    <a:bodyPr/>
                    <a:lstStyle/>
                    <a:p>
                      <a:pPr algn="ctr">
                        <a:lnSpc>
                          <a:spcPct val="107000"/>
                        </a:lnSpc>
                        <a:spcAft>
                          <a:spcPts val="0"/>
                        </a:spcAft>
                      </a:pPr>
                      <a:endParaRPr lang="pl-PL"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l-PL" sz="2000" dirty="0" smtClean="0">
                          <a:effectLst/>
                          <a:latin typeface="Calibri" panose="020F0502020204030204" pitchFamily="34" charset="0"/>
                          <a:ea typeface="Calibri" panose="020F0502020204030204" pitchFamily="34" charset="0"/>
                          <a:cs typeface="Times New Roman" panose="02020603050405020304" pitchFamily="18" charset="0"/>
                        </a:rPr>
                        <a:t>13</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856" marR="50856" marT="0" marB="0"/>
                </a:tc>
              </a:tr>
            </a:tbl>
          </a:graphicData>
        </a:graphic>
      </p:graphicFrame>
    </p:spTree>
    <p:extLst>
      <p:ext uri="{BB962C8B-B14F-4D97-AF65-F5344CB8AC3E}">
        <p14:creationId xmlns:p14="http://schemas.microsoft.com/office/powerpoint/2010/main" val="4189473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0628" y="116115"/>
            <a:ext cx="11916228" cy="2743199"/>
          </a:xfrm>
        </p:spPr>
        <p:txBody>
          <a:bodyPr>
            <a:noAutofit/>
          </a:bodyPr>
          <a:lstStyle/>
          <a:p>
            <a:pPr algn="ctr"/>
            <a:r>
              <a:rPr lang="pl-PL" sz="5400" b="1" dirty="0" smtClean="0">
                <a:solidFill>
                  <a:srgbClr val="008000"/>
                </a:solidFill>
              </a:rPr>
              <a:t>Plan szkoleń dla </a:t>
            </a:r>
            <a:r>
              <a:rPr lang="pl-PL" sz="5400" b="1" dirty="0">
                <a:solidFill>
                  <a:srgbClr val="008000"/>
                </a:solidFill>
              </a:rPr>
              <a:t>pracowników </a:t>
            </a:r>
            <a:r>
              <a:rPr lang="pl-PL" sz="5400" b="1" dirty="0" smtClean="0">
                <a:solidFill>
                  <a:srgbClr val="008000"/>
                </a:solidFill>
              </a:rPr>
              <a:t/>
            </a:r>
            <a:br>
              <a:rPr lang="pl-PL" sz="5400" b="1" dirty="0" smtClean="0">
                <a:solidFill>
                  <a:srgbClr val="008000"/>
                </a:solidFill>
              </a:rPr>
            </a:br>
            <a:r>
              <a:rPr lang="pl-PL" sz="5400" b="1" dirty="0" smtClean="0">
                <a:solidFill>
                  <a:srgbClr val="008000"/>
                </a:solidFill>
              </a:rPr>
              <a:t>i </a:t>
            </a:r>
            <a:r>
              <a:rPr lang="pl-PL" sz="5400" b="1" dirty="0">
                <a:solidFill>
                  <a:srgbClr val="008000"/>
                </a:solidFill>
              </a:rPr>
              <a:t>członków Rady.</a:t>
            </a:r>
            <a:br>
              <a:rPr lang="pl-PL" sz="5400" b="1" dirty="0">
                <a:solidFill>
                  <a:srgbClr val="008000"/>
                </a:solidFill>
              </a:rPr>
            </a:br>
            <a:endParaRPr lang="pl-PL" sz="5400" b="1" dirty="0">
              <a:solidFill>
                <a:srgbClr val="008000"/>
              </a:solidFill>
            </a:endParaRPr>
          </a:p>
        </p:txBody>
      </p:sp>
      <p:sp>
        <p:nvSpPr>
          <p:cNvPr id="7" name="Prostokąt 6"/>
          <p:cNvSpPr/>
          <p:nvPr/>
        </p:nvSpPr>
        <p:spPr>
          <a:xfrm>
            <a:off x="539476" y="2467428"/>
            <a:ext cx="11098533" cy="1938992"/>
          </a:xfrm>
          <a:prstGeom prst="rect">
            <a:avLst/>
          </a:prstGeom>
        </p:spPr>
        <p:txBody>
          <a:bodyPr wrap="square">
            <a:spAutoFit/>
          </a:bodyPr>
          <a:lstStyle/>
          <a:p>
            <a:pPr lvl="0" fontAlgn="base">
              <a:spcBef>
                <a:spcPct val="0"/>
              </a:spcBef>
              <a:spcAft>
                <a:spcPct val="0"/>
              </a:spcAft>
            </a:pPr>
            <a:r>
              <a:rPr lang="pl-PL" sz="6000" dirty="0" smtClean="0">
                <a:latin typeface="Calibri" pitchFamily="34" charset="0"/>
                <a:ea typeface="Calibri" pitchFamily="34" charset="0"/>
                <a:cs typeface="Times New Roman" pitchFamily="18" charset="0"/>
              </a:rPr>
              <a:t>Zrealizowano 100% założeń szkoleń dla pracowników i członków Rady.</a:t>
            </a:r>
            <a:endParaRPr lang="pl-PL" sz="6000" dirty="0" smtClean="0">
              <a:latin typeface="Arial" pitchFamily="34" charset="0"/>
              <a:cs typeface="Arial" pitchFamily="34" charset="0"/>
            </a:endParaRPr>
          </a:p>
        </p:txBody>
      </p:sp>
    </p:spTree>
    <p:extLst>
      <p:ext uri="{BB962C8B-B14F-4D97-AF65-F5344CB8AC3E}">
        <p14:creationId xmlns:p14="http://schemas.microsoft.com/office/powerpoint/2010/main" val="709542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5"/>
          <p:cNvGraphicFramePr>
            <a:graphicFrameLocks noGrp="1"/>
          </p:cNvGraphicFramePr>
          <p:nvPr>
            <p:extLst>
              <p:ext uri="{D42A27DB-BD31-4B8C-83A1-F6EECF244321}">
                <p14:modId xmlns:p14="http://schemas.microsoft.com/office/powerpoint/2010/main" val="2502685891"/>
              </p:ext>
            </p:extLst>
          </p:nvPr>
        </p:nvGraphicFramePr>
        <p:xfrm>
          <a:off x="95457" y="685059"/>
          <a:ext cx="11987683" cy="5968719"/>
        </p:xfrm>
        <a:graphic>
          <a:graphicData uri="http://schemas.openxmlformats.org/drawingml/2006/table">
            <a:tbl>
              <a:tblPr>
                <a:tableStyleId>{5C22544A-7EE6-4342-B048-85BDC9FD1C3A}</a:tableStyleId>
              </a:tblPr>
              <a:tblGrid>
                <a:gridCol w="528631"/>
                <a:gridCol w="4210829"/>
                <a:gridCol w="2526989"/>
                <a:gridCol w="1476525"/>
                <a:gridCol w="2023385"/>
                <a:gridCol w="1221324"/>
              </a:tblGrid>
              <a:tr h="270136">
                <a:tc>
                  <a:txBody>
                    <a:bodyPr/>
                    <a:lstStyle/>
                    <a:p>
                      <a:pPr algn="ctr" fontAlgn="ctr"/>
                      <a:r>
                        <a:rPr lang="pl-PL" sz="1150" b="1" i="0" u="none" strike="noStrike" dirty="0" err="1" smtClean="0">
                          <a:solidFill>
                            <a:srgbClr val="000000"/>
                          </a:solidFill>
                          <a:effectLst/>
                          <a:latin typeface="Calibri" panose="020F0502020204030204" pitchFamily="34" charset="0"/>
                        </a:rPr>
                        <a:t>lp</a:t>
                      </a:r>
                      <a:endParaRPr lang="pl-PL" sz="1150" b="1"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b="1" i="0" u="none" strike="noStrike" dirty="0" smtClean="0">
                          <a:solidFill>
                            <a:srgbClr val="000000"/>
                          </a:solidFill>
                          <a:effectLst/>
                          <a:latin typeface="Calibri" panose="020F0502020204030204" pitchFamily="34" charset="0"/>
                        </a:rPr>
                        <a:t>Nazwa szkolenia</a:t>
                      </a:r>
                      <a:endParaRPr lang="pl-PL" sz="1150" b="1"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b="1" i="0" u="none" strike="noStrike" dirty="0" smtClean="0">
                          <a:solidFill>
                            <a:srgbClr val="000000"/>
                          </a:solidFill>
                          <a:effectLst/>
                          <a:latin typeface="Calibri" panose="020F0502020204030204" pitchFamily="34" charset="0"/>
                        </a:rPr>
                        <a:t>Organizator</a:t>
                      </a:r>
                      <a:endParaRPr lang="pl-PL" sz="1150" b="1"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b="1" i="0" u="none" strike="noStrike" dirty="0" smtClean="0">
                          <a:solidFill>
                            <a:srgbClr val="000000"/>
                          </a:solidFill>
                          <a:effectLst/>
                          <a:latin typeface="Calibri" panose="020F0502020204030204" pitchFamily="34" charset="0"/>
                        </a:rPr>
                        <a:t>Data</a:t>
                      </a:r>
                      <a:endParaRPr lang="pl-PL" sz="1150" b="1"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b="1" i="0" u="none" strike="noStrike" dirty="0" smtClean="0">
                          <a:solidFill>
                            <a:srgbClr val="000000"/>
                          </a:solidFill>
                          <a:effectLst/>
                          <a:latin typeface="Calibri" panose="020F0502020204030204" pitchFamily="34" charset="0"/>
                        </a:rPr>
                        <a:t>Liczba dni</a:t>
                      </a:r>
                      <a:endParaRPr lang="pl-PL" sz="1150" b="1"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b="1" i="0" u="none" strike="noStrike" dirty="0" smtClean="0">
                          <a:solidFill>
                            <a:srgbClr val="000000"/>
                          </a:solidFill>
                          <a:effectLst/>
                          <a:latin typeface="Calibri" panose="020F0502020204030204" pitchFamily="34" charset="0"/>
                        </a:rPr>
                        <a:t>Liczba osób</a:t>
                      </a:r>
                      <a:endParaRPr lang="pl-PL" sz="1150" b="1" i="0" u="none" strike="noStrike" dirty="0">
                        <a:solidFill>
                          <a:srgbClr val="000000"/>
                        </a:solidFill>
                        <a:effectLst/>
                        <a:latin typeface="Calibri" panose="020F0502020204030204" pitchFamily="34" charset="0"/>
                      </a:endParaRPr>
                    </a:p>
                  </a:txBody>
                  <a:tcPr marL="3045" marR="3045" marT="3045" marB="0" anchor="ctr"/>
                </a:tc>
              </a:tr>
              <a:tr h="356328">
                <a:tc>
                  <a:txBody>
                    <a:bodyPr/>
                    <a:lstStyle/>
                    <a:p>
                      <a:pPr algn="ctr" fontAlgn="ctr"/>
                      <a:r>
                        <a:rPr lang="pl-PL" sz="1150" b="0" i="0" u="none" strike="noStrike" dirty="0" smtClean="0">
                          <a:solidFill>
                            <a:srgbClr val="000000"/>
                          </a:solidFill>
                          <a:effectLst/>
                          <a:latin typeface="Calibri" panose="020F0502020204030204" pitchFamily="34" charset="0"/>
                        </a:rPr>
                        <a:t>1</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dirty="0">
                          <a:effectLst/>
                        </a:rPr>
                        <a:t>Szkolenie Ośrodków Działaj Lokalnie</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Polsko-Amerykańska Fundacja Wolności i Akademia Rozwoju Filantropii w Polsce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11-12.03.2021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2</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2</a:t>
                      </a:r>
                      <a:endParaRPr lang="pl-PL" sz="1150" b="0" i="0" u="none" strike="noStrike">
                        <a:solidFill>
                          <a:srgbClr val="000000"/>
                        </a:solidFill>
                        <a:effectLst/>
                        <a:latin typeface="Calibri" panose="020F0502020204030204" pitchFamily="34" charset="0"/>
                      </a:endParaRPr>
                    </a:p>
                  </a:txBody>
                  <a:tcPr marL="3045" marR="3045" marT="3045" marB="0" anchor="ctr"/>
                </a:tc>
              </a:tr>
              <a:tr h="356328">
                <a:tc>
                  <a:txBody>
                    <a:bodyPr/>
                    <a:lstStyle/>
                    <a:p>
                      <a:pPr algn="ctr" fontAlgn="ctr"/>
                      <a:r>
                        <a:rPr lang="pl-PL" sz="1150" b="0" i="0" u="none" strike="noStrike" dirty="0" smtClean="0">
                          <a:solidFill>
                            <a:srgbClr val="000000"/>
                          </a:solidFill>
                          <a:effectLst/>
                          <a:latin typeface="Calibri" panose="020F0502020204030204" pitchFamily="34" charset="0"/>
                        </a:rPr>
                        <a:t>2</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Webinarium RODO w organizacjach pozarządowych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dirty="0">
                          <a:effectLst/>
                        </a:rPr>
                        <a:t>Polsko-Amerykańska Fundacja Wolności i FRSO  </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08.04.2021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6</a:t>
                      </a:r>
                      <a:endParaRPr lang="pl-PL" sz="1150" b="0" i="0" u="none" strike="noStrike">
                        <a:solidFill>
                          <a:srgbClr val="000000"/>
                        </a:solidFill>
                        <a:effectLst/>
                        <a:latin typeface="Calibri" panose="020F0502020204030204" pitchFamily="34" charset="0"/>
                      </a:endParaRPr>
                    </a:p>
                  </a:txBody>
                  <a:tcPr marL="3045" marR="3045" marT="3045" marB="0" anchor="ctr"/>
                </a:tc>
              </a:tr>
              <a:tr h="356328">
                <a:tc>
                  <a:txBody>
                    <a:bodyPr/>
                    <a:lstStyle/>
                    <a:p>
                      <a:pPr algn="ctr" fontAlgn="ctr"/>
                      <a:r>
                        <a:rPr lang="pl-PL" sz="1150" b="0" i="0" u="none" strike="noStrike" dirty="0" smtClean="0">
                          <a:solidFill>
                            <a:srgbClr val="000000"/>
                          </a:solidFill>
                          <a:effectLst/>
                          <a:latin typeface="Calibri" panose="020F0502020204030204" pitchFamily="34" charset="0"/>
                        </a:rPr>
                        <a:t>3</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Spotkanie tematyczne rozwój FAOW, czyli wzmacniamy głos pozarządowej wsi</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Forum Aktywizacji Obszarów Wiejskich</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15.04.2021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r>
              <a:tr h="356328">
                <a:tc>
                  <a:txBody>
                    <a:bodyPr/>
                    <a:lstStyle/>
                    <a:p>
                      <a:pPr algn="ctr" fontAlgn="ctr"/>
                      <a:r>
                        <a:rPr lang="pl-PL" sz="1150" b="0" i="0" u="none" strike="noStrike" dirty="0" smtClean="0">
                          <a:solidFill>
                            <a:srgbClr val="000000"/>
                          </a:solidFill>
                          <a:effectLst/>
                          <a:latin typeface="Calibri" panose="020F0502020204030204" pitchFamily="34" charset="0"/>
                        </a:rPr>
                        <a:t>4</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Księgowość w organizacjach porarządowych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Polsko-Amerykańska Fundacja Wolności i FRSO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21.04.2021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6</a:t>
                      </a:r>
                      <a:endParaRPr lang="pl-PL" sz="1150" b="0" i="0" u="none" strike="noStrike">
                        <a:solidFill>
                          <a:srgbClr val="000000"/>
                        </a:solidFill>
                        <a:effectLst/>
                        <a:latin typeface="Calibri" panose="020F0502020204030204" pitchFamily="34" charset="0"/>
                      </a:endParaRPr>
                    </a:p>
                  </a:txBody>
                  <a:tcPr marL="3045" marR="3045" marT="3045" marB="0" anchor="ctr"/>
                </a:tc>
              </a:tr>
              <a:tr h="359800">
                <a:tc>
                  <a:txBody>
                    <a:bodyPr/>
                    <a:lstStyle/>
                    <a:p>
                      <a:pPr algn="ctr" fontAlgn="ctr"/>
                      <a:r>
                        <a:rPr lang="pl-PL" sz="1150" b="0" i="0" u="none" strike="noStrike" dirty="0" smtClean="0">
                          <a:solidFill>
                            <a:srgbClr val="000000"/>
                          </a:solidFill>
                          <a:effectLst/>
                          <a:latin typeface="Calibri" panose="020F0502020204030204" pitchFamily="34" charset="0"/>
                        </a:rPr>
                        <a:t>5</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Webinarium - jak ograniczyć ilość śmieci w biurze i podczas wydarzeń eventowych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Akademia Rozwoju Filantropii w Polsce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20.08.2021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3</a:t>
                      </a:r>
                      <a:endParaRPr lang="pl-PL" sz="1150" b="0" i="0" u="none" strike="noStrike">
                        <a:solidFill>
                          <a:srgbClr val="000000"/>
                        </a:solidFill>
                        <a:effectLst/>
                        <a:latin typeface="Calibri" panose="020F0502020204030204" pitchFamily="34" charset="0"/>
                      </a:endParaRPr>
                    </a:p>
                  </a:txBody>
                  <a:tcPr marL="3045" marR="3045" marT="3045" marB="0" anchor="ctr"/>
                </a:tc>
              </a:tr>
              <a:tr h="179698">
                <a:tc>
                  <a:txBody>
                    <a:bodyPr/>
                    <a:lstStyle/>
                    <a:p>
                      <a:pPr algn="ctr" fontAlgn="ctr"/>
                      <a:r>
                        <a:rPr lang="pl-PL" sz="1150" b="0" i="0" u="none" strike="noStrike" dirty="0" smtClean="0">
                          <a:solidFill>
                            <a:srgbClr val="000000"/>
                          </a:solidFill>
                          <a:effectLst/>
                          <a:latin typeface="Calibri" panose="020F0502020204030204" pitchFamily="34" charset="0"/>
                        </a:rPr>
                        <a:t>6</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Webinarium- Certyfikaty społeczne na przykładzie Fairtrade</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Akademia Rozwoju Filantropii w Polsce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03.09.2021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3</a:t>
                      </a:r>
                      <a:endParaRPr lang="pl-PL" sz="1150" b="0" i="0" u="none" strike="noStrike">
                        <a:solidFill>
                          <a:srgbClr val="000000"/>
                        </a:solidFill>
                        <a:effectLst/>
                        <a:latin typeface="Calibri" panose="020F0502020204030204" pitchFamily="34" charset="0"/>
                      </a:endParaRPr>
                    </a:p>
                  </a:txBody>
                  <a:tcPr marL="3045" marR="3045" marT="3045" marB="0" anchor="ctr"/>
                </a:tc>
              </a:tr>
              <a:tr h="179698">
                <a:tc>
                  <a:txBody>
                    <a:bodyPr/>
                    <a:lstStyle/>
                    <a:p>
                      <a:pPr algn="ctr" fontAlgn="ctr"/>
                      <a:r>
                        <a:rPr lang="pl-PL" sz="1150" b="0" i="0" u="none" strike="noStrike" dirty="0" smtClean="0">
                          <a:solidFill>
                            <a:srgbClr val="000000"/>
                          </a:solidFill>
                          <a:effectLst/>
                          <a:latin typeface="Calibri" panose="020F0502020204030204" pitchFamily="34" charset="0"/>
                        </a:rPr>
                        <a:t>7</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Szkolenie z zakresu koncepcji Smart Village w ramach działania LEADER</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Krajowa Sieć Obszarów Wiejskich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05.10.2021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2</a:t>
                      </a:r>
                      <a:endParaRPr lang="pl-PL" sz="1150" b="0" i="0" u="none" strike="noStrike">
                        <a:solidFill>
                          <a:srgbClr val="000000"/>
                        </a:solidFill>
                        <a:effectLst/>
                        <a:latin typeface="Calibri" panose="020F0502020204030204" pitchFamily="34" charset="0"/>
                      </a:endParaRPr>
                    </a:p>
                  </a:txBody>
                  <a:tcPr marL="3045" marR="3045" marT="3045" marB="0" anchor="ctr"/>
                </a:tc>
              </a:tr>
              <a:tr h="356328">
                <a:tc>
                  <a:txBody>
                    <a:bodyPr/>
                    <a:lstStyle/>
                    <a:p>
                      <a:pPr algn="ctr" fontAlgn="ctr"/>
                      <a:r>
                        <a:rPr lang="pl-PL" sz="1150" b="0" i="0" u="none" strike="noStrike" dirty="0" smtClean="0">
                          <a:solidFill>
                            <a:srgbClr val="000000"/>
                          </a:solidFill>
                          <a:effectLst/>
                          <a:latin typeface="Calibri" panose="020F0502020204030204" pitchFamily="34" charset="0"/>
                        </a:rPr>
                        <a:t>8</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b"/>
                      <a:r>
                        <a:rPr lang="pl-PL" sz="1150" u="none" strike="noStrike">
                          <a:effectLst/>
                        </a:rPr>
                        <a:t>I Dolnośląskie Forum Rad Senioralnych </a:t>
                      </a:r>
                      <a:endParaRPr lang="pl-PL" sz="1150" b="0" i="0" u="none" strike="noStrike">
                        <a:solidFill>
                          <a:srgbClr val="000000"/>
                        </a:solidFill>
                        <a:effectLst/>
                        <a:latin typeface="Calibri" panose="020F0502020204030204" pitchFamily="34" charset="0"/>
                      </a:endParaRPr>
                    </a:p>
                  </a:txBody>
                  <a:tcPr marL="3045" marR="3045" marT="3045" marB="0" anchor="b"/>
                </a:tc>
                <a:tc>
                  <a:txBody>
                    <a:bodyPr/>
                    <a:lstStyle/>
                    <a:p>
                      <a:pPr algn="ctr" fontAlgn="ctr"/>
                      <a:r>
                        <a:rPr lang="pl-PL" sz="1150" u="none" strike="noStrike">
                          <a:effectLst/>
                        </a:rPr>
                        <a:t>Urząd Marszałkowski Województwa Dolnośląskiego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b"/>
                      <a:r>
                        <a:rPr lang="pl-PL" sz="1150" u="none" strike="noStrike">
                          <a:effectLst/>
                        </a:rPr>
                        <a:t>19.10.2021</a:t>
                      </a:r>
                      <a:endParaRPr lang="pl-PL" sz="1150" b="0" i="0" u="none" strike="noStrike">
                        <a:solidFill>
                          <a:srgbClr val="000000"/>
                        </a:solidFill>
                        <a:effectLst/>
                        <a:latin typeface="Calibri" panose="020F0502020204030204" pitchFamily="34" charset="0"/>
                      </a:endParaRPr>
                    </a:p>
                  </a:txBody>
                  <a:tcPr marL="3045" marR="3045" marT="3045" marB="0" anchor="b"/>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r>
              <a:tr h="356328">
                <a:tc>
                  <a:txBody>
                    <a:bodyPr/>
                    <a:lstStyle/>
                    <a:p>
                      <a:pPr algn="ctr" fontAlgn="ctr"/>
                      <a:r>
                        <a:rPr lang="pl-PL" sz="1150" b="0" i="0" u="none" strike="noStrike" dirty="0" smtClean="0">
                          <a:solidFill>
                            <a:srgbClr val="000000"/>
                          </a:solidFill>
                          <a:effectLst/>
                          <a:latin typeface="Calibri" panose="020F0502020204030204" pitchFamily="34" charset="0"/>
                        </a:rPr>
                        <a:t>9</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Spotkanie "Lokalne Kryteria Wyboru - podejmowanie działalności gospodarczej  - dobre praktyki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Stowarzyszenie LGD Kwiat Lnu</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20.10.2021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r>
              <a:tr h="709588">
                <a:tc>
                  <a:txBody>
                    <a:bodyPr/>
                    <a:lstStyle/>
                    <a:p>
                      <a:pPr algn="ctr" fontAlgn="ctr"/>
                      <a:r>
                        <a:rPr lang="pl-PL" sz="1150" b="0" i="0" u="none" strike="noStrike" dirty="0" smtClean="0">
                          <a:solidFill>
                            <a:srgbClr val="000000"/>
                          </a:solidFill>
                          <a:effectLst/>
                          <a:latin typeface="Calibri" panose="020F0502020204030204" pitchFamily="34" charset="0"/>
                        </a:rPr>
                        <a:t>10</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Konferencja podsumowująca on-line - Prezentacja i promocja wypracowanych rezultatów i produktów. Ocena wpływu LSR - kierunki dalszych działań w ramach projektu KSOW "dobre praktyki krajowe, zagraniczne oraz własne dolnośląskich LGD -źródłem wiedzy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Dolnośląska Sieć Partnerstw LGD, Uniwersytet Wrocławski, Przedstawiciel UMWD, eksperci LGD, Paweł Timler (SOCJOSKOP)</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02.11.2021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r>
              <a:tr h="356328">
                <a:tc>
                  <a:txBody>
                    <a:bodyPr/>
                    <a:lstStyle/>
                    <a:p>
                      <a:pPr algn="ctr" fontAlgn="ctr"/>
                      <a:r>
                        <a:rPr lang="pl-PL" sz="1150" b="0" i="0" u="none" strike="noStrike" dirty="0" smtClean="0">
                          <a:solidFill>
                            <a:srgbClr val="000000"/>
                          </a:solidFill>
                          <a:effectLst/>
                          <a:latin typeface="Calibri" panose="020F0502020204030204" pitchFamily="34" charset="0"/>
                        </a:rPr>
                        <a:t>11</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Szkolenie upowszechniające partycypacyjny model tworzenia koncepcji Smart Villeges</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Łukasz Komorowski Instytur Rozwoju Wsi i Rolnictwa przy PAN</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26.11.2021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r>
              <a:tr h="356328">
                <a:tc>
                  <a:txBody>
                    <a:bodyPr/>
                    <a:lstStyle/>
                    <a:p>
                      <a:pPr algn="ctr" fontAlgn="ctr"/>
                      <a:r>
                        <a:rPr lang="pl-PL" sz="1150" b="0" i="0" u="none" strike="noStrike" dirty="0" smtClean="0">
                          <a:solidFill>
                            <a:srgbClr val="000000"/>
                          </a:solidFill>
                          <a:effectLst/>
                          <a:latin typeface="Calibri" panose="020F0502020204030204" pitchFamily="34" charset="0"/>
                        </a:rPr>
                        <a:t>12</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Szkolenie związane z realizacją Lokalnych Strategii Rozwoju dla LGD</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Urząd Marszałkowski Województwa Dolnośląskiego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29.11.2021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2</a:t>
                      </a:r>
                      <a:endParaRPr lang="pl-PL" sz="1150" b="0" i="0" u="none" strike="noStrike">
                        <a:solidFill>
                          <a:srgbClr val="000000"/>
                        </a:solidFill>
                        <a:effectLst/>
                        <a:latin typeface="Calibri" panose="020F0502020204030204" pitchFamily="34" charset="0"/>
                      </a:endParaRPr>
                    </a:p>
                  </a:txBody>
                  <a:tcPr marL="3045" marR="3045" marT="3045" marB="0" anchor="ctr"/>
                </a:tc>
              </a:tr>
              <a:tr h="356328">
                <a:tc>
                  <a:txBody>
                    <a:bodyPr/>
                    <a:lstStyle/>
                    <a:p>
                      <a:pPr algn="ctr" fontAlgn="ctr"/>
                      <a:r>
                        <a:rPr lang="pl-PL" sz="1150" b="0" i="0" u="none" strike="noStrike" dirty="0" smtClean="0">
                          <a:solidFill>
                            <a:srgbClr val="000000"/>
                          </a:solidFill>
                          <a:effectLst/>
                          <a:latin typeface="Calibri" panose="020F0502020204030204" pitchFamily="34" charset="0"/>
                        </a:rPr>
                        <a:t>13</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Konferencja podsumowująca wdrażanie działań delegowanych PROW na lata 2014-2020 w województwie Dolnośląskim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Urząd Marszałkowski Województwa Dolnośląskiego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02.12.2021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r>
              <a:tr h="1062847">
                <a:tc>
                  <a:txBody>
                    <a:bodyPr/>
                    <a:lstStyle/>
                    <a:p>
                      <a:pPr algn="ctr" fontAlgn="ctr"/>
                      <a:r>
                        <a:rPr lang="pl-PL" sz="1150" b="0" i="0" u="none" strike="noStrike" dirty="0" smtClean="0">
                          <a:solidFill>
                            <a:srgbClr val="000000"/>
                          </a:solidFill>
                          <a:effectLst/>
                          <a:latin typeface="Calibri" panose="020F0502020204030204" pitchFamily="34" charset="0"/>
                        </a:rPr>
                        <a:t>14</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dirty="0">
                          <a:effectLst/>
                        </a:rPr>
                        <a:t>Szkolenie z zakresu rozwoju </a:t>
                      </a:r>
                      <a:r>
                        <a:rPr lang="pl-PL" sz="1150" u="none" strike="noStrike" dirty="0" smtClean="0">
                          <a:effectLst/>
                        </a:rPr>
                        <a:t>przedsiębiorczości </a:t>
                      </a:r>
                      <a:r>
                        <a:rPr lang="pl-PL" sz="1150" u="none" strike="noStrike" dirty="0">
                          <a:effectLst/>
                        </a:rPr>
                        <a:t>na obszarach wiejskich pn. "Powiększenie wiedzy i kompetencji w zakresie możliwości zastosowania OZE na obszarach wiejskich oraz nowych modeli  organizacji i sprzedaży rolniczej, w tym krótkich łańcuchów dostaw, rolniczego handlu detalicznego, </a:t>
                      </a:r>
                      <a:r>
                        <a:rPr lang="pl-PL" sz="1150" u="none" strike="noStrike" dirty="0" smtClean="0">
                          <a:effectLst/>
                        </a:rPr>
                        <a:t>działalności </a:t>
                      </a:r>
                      <a:r>
                        <a:rPr lang="pl-PL" sz="1150" u="none" strike="noStrike" dirty="0">
                          <a:effectLst/>
                        </a:rPr>
                        <a:t>marginalnej, </a:t>
                      </a:r>
                      <a:r>
                        <a:rPr lang="pl-PL" sz="1150" u="none" strike="noStrike" dirty="0" smtClean="0">
                          <a:effectLst/>
                        </a:rPr>
                        <a:t>lokalnej </a:t>
                      </a:r>
                      <a:r>
                        <a:rPr lang="pl-PL" sz="1150" u="none" strike="noStrike" dirty="0">
                          <a:effectLst/>
                        </a:rPr>
                        <a:t>i ograniczonej"</a:t>
                      </a:r>
                      <a:endParaRPr lang="pl-PL" sz="1150" b="0" i="0" u="none" strike="noStrike" dirty="0">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Urząd Marszałkowski Województwa Dolnośląskiego </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06.12.2021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a:effectLst/>
                        </a:rPr>
                        <a:t>1</a:t>
                      </a:r>
                      <a:endParaRPr lang="pl-PL" sz="1150" b="0" i="0" u="none" strike="noStrike">
                        <a:solidFill>
                          <a:srgbClr val="000000"/>
                        </a:solidFill>
                        <a:effectLst/>
                        <a:latin typeface="Calibri" panose="020F0502020204030204" pitchFamily="34" charset="0"/>
                      </a:endParaRPr>
                    </a:p>
                  </a:txBody>
                  <a:tcPr marL="3045" marR="3045" marT="3045" marB="0" anchor="ctr"/>
                </a:tc>
                <a:tc>
                  <a:txBody>
                    <a:bodyPr/>
                    <a:lstStyle/>
                    <a:p>
                      <a:pPr algn="ctr" fontAlgn="ctr"/>
                      <a:r>
                        <a:rPr lang="pl-PL" sz="1150" u="none" strike="noStrike" dirty="0">
                          <a:effectLst/>
                        </a:rPr>
                        <a:t>2</a:t>
                      </a:r>
                      <a:endParaRPr lang="pl-PL" sz="1150" b="0" i="0" u="none" strike="noStrike" dirty="0">
                        <a:solidFill>
                          <a:srgbClr val="000000"/>
                        </a:solidFill>
                        <a:effectLst/>
                        <a:latin typeface="Calibri" panose="020F0502020204030204" pitchFamily="34" charset="0"/>
                      </a:endParaRPr>
                    </a:p>
                  </a:txBody>
                  <a:tcPr marL="3045" marR="3045" marT="3045" marB="0" anchor="ctr"/>
                </a:tc>
              </a:tr>
            </a:tbl>
          </a:graphicData>
        </a:graphic>
      </p:graphicFrame>
      <p:sp>
        <p:nvSpPr>
          <p:cNvPr id="7" name="Prostokąt 6"/>
          <p:cNvSpPr/>
          <p:nvPr/>
        </p:nvSpPr>
        <p:spPr>
          <a:xfrm>
            <a:off x="95457" y="0"/>
            <a:ext cx="11987683" cy="685059"/>
          </a:xfrm>
          <a:prstGeom prst="rect">
            <a:avLst/>
          </a:prstGeom>
          <a:solidFill>
            <a:schemeClr val="accent5">
              <a:lumMod val="40000"/>
              <a:lumOff val="60000"/>
            </a:schemeClr>
          </a:solidFill>
        </p:spPr>
        <p:txBody>
          <a:bodyPr wrap="square">
            <a:spAutoFit/>
          </a:bodyPr>
          <a:lstStyle/>
          <a:p>
            <a:pPr algn="ctr">
              <a:lnSpc>
                <a:spcPct val="107000"/>
              </a:lnSpc>
              <a:spcAft>
                <a:spcPts val="0"/>
              </a:spcAft>
            </a:pPr>
            <a:r>
              <a:rPr lang="pl-PL" b="1" dirty="0"/>
              <a:t> </a:t>
            </a:r>
          </a:p>
          <a:p>
            <a:pPr algn="ctr">
              <a:lnSpc>
                <a:spcPct val="107000"/>
              </a:lnSpc>
              <a:spcAft>
                <a:spcPts val="0"/>
              </a:spcAft>
            </a:pPr>
            <a:r>
              <a:rPr lang="pl-PL" b="1" dirty="0" smtClean="0"/>
              <a:t>SPOTKANIA/SZKOLENIA  </a:t>
            </a:r>
            <a:r>
              <a:rPr lang="pl-PL" b="1" dirty="0"/>
              <a:t>ZREALIZOWANE W 2021 r. POZA PLANEM KOMUNIKACJI LGD PARTNERSTWO DUCHA GÓR 2021</a:t>
            </a:r>
            <a:endParaRPr lang="pl-PL"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563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792072" y="0"/>
            <a:ext cx="10515600" cy="1325563"/>
          </a:xfrm>
        </p:spPr>
        <p:txBody>
          <a:bodyPr>
            <a:noAutofit/>
          </a:bodyPr>
          <a:lstStyle/>
          <a:p>
            <a:pPr algn="ctr"/>
            <a:r>
              <a:rPr lang="pl-PL" sz="5400" b="1" dirty="0" smtClean="0">
                <a:solidFill>
                  <a:srgbClr val="008000"/>
                </a:solidFill>
              </a:rPr>
              <a:t>Posiedzenia Rady 2021</a:t>
            </a:r>
            <a:endParaRPr lang="pl-PL" sz="5400" b="1" dirty="0">
              <a:solidFill>
                <a:srgbClr val="008000"/>
              </a:solidFill>
            </a:endParaRPr>
          </a:p>
        </p:txBody>
      </p:sp>
      <p:sp>
        <p:nvSpPr>
          <p:cNvPr id="5" name="Prostokąt 4"/>
          <p:cNvSpPr/>
          <p:nvPr/>
        </p:nvSpPr>
        <p:spPr>
          <a:xfrm>
            <a:off x="1" y="1135197"/>
            <a:ext cx="12192000" cy="3416320"/>
          </a:xfrm>
          <a:prstGeom prst="rect">
            <a:avLst/>
          </a:prstGeom>
        </p:spPr>
        <p:txBody>
          <a:bodyPr wrap="square">
            <a:spAutoFit/>
          </a:bodyPr>
          <a:lstStyle/>
          <a:p>
            <a:r>
              <a:rPr lang="pl-PL" sz="2400" b="1" dirty="0"/>
              <a:t>Posiedzenia Rady LGD w </a:t>
            </a:r>
            <a:r>
              <a:rPr lang="pl-PL" sz="2400" b="1" dirty="0" smtClean="0"/>
              <a:t>2021:</a:t>
            </a:r>
          </a:p>
          <a:p>
            <a:r>
              <a:rPr lang="pl-PL" sz="2400" dirty="0" smtClean="0"/>
              <a:t>17.06.2021</a:t>
            </a:r>
          </a:p>
          <a:p>
            <a:r>
              <a:rPr lang="pl-PL" sz="2400" dirty="0" smtClean="0"/>
              <a:t>06.07.2021</a:t>
            </a:r>
            <a:endParaRPr lang="pl-PL" sz="3600" b="1" dirty="0" smtClean="0"/>
          </a:p>
          <a:p>
            <a:r>
              <a:rPr lang="pl-PL" sz="3600" b="1" dirty="0" smtClean="0"/>
              <a:t>Łącznie </a:t>
            </a:r>
            <a:r>
              <a:rPr lang="pl-PL" sz="3600" b="1" dirty="0" smtClean="0"/>
              <a:t>2 posiedzenia </a:t>
            </a:r>
            <a:r>
              <a:rPr lang="pl-PL" sz="3600" b="1" dirty="0"/>
              <a:t>Rady LGD w </a:t>
            </a:r>
            <a:r>
              <a:rPr lang="pl-PL" sz="3600" b="1" dirty="0" smtClean="0"/>
              <a:t>2021 r</a:t>
            </a:r>
            <a:r>
              <a:rPr lang="pl-PL" sz="3600" b="1" dirty="0"/>
              <a:t>. </a:t>
            </a:r>
            <a:endParaRPr lang="pl-PL" sz="3600" b="1" dirty="0" smtClean="0"/>
          </a:p>
          <a:p>
            <a:endParaRPr lang="pl-PL" sz="3600" b="1" dirty="0"/>
          </a:p>
          <a:p>
            <a:r>
              <a:rPr lang="pl-PL" sz="3600" b="1" dirty="0" smtClean="0"/>
              <a:t>Łącznie podjęto 70 uchwał dot. konkursu 11/2021 oraz dot. zmian w projektach</a:t>
            </a:r>
            <a:endParaRPr lang="pl-PL" sz="3600" b="1" dirty="0"/>
          </a:p>
        </p:txBody>
      </p:sp>
    </p:spTree>
    <p:extLst>
      <p:ext uri="{BB962C8B-B14F-4D97-AF65-F5344CB8AC3E}">
        <p14:creationId xmlns:p14="http://schemas.microsoft.com/office/powerpoint/2010/main" val="3380583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0" y="2471243"/>
            <a:ext cx="12353387" cy="14660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dirty="0" smtClean="0">
                <a:solidFill>
                  <a:srgbClr val="008000"/>
                </a:solidFill>
              </a:rPr>
              <a:t>Przedsięwzięcia ujęte w LSR, realizowane za pośrednictwem wdrażanych projektów - </a:t>
            </a:r>
            <a:r>
              <a:rPr lang="pl-PL" sz="4000" b="1" u="sng" dirty="0" smtClean="0">
                <a:solidFill>
                  <a:srgbClr val="008000"/>
                </a:solidFill>
              </a:rPr>
              <a:t>19.4– funkcjonowanie LGD</a:t>
            </a:r>
            <a:endParaRPr lang="pl-PL" sz="4000" b="1" u="sng" dirty="0">
              <a:solidFill>
                <a:srgbClr val="008000"/>
              </a:solidFill>
            </a:endParaRPr>
          </a:p>
        </p:txBody>
      </p:sp>
      <p:sp>
        <p:nvSpPr>
          <p:cNvPr id="6" name="Prostokąt 5"/>
          <p:cNvSpPr/>
          <p:nvPr/>
        </p:nvSpPr>
        <p:spPr>
          <a:xfrm>
            <a:off x="323948" y="4071347"/>
            <a:ext cx="11628120" cy="1085490"/>
          </a:xfrm>
          <a:prstGeom prst="rect">
            <a:avLst/>
          </a:prstGeom>
        </p:spPr>
        <p:txBody>
          <a:bodyPr wrap="square">
            <a:spAutoFit/>
          </a:bodyPr>
          <a:lstStyle/>
          <a:p>
            <a:pPr>
              <a:lnSpc>
                <a:spcPct val="80000"/>
              </a:lnSpc>
            </a:pPr>
            <a:r>
              <a:rPr lang="pl-PL" sz="4000" b="1" spc="-30" dirty="0">
                <a:solidFill>
                  <a:srgbClr val="7030A0"/>
                </a:solidFill>
              </a:rPr>
              <a:t>III.2.1.  Funkcjonowanie LGD oraz aktywizacja społeczności lokalnych</a:t>
            </a:r>
            <a:endParaRPr lang="pl-PL" sz="40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Obraz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4175" y="587763"/>
            <a:ext cx="1721613" cy="115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5510" y="673539"/>
            <a:ext cx="1587691" cy="106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7409" y="572891"/>
            <a:ext cx="1104035" cy="115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19" descr="logo_duch_g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3881" y="687339"/>
            <a:ext cx="1156482" cy="100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8385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21547" y="1520372"/>
            <a:ext cx="11940791" cy="5509200"/>
          </a:xfrm>
          <a:prstGeom prst="rect">
            <a:avLst/>
          </a:prstGeom>
        </p:spPr>
        <p:txBody>
          <a:bodyPr wrap="square">
            <a:spAutoFit/>
          </a:bodyPr>
          <a:lstStyle/>
          <a:p>
            <a:r>
              <a:rPr lang="pl-PL" sz="3200" b="1" dirty="0"/>
              <a:t>4. Projekt współpracy  „Marki Lokalne Dolnego Śląska tworzone z pasją”, akronim </a:t>
            </a:r>
            <a:r>
              <a:rPr lang="pl-PL" sz="3200" b="1" dirty="0" smtClean="0"/>
              <a:t>MARLO:</a:t>
            </a:r>
          </a:p>
          <a:p>
            <a:pPr marL="457200" indent="-457200">
              <a:buFontTx/>
              <a:buChar char="-"/>
            </a:pPr>
            <a:r>
              <a:rPr lang="pl-PL" sz="3200" dirty="0" smtClean="0"/>
              <a:t>7-miu </a:t>
            </a:r>
            <a:r>
              <a:rPr lang="pl-PL" sz="3200" dirty="0"/>
              <a:t>partnerów, </a:t>
            </a:r>
            <a:endParaRPr lang="pl-PL" sz="3200" dirty="0" smtClean="0"/>
          </a:p>
          <a:p>
            <a:pPr marL="457200" indent="-457200">
              <a:buFontTx/>
              <a:buChar char="-"/>
            </a:pPr>
            <a:r>
              <a:rPr lang="pl-PL" sz="3200" dirty="0" smtClean="0"/>
              <a:t>LGD PDG jako koordynator</a:t>
            </a:r>
          </a:p>
          <a:p>
            <a:pPr marL="457200" indent="-457200">
              <a:buFontTx/>
              <a:buChar char="-"/>
            </a:pPr>
            <a:r>
              <a:rPr lang="pl-PL" sz="3200" dirty="0" smtClean="0"/>
              <a:t>wymiana </a:t>
            </a:r>
            <a:r>
              <a:rPr lang="pl-PL" sz="3200" dirty="0" smtClean="0"/>
              <a:t>doświadczeń</a:t>
            </a:r>
            <a:endParaRPr lang="pl-PL" sz="3200" dirty="0"/>
          </a:p>
          <a:p>
            <a:pPr marL="457200" indent="-457200">
              <a:buFontTx/>
              <a:buChar char="-"/>
            </a:pPr>
            <a:r>
              <a:rPr lang="pl-PL" sz="3200" b="1" dirty="0" smtClean="0"/>
              <a:t>AUDYT MARKI</a:t>
            </a:r>
            <a:r>
              <a:rPr lang="pl-PL" sz="3200" dirty="0" smtClean="0"/>
              <a:t>: spotkanie </a:t>
            </a:r>
            <a:r>
              <a:rPr lang="pl-PL" sz="3200" dirty="0" err="1" smtClean="0"/>
              <a:t>focusowe</a:t>
            </a:r>
            <a:r>
              <a:rPr lang="pl-PL" sz="3200" dirty="0" smtClean="0"/>
              <a:t> i badania (ankiety i tajemniczy klient), raport z audytu</a:t>
            </a:r>
          </a:p>
          <a:p>
            <a:pPr marL="457200" indent="-457200">
              <a:buFontTx/>
              <a:buChar char="-"/>
            </a:pPr>
            <a:r>
              <a:rPr lang="pl-PL" sz="3200" dirty="0" smtClean="0"/>
              <a:t>System Identyfikacji Wizualnej KML</a:t>
            </a:r>
          </a:p>
          <a:p>
            <a:pPr marL="457200" indent="-457200">
              <a:buFontTx/>
              <a:buChar char="-"/>
            </a:pPr>
            <a:r>
              <a:rPr lang="pl-PL" sz="3200" dirty="0" smtClean="0"/>
              <a:t>DOPOSAŻENIE W SPRZĘT DO EVENTÓW ON-LINE</a:t>
            </a:r>
          </a:p>
          <a:p>
            <a:pPr marL="457200" indent="-457200">
              <a:buFontTx/>
              <a:buChar char="-"/>
            </a:pPr>
            <a:r>
              <a:rPr lang="pl-PL" sz="3200" b="1" dirty="0" smtClean="0">
                <a:solidFill>
                  <a:srgbClr val="FF0000"/>
                </a:solidFill>
              </a:rPr>
              <a:t>FILM </a:t>
            </a:r>
            <a:r>
              <a:rPr lang="pl-PL" sz="3200" dirty="0" smtClean="0"/>
              <a:t>EMITOWANY W KOLEJE DOLNOŚLĄSKIE</a:t>
            </a:r>
          </a:p>
          <a:p>
            <a:pPr marL="457200" indent="-457200">
              <a:buFontTx/>
              <a:buChar char="-"/>
            </a:pPr>
            <a:r>
              <a:rPr lang="pl-PL" sz="3200" dirty="0" smtClean="0"/>
              <a:t>Budżet LGD PDG: 80 705 zł</a:t>
            </a:r>
            <a:endParaRPr lang="pl-PL" sz="3200" dirty="0"/>
          </a:p>
        </p:txBody>
      </p:sp>
      <p:pic>
        <p:nvPicPr>
          <p:cNvPr id="4" name="Obraz 3"/>
          <p:cNvPicPr>
            <a:picLocks noChangeAspect="1"/>
          </p:cNvPicPr>
          <p:nvPr/>
        </p:nvPicPr>
        <p:blipFill>
          <a:blip r:embed="rId2"/>
          <a:stretch>
            <a:fillRect/>
          </a:stretch>
        </p:blipFill>
        <p:spPr>
          <a:xfrm>
            <a:off x="1407187" y="132672"/>
            <a:ext cx="9043100" cy="1244207"/>
          </a:xfrm>
          <a:prstGeom prst="rect">
            <a:avLst/>
          </a:prstGeom>
        </p:spPr>
      </p:pic>
    </p:spTree>
    <p:extLst>
      <p:ext uri="{BB962C8B-B14F-4D97-AF65-F5344CB8AC3E}">
        <p14:creationId xmlns:p14="http://schemas.microsoft.com/office/powerpoint/2010/main" val="1580397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duchgor.org/images/thumbnails/images/spotkanielgd11_1_z_1-area-3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590" y="676704"/>
            <a:ext cx="7154426" cy="4769618"/>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1487157" y="5998867"/>
            <a:ext cx="8364085" cy="523220"/>
          </a:xfrm>
          <a:prstGeom prst="rect">
            <a:avLst/>
          </a:prstGeom>
          <a:noFill/>
        </p:spPr>
        <p:txBody>
          <a:bodyPr wrap="none" rtlCol="0">
            <a:spAutoFit/>
          </a:bodyPr>
          <a:lstStyle/>
          <a:p>
            <a:r>
              <a:rPr lang="pl-PL" sz="2800" b="1" dirty="0" smtClean="0"/>
              <a:t>KONFERENCJA KOŃCZĄCA PROJEKT MARLO 15.09.2021</a:t>
            </a:r>
            <a:endParaRPr lang="pl-PL" sz="2800" b="1" dirty="0"/>
          </a:p>
        </p:txBody>
      </p:sp>
    </p:spTree>
    <p:extLst>
      <p:ext uri="{BB962C8B-B14F-4D97-AF65-F5344CB8AC3E}">
        <p14:creationId xmlns:p14="http://schemas.microsoft.com/office/powerpoint/2010/main" val="3681262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descr="https://www.duchgor.org/images/thumbnails/images/2021/KML_ankieta_v2-area-292x2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07" y="393866"/>
            <a:ext cx="3111211" cy="2184241"/>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https://www.duchgor.org/images/2021/discussion-1874791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348" y="0"/>
            <a:ext cx="2233298" cy="2233298"/>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https://www.duchgor.org/images/thumbnails/images/plakat_u%C5%BCytkownicy-area-291x2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624" y="3023619"/>
            <a:ext cx="277177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https://www.duchgor.org/images/thumbnails/images/plakat_samorz%C4%85dy-area-291x2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774" y="2887886"/>
            <a:ext cx="277177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20" name="Obraz 19"/>
          <p:cNvPicPr>
            <a:picLocks noChangeAspect="1"/>
          </p:cNvPicPr>
          <p:nvPr/>
        </p:nvPicPr>
        <p:blipFill>
          <a:blip r:embed="rId6"/>
          <a:stretch>
            <a:fillRect/>
          </a:stretch>
        </p:blipFill>
        <p:spPr>
          <a:xfrm>
            <a:off x="7636722" y="2901388"/>
            <a:ext cx="3620756" cy="2036675"/>
          </a:xfrm>
          <a:prstGeom prst="rect">
            <a:avLst/>
          </a:prstGeom>
        </p:spPr>
      </p:pic>
      <p:pic>
        <p:nvPicPr>
          <p:cNvPr id="21" name="Obraz 20"/>
          <p:cNvPicPr>
            <a:picLocks noChangeAspect="1"/>
          </p:cNvPicPr>
          <p:nvPr/>
        </p:nvPicPr>
        <p:blipFill>
          <a:blip r:embed="rId7"/>
          <a:stretch>
            <a:fillRect/>
          </a:stretch>
        </p:blipFill>
        <p:spPr>
          <a:xfrm>
            <a:off x="7459362" y="188495"/>
            <a:ext cx="3687746" cy="2074357"/>
          </a:xfrm>
          <a:prstGeom prst="rect">
            <a:avLst/>
          </a:prstGeom>
        </p:spPr>
      </p:pic>
      <p:sp>
        <p:nvSpPr>
          <p:cNvPr id="48" name="Prostokąt 47"/>
          <p:cNvSpPr/>
          <p:nvPr/>
        </p:nvSpPr>
        <p:spPr>
          <a:xfrm>
            <a:off x="485670" y="5803600"/>
            <a:ext cx="11069934" cy="646331"/>
          </a:xfrm>
          <a:prstGeom prst="rect">
            <a:avLst/>
          </a:prstGeom>
        </p:spPr>
        <p:txBody>
          <a:bodyPr wrap="square">
            <a:spAutoFit/>
          </a:bodyPr>
          <a:lstStyle/>
          <a:p>
            <a:r>
              <a:rPr lang="pl-PL" dirty="0">
                <a:hlinkClick r:id="rId8"/>
              </a:rPr>
              <a:t>https://</a:t>
            </a:r>
            <a:r>
              <a:rPr lang="pl-PL" dirty="0" smtClean="0">
                <a:hlinkClick r:id="rId8"/>
              </a:rPr>
              <a:t>www.duchgor.org/index.php/projekty-lgd/pw/38-projekty-lgd/projekty-wspolpracy-marki-lokalne-dolnego-slaska-tworzone-z-pasja.html</a:t>
            </a:r>
            <a:r>
              <a:rPr lang="pl-PL" dirty="0" smtClean="0"/>
              <a:t> </a:t>
            </a:r>
            <a:endParaRPr lang="pl-PL" dirty="0"/>
          </a:p>
        </p:txBody>
      </p:sp>
    </p:spTree>
    <p:extLst>
      <p:ext uri="{BB962C8B-B14F-4D97-AF65-F5344CB8AC3E}">
        <p14:creationId xmlns:p14="http://schemas.microsoft.com/office/powerpoint/2010/main" val="126338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14510" y="459997"/>
            <a:ext cx="10843042" cy="1446550"/>
          </a:xfrm>
          <a:prstGeom prst="rect">
            <a:avLst/>
          </a:prstGeom>
        </p:spPr>
        <p:txBody>
          <a:bodyPr wrap="square">
            <a:spAutoFit/>
          </a:bodyPr>
          <a:lstStyle/>
          <a:p>
            <a:r>
              <a:rPr lang="pl-PL" sz="4400" b="1" dirty="0" smtClean="0"/>
              <a:t>1) 5 </a:t>
            </a:r>
            <a:r>
              <a:rPr lang="pl-PL" sz="4400" b="1" dirty="0"/>
              <a:t>PROJEKTÓW GRANTOWYCH – realizacja i rozliczanie</a:t>
            </a:r>
          </a:p>
        </p:txBody>
      </p:sp>
      <p:pic>
        <p:nvPicPr>
          <p:cNvPr id="12290" name="Picture 2" descr="https://www.duchgor.org/images/thumbnails/images/2021/stoje_raz-area-261x2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964" y="2268375"/>
            <a:ext cx="3332559" cy="29367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duchgor.org/images/thumbnails/images/2021/Ocalmy_Ziemi%C4%99_Warsztaty_klimatyczne_1-area-245x2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85" y="2268375"/>
            <a:ext cx="3059516" cy="305951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www.duchgor.org/images/thumbnails/images/2021/Szklarska_Poreba_dla_Artyst%C3%B3w-area-275x2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586" y="2295707"/>
            <a:ext cx="3635642" cy="2882073"/>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314511" y="5867164"/>
            <a:ext cx="6659046" cy="369332"/>
          </a:xfrm>
          <a:prstGeom prst="rect">
            <a:avLst/>
          </a:prstGeom>
        </p:spPr>
        <p:txBody>
          <a:bodyPr wrap="square">
            <a:spAutoFit/>
          </a:bodyPr>
          <a:lstStyle/>
          <a:p>
            <a:r>
              <a:rPr lang="pl-PL" dirty="0">
                <a:hlinkClick r:id="rId5"/>
              </a:rPr>
              <a:t>https://</a:t>
            </a:r>
            <a:r>
              <a:rPr lang="pl-PL" dirty="0" smtClean="0">
                <a:hlinkClick r:id="rId5"/>
              </a:rPr>
              <a:t>www.duchgor.org/index.php/projekty-lgd/prow-2014-20.html</a:t>
            </a:r>
            <a:r>
              <a:rPr lang="pl-PL" dirty="0" smtClean="0"/>
              <a:t> </a:t>
            </a:r>
            <a:endParaRPr lang="pl-PL" dirty="0"/>
          </a:p>
        </p:txBody>
      </p:sp>
      <p:sp>
        <p:nvSpPr>
          <p:cNvPr id="9" name="Prostokąt 8"/>
          <p:cNvSpPr/>
          <p:nvPr/>
        </p:nvSpPr>
        <p:spPr>
          <a:xfrm>
            <a:off x="7338646" y="5788955"/>
            <a:ext cx="4719376" cy="646331"/>
          </a:xfrm>
          <a:prstGeom prst="rect">
            <a:avLst/>
          </a:prstGeom>
        </p:spPr>
        <p:txBody>
          <a:bodyPr wrap="square">
            <a:spAutoFit/>
          </a:bodyPr>
          <a:lstStyle/>
          <a:p>
            <a:r>
              <a:rPr lang="pl-PL" dirty="0">
                <a:hlinkClick r:id="rId6"/>
              </a:rPr>
              <a:t>https://www.youtube.com/playlist?list=PLYwTvWPa0hI-RePqdxALMRoA6_-</a:t>
            </a:r>
            <a:r>
              <a:rPr lang="pl-PL" dirty="0" smtClean="0">
                <a:hlinkClick r:id="rId6"/>
              </a:rPr>
              <a:t>aLrplm</a:t>
            </a:r>
            <a:r>
              <a:rPr lang="pl-PL" dirty="0" smtClean="0"/>
              <a:t> </a:t>
            </a:r>
            <a:endParaRPr lang="pl-PL" dirty="0"/>
          </a:p>
        </p:txBody>
      </p:sp>
    </p:spTree>
    <p:extLst>
      <p:ext uri="{BB962C8B-B14F-4D97-AF65-F5344CB8AC3E}">
        <p14:creationId xmlns:p14="http://schemas.microsoft.com/office/powerpoint/2010/main" val="1791306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rostokąt 47"/>
          <p:cNvSpPr/>
          <p:nvPr/>
        </p:nvSpPr>
        <p:spPr>
          <a:xfrm>
            <a:off x="706306" y="5090167"/>
            <a:ext cx="11069934" cy="646331"/>
          </a:xfrm>
          <a:prstGeom prst="rect">
            <a:avLst/>
          </a:prstGeom>
        </p:spPr>
        <p:txBody>
          <a:bodyPr wrap="square">
            <a:spAutoFit/>
          </a:bodyPr>
          <a:lstStyle/>
          <a:p>
            <a:r>
              <a:rPr lang="pl-PL" dirty="0">
                <a:hlinkClick r:id="rId2"/>
              </a:rPr>
              <a:t>https://</a:t>
            </a:r>
            <a:r>
              <a:rPr lang="pl-PL" dirty="0" smtClean="0">
                <a:hlinkClick r:id="rId2"/>
              </a:rPr>
              <a:t>www.duchgor.org/index.php/projekty-lgd/pw/38-projekty-lgd/projekty-wspolpracy-marki-lokalne-dolnego-slaska-tworzone-z-pasja.html</a:t>
            </a:r>
            <a:r>
              <a:rPr lang="pl-PL" dirty="0" smtClean="0"/>
              <a:t> </a:t>
            </a:r>
            <a:endParaRPr lang="pl-PL" dirty="0"/>
          </a:p>
        </p:txBody>
      </p:sp>
      <p:sp>
        <p:nvSpPr>
          <p:cNvPr id="2" name="pole tekstowe 1"/>
          <p:cNvSpPr txBox="1"/>
          <p:nvPr/>
        </p:nvSpPr>
        <p:spPr>
          <a:xfrm>
            <a:off x="1366125" y="3033862"/>
            <a:ext cx="1568058" cy="830997"/>
          </a:xfrm>
          <a:prstGeom prst="rect">
            <a:avLst/>
          </a:prstGeom>
          <a:noFill/>
        </p:spPr>
        <p:txBody>
          <a:bodyPr wrap="none" rtlCol="0">
            <a:spAutoFit/>
          </a:bodyPr>
          <a:lstStyle/>
          <a:p>
            <a:r>
              <a:rPr lang="pl-PL" sz="4800" b="1" dirty="0" smtClean="0">
                <a:solidFill>
                  <a:srgbClr val="FF0000"/>
                </a:solidFill>
              </a:rPr>
              <a:t>FILM </a:t>
            </a:r>
            <a:endParaRPr lang="pl-PL" sz="4800" b="1" dirty="0">
              <a:solidFill>
                <a:srgbClr val="FF0000"/>
              </a:solidFill>
            </a:endParaRPr>
          </a:p>
        </p:txBody>
      </p:sp>
      <p:pic>
        <p:nvPicPr>
          <p:cNvPr id="4098" name="Picture 2" descr="https://www.duchgor.org/images/thumbnails/images/KML_zdjecie_film%C3%B3w-area-327x1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70" y="729343"/>
            <a:ext cx="3328968" cy="1873181"/>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4491881" y="3033862"/>
            <a:ext cx="2761590" cy="1323439"/>
          </a:xfrm>
          <a:prstGeom prst="rect">
            <a:avLst/>
          </a:prstGeom>
          <a:noFill/>
        </p:spPr>
        <p:txBody>
          <a:bodyPr wrap="none" rtlCol="0">
            <a:spAutoFit/>
          </a:bodyPr>
          <a:lstStyle/>
          <a:p>
            <a:r>
              <a:rPr lang="pl-PL" sz="4000" b="1" dirty="0" smtClean="0"/>
              <a:t>WSPÓLNA </a:t>
            </a:r>
          </a:p>
          <a:p>
            <a:r>
              <a:rPr lang="pl-PL" sz="4000" b="1" dirty="0" smtClean="0"/>
              <a:t>PUBLIKACJA</a:t>
            </a:r>
            <a:endParaRPr lang="pl-PL" sz="4000" b="1" dirty="0"/>
          </a:p>
        </p:txBody>
      </p:sp>
      <p:sp>
        <p:nvSpPr>
          <p:cNvPr id="12" name="pole tekstowe 11"/>
          <p:cNvSpPr txBox="1"/>
          <p:nvPr/>
        </p:nvSpPr>
        <p:spPr>
          <a:xfrm>
            <a:off x="7897997" y="3466450"/>
            <a:ext cx="3948581" cy="830997"/>
          </a:xfrm>
          <a:prstGeom prst="rect">
            <a:avLst/>
          </a:prstGeom>
          <a:noFill/>
        </p:spPr>
        <p:txBody>
          <a:bodyPr wrap="none" rtlCol="0">
            <a:spAutoFit/>
          </a:bodyPr>
          <a:lstStyle/>
          <a:p>
            <a:r>
              <a:rPr lang="pl-PL" sz="4800" b="1" dirty="0" smtClean="0"/>
              <a:t>KATALOG KML </a:t>
            </a:r>
            <a:endParaRPr lang="pl-PL" sz="4800" b="1" dirty="0"/>
          </a:p>
        </p:txBody>
      </p:sp>
      <p:pic>
        <p:nvPicPr>
          <p:cNvPr id="1028" name="Picture 4" descr="https://www.duchgor.org/images/thumbnails/images/katalog_produkt%C3%B3w_kml-area-206x2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8511" y="503687"/>
            <a:ext cx="1962150" cy="27717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duchgor.org/images/thumbnails/images/273482759_621642895584531_5313831498077066612_n-area-245x24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4460" y="345907"/>
            <a:ext cx="2333625" cy="233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962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64123" y="3642648"/>
            <a:ext cx="12027877" cy="3539430"/>
          </a:xfrm>
          <a:prstGeom prst="rect">
            <a:avLst/>
          </a:prstGeom>
        </p:spPr>
        <p:txBody>
          <a:bodyPr wrap="square">
            <a:spAutoFit/>
          </a:bodyPr>
          <a:lstStyle/>
          <a:p>
            <a:r>
              <a:rPr lang="pl-PL" sz="3200" b="1" dirty="0" smtClean="0"/>
              <a:t>6. Karkonoska </a:t>
            </a:r>
            <a:r>
              <a:rPr lang="pl-PL" sz="3200" b="1" dirty="0"/>
              <a:t>Marka </a:t>
            </a:r>
            <a:r>
              <a:rPr lang="pl-PL" sz="3200" b="1" dirty="0" smtClean="0"/>
              <a:t>Lokalna</a:t>
            </a:r>
          </a:p>
          <a:p>
            <a:pPr marL="571500" indent="-571500">
              <a:buFontTx/>
              <a:buChar char="-"/>
            </a:pPr>
            <a:r>
              <a:rPr lang="pl-PL" sz="3200" dirty="0" smtClean="0"/>
              <a:t>projekt MARLO i efekty audytu</a:t>
            </a:r>
          </a:p>
          <a:p>
            <a:pPr marL="571500" indent="-571500">
              <a:buFontTx/>
              <a:buChar char="-"/>
            </a:pPr>
            <a:r>
              <a:rPr lang="pl-PL" sz="3200" dirty="0"/>
              <a:t>r</a:t>
            </a:r>
            <a:r>
              <a:rPr lang="pl-PL" sz="3200" dirty="0" smtClean="0"/>
              <a:t>egularne spotkania Markowiczów – 1 raz w miesiącu</a:t>
            </a:r>
          </a:p>
          <a:p>
            <a:pPr marL="571500" indent="-571500">
              <a:buFontTx/>
              <a:buChar char="-"/>
            </a:pPr>
            <a:r>
              <a:rPr lang="pl-PL" sz="3200" dirty="0"/>
              <a:t>p</a:t>
            </a:r>
            <a:r>
              <a:rPr lang="pl-PL" sz="3200" dirty="0" smtClean="0"/>
              <a:t>owstanie grup roboczych – 3: zarzadzanie, medialna i warsztatowa</a:t>
            </a:r>
          </a:p>
          <a:p>
            <a:pPr marL="571500" indent="-571500">
              <a:buFontTx/>
              <a:buChar char="-"/>
            </a:pPr>
            <a:r>
              <a:rPr lang="pl-PL" sz="3200" dirty="0"/>
              <a:t>w</a:t>
            </a:r>
            <a:r>
              <a:rPr lang="pl-PL" sz="3200" dirty="0" smtClean="0"/>
              <a:t>spółpraca ze starostwem</a:t>
            </a:r>
          </a:p>
          <a:p>
            <a:pPr marL="571500" indent="-571500">
              <a:buFontTx/>
              <a:buChar char="-"/>
            </a:pPr>
            <a:r>
              <a:rPr lang="pl-PL" sz="3200" dirty="0" smtClean="0"/>
              <a:t>Profil Karkonosze </a:t>
            </a:r>
            <a:r>
              <a:rPr lang="pl-PL" sz="3200" dirty="0" err="1" smtClean="0"/>
              <a:t>Slow</a:t>
            </a:r>
            <a:endParaRPr lang="pl-PL" sz="3200" dirty="0"/>
          </a:p>
          <a:p>
            <a:endParaRPr lang="pl-PL" sz="3200" dirty="0" smtClean="0"/>
          </a:p>
        </p:txBody>
      </p:sp>
      <p:pic>
        <p:nvPicPr>
          <p:cNvPr id="1028" name="Picture 4" descr="https://www.duchgor.org/images/thumbnails/images/spotkanie_kml-area-283x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856" y="309353"/>
            <a:ext cx="4013529" cy="3006603"/>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p:cNvPicPr>
            <a:picLocks noChangeAspect="1"/>
          </p:cNvPicPr>
          <p:nvPr/>
        </p:nvPicPr>
        <p:blipFill>
          <a:blip r:embed="rId3"/>
          <a:stretch>
            <a:fillRect/>
          </a:stretch>
        </p:blipFill>
        <p:spPr>
          <a:xfrm>
            <a:off x="5657222" y="309353"/>
            <a:ext cx="5541108" cy="3116874"/>
          </a:xfrm>
          <a:prstGeom prst="rect">
            <a:avLst/>
          </a:prstGeom>
        </p:spPr>
      </p:pic>
    </p:spTree>
    <p:extLst>
      <p:ext uri="{BB962C8B-B14F-4D97-AF65-F5344CB8AC3E}">
        <p14:creationId xmlns:p14="http://schemas.microsoft.com/office/powerpoint/2010/main" val="1316624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21098" y="3477624"/>
            <a:ext cx="10758436" cy="2308324"/>
          </a:xfrm>
          <a:prstGeom prst="rect">
            <a:avLst/>
          </a:prstGeom>
        </p:spPr>
        <p:txBody>
          <a:bodyPr wrap="square">
            <a:spAutoFit/>
          </a:bodyPr>
          <a:lstStyle/>
          <a:p>
            <a:r>
              <a:rPr lang="pl-PL" sz="3600" b="1" dirty="0" smtClean="0"/>
              <a:t>7. Sklep </a:t>
            </a:r>
            <a:r>
              <a:rPr lang="pl-PL" sz="3600" b="1" dirty="0"/>
              <a:t>Ducha Gór – </a:t>
            </a:r>
            <a:r>
              <a:rPr lang="pl-PL" sz="3600" b="1" dirty="0" smtClean="0"/>
              <a:t>on-line</a:t>
            </a:r>
          </a:p>
          <a:p>
            <a:pPr marL="571500" indent="-571500">
              <a:buFontTx/>
              <a:buChar char="-"/>
            </a:pPr>
            <a:r>
              <a:rPr lang="pl-PL" sz="3600" dirty="0" smtClean="0"/>
              <a:t>zmiany designu sklepu</a:t>
            </a:r>
          </a:p>
          <a:p>
            <a:pPr marL="571500" indent="-571500">
              <a:buFontTx/>
              <a:buChar char="-"/>
            </a:pPr>
            <a:r>
              <a:rPr lang="pl-PL" sz="3600" dirty="0"/>
              <a:t>w</a:t>
            </a:r>
            <a:r>
              <a:rPr lang="pl-PL" sz="3600" dirty="0" smtClean="0"/>
              <a:t>prowadzenie sprzedaży</a:t>
            </a:r>
          </a:p>
          <a:p>
            <a:pPr marL="571500" indent="-571500">
              <a:buFontTx/>
              <a:buChar char="-"/>
            </a:pPr>
            <a:r>
              <a:rPr lang="pl-PL" sz="3600" dirty="0"/>
              <a:t>r</a:t>
            </a:r>
            <a:r>
              <a:rPr lang="pl-PL" sz="3600" dirty="0" smtClean="0"/>
              <a:t>ozpoczęcie działalności gospodarczej LGD</a:t>
            </a:r>
          </a:p>
        </p:txBody>
      </p:sp>
      <p:pic>
        <p:nvPicPr>
          <p:cNvPr id="3074" name="Picture 2" descr="Skarbiec Ducha Gó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065" y="389374"/>
            <a:ext cx="3415008" cy="2276672"/>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p:cNvPicPr>
            <a:picLocks noChangeAspect="1"/>
          </p:cNvPicPr>
          <p:nvPr/>
        </p:nvPicPr>
        <p:blipFill>
          <a:blip r:embed="rId3"/>
          <a:stretch>
            <a:fillRect/>
          </a:stretch>
        </p:blipFill>
        <p:spPr>
          <a:xfrm>
            <a:off x="6300316" y="389374"/>
            <a:ext cx="4041669" cy="2273439"/>
          </a:xfrm>
          <a:prstGeom prst="rect">
            <a:avLst/>
          </a:prstGeom>
        </p:spPr>
      </p:pic>
    </p:spTree>
    <p:extLst>
      <p:ext uri="{BB962C8B-B14F-4D97-AF65-F5344CB8AC3E}">
        <p14:creationId xmlns:p14="http://schemas.microsoft.com/office/powerpoint/2010/main" val="3598754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13441" y="470989"/>
            <a:ext cx="6511591" cy="646331"/>
          </a:xfrm>
          <a:prstGeom prst="rect">
            <a:avLst/>
          </a:prstGeom>
        </p:spPr>
        <p:txBody>
          <a:bodyPr wrap="none">
            <a:spAutoFit/>
          </a:bodyPr>
          <a:lstStyle/>
          <a:p>
            <a:r>
              <a:rPr lang="pl-PL" sz="3600" b="1" dirty="0"/>
              <a:t>8. Działaj Lokalnie – PAFW i ARFP</a:t>
            </a:r>
          </a:p>
        </p:txBody>
      </p:sp>
      <p:pic>
        <p:nvPicPr>
          <p:cNvPr id="9218" name="Picture 2" descr="unna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981" y="1748414"/>
            <a:ext cx="3029406" cy="114194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372de0 c8545498de844b78ae513da18e8480fam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693" y="2319386"/>
            <a:ext cx="4545138" cy="519044"/>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p:cNvPicPr>
            <a:picLocks noChangeAspect="1"/>
          </p:cNvPicPr>
          <p:nvPr/>
        </p:nvPicPr>
        <p:blipFill>
          <a:blip r:embed="rId4"/>
          <a:stretch>
            <a:fillRect/>
          </a:stretch>
        </p:blipFill>
        <p:spPr>
          <a:xfrm>
            <a:off x="9214339" y="1419954"/>
            <a:ext cx="1838849" cy="1491757"/>
          </a:xfrm>
          <a:prstGeom prst="rect">
            <a:avLst/>
          </a:prstGeom>
        </p:spPr>
      </p:pic>
      <p:pic>
        <p:nvPicPr>
          <p:cNvPr id="8" name="Obraz 119" descr="logo_duch_g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8600" y="4135882"/>
            <a:ext cx="1490311" cy="12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p:cNvSpPr txBox="1"/>
          <p:nvPr/>
        </p:nvSpPr>
        <p:spPr>
          <a:xfrm>
            <a:off x="847381" y="4597309"/>
            <a:ext cx="2524217" cy="369332"/>
          </a:xfrm>
          <a:prstGeom prst="rect">
            <a:avLst/>
          </a:prstGeom>
          <a:noFill/>
        </p:spPr>
        <p:txBody>
          <a:bodyPr wrap="none" rtlCol="0">
            <a:spAutoFit/>
          </a:bodyPr>
          <a:lstStyle/>
          <a:p>
            <a:r>
              <a:rPr lang="pl-PL" b="1" dirty="0" smtClean="0"/>
              <a:t>Ośrodek Działaj Lokalnie</a:t>
            </a:r>
            <a:endParaRPr lang="pl-PL" b="1" dirty="0"/>
          </a:p>
        </p:txBody>
      </p:sp>
      <p:pic>
        <p:nvPicPr>
          <p:cNvPr id="9224" name="Picture 8" descr="https://www.duchgor.org/images/thumbnails/images/dzia%C5%82aj_lokalnie_w_partnerstwie_ducha_g%C3%B3r-area-315x1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3262" y="3750970"/>
            <a:ext cx="3503601" cy="212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143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na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766" y="549205"/>
            <a:ext cx="3444277" cy="1298331"/>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206121" y="2230732"/>
            <a:ext cx="12108263" cy="4524315"/>
          </a:xfrm>
          <a:prstGeom prst="rect">
            <a:avLst/>
          </a:prstGeom>
          <a:noFill/>
        </p:spPr>
        <p:txBody>
          <a:bodyPr wrap="square" rtlCol="0">
            <a:spAutoFit/>
          </a:bodyPr>
          <a:lstStyle/>
          <a:p>
            <a:r>
              <a:rPr lang="pl-PL" sz="3200" dirty="0" smtClean="0"/>
              <a:t>W 2021 r. </a:t>
            </a:r>
          </a:p>
          <a:p>
            <a:endParaRPr lang="pl-PL" sz="3200" dirty="0"/>
          </a:p>
          <a:p>
            <a:r>
              <a:rPr lang="pl-PL" sz="3200" dirty="0" smtClean="0"/>
              <a:t>Pula środków na dotacje: </a:t>
            </a:r>
            <a:r>
              <a:rPr lang="pl-PL" sz="3200" b="1" dirty="0" smtClean="0"/>
              <a:t>47 000 zł</a:t>
            </a:r>
          </a:p>
          <a:p>
            <a:endParaRPr lang="pl-PL" sz="3200" dirty="0" smtClean="0"/>
          </a:p>
          <a:p>
            <a:r>
              <a:rPr lang="pl-PL" sz="3200" b="1" dirty="0"/>
              <a:t>Sfinansowano</a:t>
            </a:r>
            <a:r>
              <a:rPr lang="pl-PL" sz="3200" dirty="0"/>
              <a:t> </a:t>
            </a:r>
            <a:r>
              <a:rPr lang="pl-PL" sz="3200" b="1" dirty="0"/>
              <a:t>10 projektów </a:t>
            </a:r>
            <a:r>
              <a:rPr lang="pl-PL" sz="3200" b="1" dirty="0" smtClean="0"/>
              <a:t>lokalnych</a:t>
            </a:r>
          </a:p>
          <a:p>
            <a:endParaRPr lang="pl-PL" sz="3200" dirty="0"/>
          </a:p>
          <a:p>
            <a:r>
              <a:rPr lang="pl-PL" sz="3200" dirty="0" smtClean="0"/>
              <a:t>Ścieżka tematyczna dofinansowana z WWF Polska – 3 dotacje po 3000 zł</a:t>
            </a:r>
          </a:p>
          <a:p>
            <a:r>
              <a:rPr lang="pl-PL" sz="3200" dirty="0" smtClean="0"/>
              <a:t>7 dotacji po 5000 zł</a:t>
            </a:r>
          </a:p>
          <a:p>
            <a:r>
              <a:rPr lang="pl-PL" sz="3200" b="1" dirty="0" smtClean="0">
                <a:solidFill>
                  <a:srgbClr val="FF0000"/>
                </a:solidFill>
              </a:rPr>
              <a:t>FILM</a:t>
            </a:r>
          </a:p>
        </p:txBody>
      </p:sp>
      <p:pic>
        <p:nvPicPr>
          <p:cNvPr id="4" name="Obraz 3"/>
          <p:cNvPicPr>
            <a:picLocks noChangeAspect="1"/>
          </p:cNvPicPr>
          <p:nvPr/>
        </p:nvPicPr>
        <p:blipFill>
          <a:blip r:embed="rId3"/>
          <a:stretch>
            <a:fillRect/>
          </a:stretch>
        </p:blipFill>
        <p:spPr>
          <a:xfrm>
            <a:off x="5366081" y="549205"/>
            <a:ext cx="1788345" cy="1788345"/>
          </a:xfrm>
          <a:prstGeom prst="rect">
            <a:avLst/>
          </a:prstGeom>
        </p:spPr>
      </p:pic>
    </p:spTree>
    <p:extLst>
      <p:ext uri="{BB962C8B-B14F-4D97-AF65-F5344CB8AC3E}">
        <p14:creationId xmlns:p14="http://schemas.microsoft.com/office/powerpoint/2010/main" val="209986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s://www.duchgor.org/images/thumbnails/images/7-area-245x2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3724" y="379027"/>
            <a:ext cx="2862926" cy="286292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www.duchgor.org/images/thumbnails/images/2021/Kwiaty_3__kopia-area-271x2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950" y="4493670"/>
            <a:ext cx="2794190" cy="2288967"/>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s://www.duchgor.org/images/thumbnails/images/nuda-area-206x2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950" y="292221"/>
            <a:ext cx="2588446" cy="3656495"/>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s://www.duchgor.org/images/thumbnails/images/bitwa_na_plakaty-area-204x2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364" y="2844537"/>
            <a:ext cx="2784851" cy="4013463"/>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https://www.duchgor.org/images/thumbnails/images/dzia%C5%82aj_lokalnie_wok%C3%B3%C5%82_komina_po_covidzie1-area-245x2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3724" y="3603058"/>
            <a:ext cx="2918321" cy="2918322"/>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https://www.duchgor.org/images/thumbnails/images/dzia%C5%82aj_lokalnie_podg%C3%B3rzyn-area-245x24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1976" y="292221"/>
            <a:ext cx="2333625" cy="233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271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okalne Partnerstwa PAFW - Unia Nadwarciańs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 name="Obraz 2"/>
          <p:cNvPicPr>
            <a:picLocks noChangeAspect="1"/>
          </p:cNvPicPr>
          <p:nvPr/>
        </p:nvPicPr>
        <p:blipFill>
          <a:blip r:embed="rId2"/>
          <a:stretch>
            <a:fillRect/>
          </a:stretch>
        </p:blipFill>
        <p:spPr>
          <a:xfrm>
            <a:off x="460375" y="373254"/>
            <a:ext cx="3287660" cy="2306269"/>
          </a:xfrm>
          <a:prstGeom prst="rect">
            <a:avLst/>
          </a:prstGeom>
        </p:spPr>
      </p:pic>
      <p:sp>
        <p:nvSpPr>
          <p:cNvPr id="4" name="pole tekstowe 3"/>
          <p:cNvSpPr txBox="1"/>
          <p:nvPr/>
        </p:nvSpPr>
        <p:spPr>
          <a:xfrm>
            <a:off x="3818374" y="764597"/>
            <a:ext cx="8701872" cy="1200329"/>
          </a:xfrm>
          <a:prstGeom prst="rect">
            <a:avLst/>
          </a:prstGeom>
          <a:noFill/>
        </p:spPr>
        <p:txBody>
          <a:bodyPr wrap="square" rtlCol="0">
            <a:spAutoFit/>
          </a:bodyPr>
          <a:lstStyle/>
          <a:p>
            <a:r>
              <a:rPr lang="pl-PL" sz="3600" b="1" dirty="0" smtClean="0"/>
              <a:t>START-UP</a:t>
            </a:r>
          </a:p>
          <a:p>
            <a:r>
              <a:rPr lang="pl-PL" sz="3600" b="1" dirty="0" smtClean="0"/>
              <a:t>Projekt „Mapy pamięci, pamięć na mapach</a:t>
            </a:r>
            <a:endParaRPr lang="pl-PL" sz="3600" b="1" dirty="0"/>
          </a:p>
        </p:txBody>
      </p:sp>
      <p:sp>
        <p:nvSpPr>
          <p:cNvPr id="5" name="pole tekstowe 4"/>
          <p:cNvSpPr txBox="1"/>
          <p:nvPr/>
        </p:nvSpPr>
        <p:spPr>
          <a:xfrm>
            <a:off x="9551075" y="3897052"/>
            <a:ext cx="1763368" cy="646331"/>
          </a:xfrm>
          <a:prstGeom prst="rect">
            <a:avLst/>
          </a:prstGeom>
          <a:noFill/>
        </p:spPr>
        <p:txBody>
          <a:bodyPr wrap="none" rtlCol="0">
            <a:spAutoFit/>
          </a:bodyPr>
          <a:lstStyle/>
          <a:p>
            <a:r>
              <a:rPr lang="pl-PL" dirty="0" smtClean="0"/>
              <a:t>Dofinansowanie:</a:t>
            </a:r>
          </a:p>
          <a:p>
            <a:r>
              <a:rPr lang="pl-PL" dirty="0" smtClean="0"/>
              <a:t>20 000 zł </a:t>
            </a:r>
            <a:endParaRPr lang="pl-PL" dirty="0"/>
          </a:p>
        </p:txBody>
      </p:sp>
      <p:sp>
        <p:nvSpPr>
          <p:cNvPr id="6" name="Prostokąt 5"/>
          <p:cNvSpPr/>
          <p:nvPr/>
        </p:nvSpPr>
        <p:spPr>
          <a:xfrm>
            <a:off x="643094" y="2710786"/>
            <a:ext cx="10842172" cy="646331"/>
          </a:xfrm>
          <a:prstGeom prst="rect">
            <a:avLst/>
          </a:prstGeom>
        </p:spPr>
        <p:txBody>
          <a:bodyPr wrap="square">
            <a:spAutoFit/>
          </a:bodyPr>
          <a:lstStyle/>
          <a:p>
            <a:r>
              <a:rPr lang="pl-PL" dirty="0">
                <a:solidFill>
                  <a:srgbClr val="7A7A7A"/>
                </a:solidFill>
                <a:latin typeface="Lato"/>
              </a:rPr>
              <a:t>Projekt zakładał utworzenie lokalnego archiwum pamięci opartego na materiałach przekazanych przez mieszkańców</a:t>
            </a:r>
            <a:r>
              <a:rPr lang="pl-PL" dirty="0" smtClean="0">
                <a:solidFill>
                  <a:srgbClr val="7A7A7A"/>
                </a:solidFill>
                <a:latin typeface="Lato"/>
              </a:rPr>
              <a:t>. Wzięły udział 4 wsie, 4 sołectwa, 15 osób grupa inicjatywna.</a:t>
            </a:r>
            <a:endParaRPr lang="pl-PL" dirty="0"/>
          </a:p>
        </p:txBody>
      </p:sp>
      <p:sp>
        <p:nvSpPr>
          <p:cNvPr id="7" name="Prostokąt 6"/>
          <p:cNvSpPr/>
          <p:nvPr/>
        </p:nvSpPr>
        <p:spPr>
          <a:xfrm>
            <a:off x="643094" y="3700474"/>
            <a:ext cx="8400422" cy="2862322"/>
          </a:xfrm>
          <a:prstGeom prst="rect">
            <a:avLst/>
          </a:prstGeom>
        </p:spPr>
        <p:txBody>
          <a:bodyPr wrap="square">
            <a:spAutoFit/>
          </a:bodyPr>
          <a:lstStyle/>
          <a:p>
            <a:pPr fontAlgn="base"/>
            <a:r>
              <a:rPr lang="pl-PL" b="1" dirty="0">
                <a:solidFill>
                  <a:srgbClr val="000000"/>
                </a:solidFill>
                <a:latin typeface="Playfair Display"/>
              </a:rPr>
              <a:t>Członkowie Grupy Inicjatywnej:</a:t>
            </a:r>
          </a:p>
          <a:p>
            <a:pPr fontAlgn="base"/>
            <a:r>
              <a:rPr lang="pl-PL" dirty="0">
                <a:solidFill>
                  <a:srgbClr val="7A7A7A"/>
                </a:solidFill>
                <a:latin typeface="Lato"/>
              </a:rPr>
              <a:t>Stowarzyszenie Góry Szalonych Możliwości, Uczestniczka VIII edycji Liderzy PAFW, Członkini Grupy Odnowy Wsi Janowice Wielkie, Rady LGD, Lokalny przedsiębiorca zw. z turystyką, Przewodniczący Rady Gminy Janowice, Członkini Rady Seniorów, Mieszkanka Janowic Wielkich – członek Rady Sołeckiej, Lokalny producent żywności ekologicznej z Mniszkowa, Psycholog, mieszkanka Janowic Wielkich, Sołtyska Wsi Trzcińsko, Mieszkaniec wsi Trzcińsko, Mieszkanka Miedzianki, Pracownik Gminy Janowice Wielkie.</a:t>
            </a:r>
          </a:p>
          <a:p>
            <a:pPr fontAlgn="base"/>
            <a:r>
              <a:rPr lang="pl-PL" b="1" dirty="0">
                <a:solidFill>
                  <a:srgbClr val="000000"/>
                </a:solidFill>
                <a:latin typeface="Playfair Display"/>
              </a:rPr>
              <a:t>Lider Grupy Inicjatywnej:</a:t>
            </a:r>
          </a:p>
          <a:p>
            <a:pPr fontAlgn="base"/>
            <a:r>
              <a:rPr lang="pl-PL" dirty="0">
                <a:solidFill>
                  <a:srgbClr val="7A7A7A"/>
                </a:solidFill>
                <a:latin typeface="Lato"/>
              </a:rPr>
              <a:t>Lokalna Grupa Działania Partnerstwo Ducha Gór, Dorota Goetz</a:t>
            </a:r>
            <a:endParaRPr lang="pl-PL" b="0" i="0" dirty="0">
              <a:solidFill>
                <a:srgbClr val="7A7A7A"/>
              </a:solidFill>
              <a:effectLst/>
              <a:latin typeface="Lato"/>
            </a:endParaRPr>
          </a:p>
        </p:txBody>
      </p:sp>
      <p:sp>
        <p:nvSpPr>
          <p:cNvPr id="8" name="Prostokąt 7"/>
          <p:cNvSpPr/>
          <p:nvPr/>
        </p:nvSpPr>
        <p:spPr>
          <a:xfrm>
            <a:off x="307975" y="125401"/>
            <a:ext cx="3955891" cy="369332"/>
          </a:xfrm>
          <a:prstGeom prst="rect">
            <a:avLst/>
          </a:prstGeom>
        </p:spPr>
        <p:txBody>
          <a:bodyPr wrap="none">
            <a:spAutoFit/>
          </a:bodyPr>
          <a:lstStyle/>
          <a:p>
            <a:r>
              <a:rPr lang="pl-PL" b="1" dirty="0"/>
              <a:t>10. Lokalne Partnerstwa PAFW, start-</a:t>
            </a:r>
            <a:r>
              <a:rPr lang="pl-PL" b="1" dirty="0" err="1"/>
              <a:t>up</a:t>
            </a:r>
            <a:endParaRPr lang="pl-PL" b="1" dirty="0"/>
          </a:p>
        </p:txBody>
      </p:sp>
    </p:spTree>
    <p:extLst>
      <p:ext uri="{BB962C8B-B14F-4D97-AF65-F5344CB8AC3E}">
        <p14:creationId xmlns:p14="http://schemas.microsoft.com/office/powerpoint/2010/main" val="1884883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duchgor.org/images/thumbnails/images/Lokalne_Partnerstwa_PAFW-_Program_Polsko-Ameryka%C5%84skiej_Fundacji_Wolno%C5%9Bci_realizowany_przez_Akademi%C4%99_Rozwoju_Filantropii_w_Polsce3-area-245x2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148" y="365289"/>
            <a:ext cx="2649216" cy="264921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duchgor.org/images/thumbnails/images/mapa_janowice-area-190x3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850" y="365289"/>
            <a:ext cx="2831438" cy="4709129"/>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p:cNvPicPr>
            <a:picLocks noChangeAspect="1"/>
          </p:cNvPicPr>
          <p:nvPr/>
        </p:nvPicPr>
        <p:blipFill>
          <a:blip r:embed="rId4"/>
          <a:stretch>
            <a:fillRect/>
          </a:stretch>
        </p:blipFill>
        <p:spPr>
          <a:xfrm>
            <a:off x="420911" y="365289"/>
            <a:ext cx="5370351" cy="3020822"/>
          </a:xfrm>
          <a:prstGeom prst="rect">
            <a:avLst/>
          </a:prstGeom>
        </p:spPr>
      </p:pic>
      <p:pic>
        <p:nvPicPr>
          <p:cNvPr id="4" name="Obraz 3"/>
          <p:cNvPicPr>
            <a:picLocks noChangeAspect="1"/>
          </p:cNvPicPr>
          <p:nvPr/>
        </p:nvPicPr>
        <p:blipFill>
          <a:blip r:embed="rId5"/>
          <a:stretch>
            <a:fillRect/>
          </a:stretch>
        </p:blipFill>
        <p:spPr>
          <a:xfrm>
            <a:off x="298166" y="3597307"/>
            <a:ext cx="5493096" cy="3089867"/>
          </a:xfrm>
          <a:prstGeom prst="rect">
            <a:avLst/>
          </a:prstGeom>
        </p:spPr>
      </p:pic>
      <p:pic>
        <p:nvPicPr>
          <p:cNvPr id="14342" name="Picture 6" descr="https://www.duchgor.org/images/thumbnails/images/Lokalne_Partnerstwa_PAFW-_Program_Polsko-Ameryka%C5%84skiej_Fundacji_Wolno%C5%9Bci_realizowany_przez_Akademi%C4%99_Rozwoju_Filantropii_w_Polsce1-area-245x2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1148" y="3251844"/>
            <a:ext cx="2649216" cy="264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642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0375" y="514582"/>
            <a:ext cx="7145995" cy="769441"/>
          </a:xfrm>
          <a:prstGeom prst="rect">
            <a:avLst/>
          </a:prstGeom>
        </p:spPr>
        <p:txBody>
          <a:bodyPr wrap="none">
            <a:spAutoFit/>
          </a:bodyPr>
          <a:lstStyle/>
          <a:p>
            <a:r>
              <a:rPr lang="pl-PL" sz="4400" b="1" dirty="0"/>
              <a:t>9. Cyfrowy senior – Aktywni +</a:t>
            </a:r>
          </a:p>
        </p:txBody>
      </p:sp>
      <p:sp>
        <p:nvSpPr>
          <p:cNvPr id="3" name="pole tekstowe 2"/>
          <p:cNvSpPr txBox="1"/>
          <p:nvPr/>
        </p:nvSpPr>
        <p:spPr>
          <a:xfrm>
            <a:off x="100135" y="1638267"/>
            <a:ext cx="11960888" cy="4893647"/>
          </a:xfrm>
          <a:prstGeom prst="rect">
            <a:avLst/>
          </a:prstGeom>
          <a:noFill/>
        </p:spPr>
        <p:txBody>
          <a:bodyPr wrap="square" rtlCol="0">
            <a:spAutoFit/>
          </a:bodyPr>
          <a:lstStyle/>
          <a:p>
            <a:pPr marL="342900" indent="-342900">
              <a:buAutoNum type="arabicPeriod"/>
            </a:pPr>
            <a:r>
              <a:rPr lang="pl-PL" sz="2400" dirty="0" smtClean="0"/>
              <a:t>Powstało 10 kawiarenek cyfrowych dla seniorów w 5 gminach, w 10 miejscowościach.</a:t>
            </a:r>
          </a:p>
          <a:p>
            <a:pPr marL="342900" indent="-342900">
              <a:buAutoNum type="arabicPeriod"/>
            </a:pPr>
            <a:r>
              <a:rPr lang="pl-PL" sz="2400" dirty="0" smtClean="0"/>
              <a:t>60 szkoleń edukacyjnych cyfrowych w kawiarenkach</a:t>
            </a:r>
          </a:p>
          <a:p>
            <a:pPr marL="342900" indent="-342900">
              <a:buAutoNum type="arabicPeriod"/>
            </a:pPr>
            <a:r>
              <a:rPr lang="pl-PL" sz="2400" dirty="0" smtClean="0"/>
              <a:t>2 cykle szkoleniowe:</a:t>
            </a:r>
          </a:p>
          <a:p>
            <a:pPr marL="285750" indent="-285750">
              <a:buFontTx/>
              <a:buChar char="-"/>
            </a:pPr>
            <a:r>
              <a:rPr lang="pl-PL" sz="2400" dirty="0"/>
              <a:t>d</a:t>
            </a:r>
            <a:r>
              <a:rPr lang="pl-PL" sz="2400" dirty="0" smtClean="0"/>
              <a:t>la liderów seniorów – 3 szkolenia</a:t>
            </a:r>
          </a:p>
          <a:p>
            <a:pPr marL="285750" indent="-285750">
              <a:buFontTx/>
              <a:buChar char="-"/>
            </a:pPr>
            <a:r>
              <a:rPr lang="pl-PL" sz="2400" dirty="0" smtClean="0"/>
              <a:t>Dla członków Rad Seniorów – 2 szkolenia</a:t>
            </a:r>
          </a:p>
          <a:p>
            <a:r>
              <a:rPr lang="pl-PL" sz="2400" dirty="0" smtClean="0"/>
              <a:t>4. Publikacja „</a:t>
            </a:r>
            <a:r>
              <a:rPr lang="pl-PL" sz="2400" dirty="0" err="1" smtClean="0"/>
              <a:t>Cyfrownik</a:t>
            </a:r>
            <a:r>
              <a:rPr lang="pl-PL" sz="2400" dirty="0" smtClean="0"/>
              <a:t> seniora”</a:t>
            </a:r>
          </a:p>
          <a:p>
            <a:r>
              <a:rPr lang="pl-PL" sz="2400" dirty="0" smtClean="0"/>
              <a:t>5. Medialne nagłośnienie cyfryzacji seniorów: </a:t>
            </a:r>
            <a:r>
              <a:rPr lang="pl-PL" sz="2400" dirty="0" err="1" smtClean="0"/>
              <a:t>Strimeo</a:t>
            </a:r>
            <a:r>
              <a:rPr lang="pl-PL" sz="2400" dirty="0" smtClean="0"/>
              <a:t>, TVP, Radio Wrocław, </a:t>
            </a:r>
            <a:r>
              <a:rPr lang="pl-PL" sz="2400" b="1" dirty="0" smtClean="0">
                <a:solidFill>
                  <a:srgbClr val="FF0000"/>
                </a:solidFill>
              </a:rPr>
              <a:t>FILM</a:t>
            </a:r>
          </a:p>
          <a:p>
            <a:r>
              <a:rPr lang="pl-PL" sz="2400" dirty="0" smtClean="0"/>
              <a:t>6. Konferencje na rozpoczęcie i zakończenie projektu.</a:t>
            </a:r>
          </a:p>
          <a:p>
            <a:endParaRPr lang="pl-PL" sz="2400" dirty="0" smtClean="0"/>
          </a:p>
          <a:p>
            <a:r>
              <a:rPr lang="pl-PL" sz="2400" dirty="0" smtClean="0"/>
              <a:t>Zasoby 13-to osobowy zespół: 7 animatorów – seniorów, 3 edukatorów cyfrowych, 2 psychologów, koordynator</a:t>
            </a:r>
          </a:p>
          <a:p>
            <a:endParaRPr lang="pl-PL" sz="2400" dirty="0" smtClean="0"/>
          </a:p>
          <a:p>
            <a:r>
              <a:rPr lang="pl-PL" sz="2400" dirty="0" smtClean="0"/>
              <a:t>Dofinansowanie: 139 970 zł</a:t>
            </a:r>
          </a:p>
        </p:txBody>
      </p:sp>
      <p:sp>
        <p:nvSpPr>
          <p:cNvPr id="4" name="AutoShape 2" descr="Aktywni+”. Ministerstwo ogłasza nowy program dla seniorów - Ministerstwo  Rodziny i Polityki Społecznej - Portal Gov.p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5" name="Obraz 4"/>
          <p:cNvPicPr>
            <a:picLocks noChangeAspect="1"/>
          </p:cNvPicPr>
          <p:nvPr/>
        </p:nvPicPr>
        <p:blipFill>
          <a:blip r:embed="rId2"/>
          <a:stretch>
            <a:fillRect/>
          </a:stretch>
        </p:blipFill>
        <p:spPr>
          <a:xfrm>
            <a:off x="8078873" y="212746"/>
            <a:ext cx="2538779" cy="1071277"/>
          </a:xfrm>
          <a:prstGeom prst="rect">
            <a:avLst/>
          </a:prstGeom>
        </p:spPr>
      </p:pic>
    </p:spTree>
    <p:extLst>
      <p:ext uri="{BB962C8B-B14F-4D97-AF65-F5344CB8AC3E}">
        <p14:creationId xmlns:p14="http://schemas.microsoft.com/office/powerpoint/2010/main" val="2553089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oże być zdjęciem przedstawiającym tek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605" y="249937"/>
            <a:ext cx="2339684" cy="330351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oże być zdjęciem przedstawiającym 5 osób, ludzie stoją i tekst „PODSUMOWANIE PARTNERSTWO DUCHa GÓR Badania prowadzone.p naukowcow Oxford GMINNY WMYSŁAK OSRO autentyczność szacunek) majq większy stosowanie określonych PARTNERSTWO GÓR DUCHa Dlatego tak ważne jestro rozpoznanie swoich zasobów wykorzysty pracy zinny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1299" y="350430"/>
            <a:ext cx="4204265" cy="280210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www.duchgor.org/images/thumbnails/images/Zadanie_wsp%C3%B3%C5%82finansowane_ze_%C5%9Brodk%C3%B3w_Ministra_Rodziny_i_Polityki_Spo%C5%82ecznej_w_ramach_programu_wieloletniego_na_rzecz_Os%C3%B3b_Starszych_Aktywni_na_lata_20212025_Edycja_202162-area-245x2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9008" y="350430"/>
            <a:ext cx="3009657" cy="300965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www.duchgor.org/images/thumbnails/images/w%C5%82%C4%85cz_si%C4%99-area-336x17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0651" y="4186642"/>
            <a:ext cx="3200400" cy="1704976"/>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p:cNvPicPr>
            <a:picLocks noChangeAspect="1"/>
          </p:cNvPicPr>
          <p:nvPr/>
        </p:nvPicPr>
        <p:blipFill>
          <a:blip r:embed="rId6"/>
          <a:stretch>
            <a:fillRect/>
          </a:stretch>
        </p:blipFill>
        <p:spPr>
          <a:xfrm>
            <a:off x="4994031" y="3462167"/>
            <a:ext cx="5606979" cy="3153926"/>
          </a:xfrm>
          <a:prstGeom prst="rect">
            <a:avLst/>
          </a:prstGeom>
        </p:spPr>
      </p:pic>
    </p:spTree>
    <p:extLst>
      <p:ext uri="{BB962C8B-B14F-4D97-AF65-F5344CB8AC3E}">
        <p14:creationId xmlns:p14="http://schemas.microsoft.com/office/powerpoint/2010/main" val="711078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5"/>
          <p:cNvGraphicFramePr>
            <a:graphicFrameLocks noGrp="1"/>
          </p:cNvGraphicFramePr>
          <p:nvPr>
            <p:extLst>
              <p:ext uri="{D42A27DB-BD31-4B8C-83A1-F6EECF244321}">
                <p14:modId xmlns:p14="http://schemas.microsoft.com/office/powerpoint/2010/main" val="1277272531"/>
              </p:ext>
            </p:extLst>
          </p:nvPr>
        </p:nvGraphicFramePr>
        <p:xfrm>
          <a:off x="291402" y="653076"/>
          <a:ext cx="11786718" cy="5677385"/>
        </p:xfrm>
        <a:graphic>
          <a:graphicData uri="http://schemas.openxmlformats.org/drawingml/2006/table">
            <a:tbl>
              <a:tblPr/>
              <a:tblGrid>
                <a:gridCol w="2213734"/>
                <a:gridCol w="1647890"/>
                <a:gridCol w="1772530"/>
                <a:gridCol w="2281016"/>
                <a:gridCol w="1720688"/>
                <a:gridCol w="2150860"/>
              </a:tblGrid>
              <a:tr h="1357021">
                <a:tc>
                  <a:txBody>
                    <a:bodyPr/>
                    <a:lstStyle/>
                    <a:p>
                      <a:pPr algn="l" fontAlgn="ctr"/>
                      <a:r>
                        <a:rPr lang="pl-PL" sz="1800" b="1" i="0" u="none" strike="noStrike" dirty="0" smtClean="0">
                          <a:solidFill>
                            <a:srgbClr val="000000"/>
                          </a:solidFill>
                          <a:effectLst/>
                          <a:latin typeface="Calibri" panose="020F0502020204030204" pitchFamily="34" charset="0"/>
                        </a:rPr>
                        <a:t>Tytuł projektu grantowego LGD</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Liczba zrealizowanych</a:t>
                      </a:r>
                      <a:r>
                        <a:rPr lang="pl-PL" sz="1800" b="1" i="0" u="none" strike="no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operacji</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dirty="0" smtClean="0">
                          <a:solidFill>
                            <a:srgbClr val="000000"/>
                          </a:solidFill>
                          <a:effectLst/>
                          <a:latin typeface="Calibri" panose="020F0502020204030204" pitchFamily="34" charset="0"/>
                        </a:rPr>
                        <a:t>Granty zakończone</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1800" b="1" i="0" u="none" strike="noStrike" dirty="0" smtClean="0">
                          <a:solidFill>
                            <a:srgbClr val="000000"/>
                          </a:solidFill>
                          <a:effectLst/>
                          <a:latin typeface="Calibri" panose="020F0502020204030204" pitchFamily="34" charset="0"/>
                        </a:rPr>
                        <a:t>Granty niezakończone</a:t>
                      </a:r>
                    </a:p>
                    <a:p>
                      <a:pPr algn="l"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dirty="0" smtClean="0">
                          <a:solidFill>
                            <a:srgbClr val="000000"/>
                          </a:solidFill>
                          <a:effectLst/>
                          <a:latin typeface="Calibri" panose="020F0502020204030204" pitchFamily="34" charset="0"/>
                        </a:rPr>
                        <a:t>Granty rozliczone</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c>
                  <a:txBody>
                    <a:bodyPr/>
                    <a:lstStyle/>
                    <a:p>
                      <a:pPr algn="l" fontAlgn="ctr"/>
                      <a:r>
                        <a:rPr lang="pl-PL" sz="1800" b="1" i="0" u="none" strike="noStrike" dirty="0" smtClean="0">
                          <a:solidFill>
                            <a:srgbClr val="000000"/>
                          </a:solidFill>
                          <a:effectLst/>
                          <a:latin typeface="Calibri" panose="020F0502020204030204" pitchFamily="34" charset="0"/>
                        </a:rPr>
                        <a:t>Granty w procesie rozliczenia</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tr>
              <a:tr h="630143">
                <a:tc>
                  <a:txBody>
                    <a:bodyPr/>
                    <a:lstStyle/>
                    <a:p>
                      <a:pPr algn="l" fontAlgn="ctr"/>
                      <a:r>
                        <a:rPr lang="pl-PL" sz="1800" b="1" i="0" u="none" strike="noStrike" dirty="0" smtClean="0">
                          <a:solidFill>
                            <a:srgbClr val="000000"/>
                          </a:solidFill>
                          <a:effectLst/>
                          <a:latin typeface="Calibri" panose="020F0502020204030204" pitchFamily="34" charset="0"/>
                        </a:rPr>
                        <a:t>Festiwal Ducha Gór</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pl-PL" dirty="0" smtClean="0"/>
                        <a:t>10</a:t>
                      </a:r>
                      <a:endParaRPr lang="pl-PL" dirty="0"/>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X</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X</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r>
              <a:tr h="630143">
                <a:tc>
                  <a:txBody>
                    <a:bodyPr/>
                    <a:lstStyle/>
                    <a:p>
                      <a:pPr algn="l" fontAlgn="ctr"/>
                      <a:r>
                        <a:rPr lang="pl-PL" sz="1800" b="1" i="0" u="none" strike="noStrike" dirty="0" smtClean="0">
                          <a:solidFill>
                            <a:srgbClr val="000000"/>
                          </a:solidFill>
                          <a:effectLst/>
                          <a:latin typeface="Calibri" panose="020F0502020204030204" pitchFamily="34" charset="0"/>
                        </a:rPr>
                        <a:t>Kapitał społeczny</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r>
                        <a:rPr lang="pl-PL" dirty="0" smtClean="0"/>
                        <a:t>10</a:t>
                      </a:r>
                      <a:endParaRPr lang="pl-PL" dirty="0"/>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X</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X</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942037">
                <a:tc>
                  <a:txBody>
                    <a:bodyPr/>
                    <a:lstStyle/>
                    <a:p>
                      <a:pPr algn="l" fontAlgn="ctr"/>
                      <a:r>
                        <a:rPr lang="pl-PL" sz="1800" b="1" i="0" u="none" strike="noStrike" dirty="0" smtClean="0">
                          <a:solidFill>
                            <a:srgbClr val="000000"/>
                          </a:solidFill>
                          <a:effectLst/>
                          <a:latin typeface="Calibri" panose="020F0502020204030204" pitchFamily="34" charset="0"/>
                        </a:rPr>
                        <a:t>Dziedzictwo i tożsamość</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pl-PL" dirty="0" smtClean="0"/>
                        <a:t>9</a:t>
                      </a:r>
                      <a:endParaRPr lang="pl-PL" dirty="0"/>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X</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X</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837335">
                <a:tc>
                  <a:txBody>
                    <a:bodyPr/>
                    <a:lstStyle/>
                    <a:p>
                      <a:pPr algn="l" fontAlgn="ctr"/>
                      <a:r>
                        <a:rPr lang="pl-PL" sz="1800" b="1" i="0" u="none" strike="noStrike" dirty="0" smtClean="0">
                          <a:solidFill>
                            <a:srgbClr val="000000"/>
                          </a:solidFill>
                          <a:effectLst/>
                          <a:latin typeface="Calibri" panose="020F0502020204030204" pitchFamily="34" charset="0"/>
                        </a:rPr>
                        <a:t>Wspólne działania promocyjne</a:t>
                      </a:r>
                    </a:p>
                    <a:p>
                      <a:pPr algn="l"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pl-PL" dirty="0" smtClean="0"/>
                        <a:t>6</a:t>
                      </a:r>
                      <a:endParaRPr lang="pl-PL" dirty="0"/>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X</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99576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1800" b="1" i="0" u="none" strike="noStrike" dirty="0" smtClean="0">
                          <a:solidFill>
                            <a:srgbClr val="000000"/>
                          </a:solidFill>
                          <a:effectLst/>
                          <a:latin typeface="Calibri" panose="020F0502020204030204" pitchFamily="34" charset="0"/>
                        </a:rPr>
                        <a:t>Inwestycje w infrastrukturę</a:t>
                      </a:r>
                    </a:p>
                    <a:p>
                      <a:pPr algn="l"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pl-PL" dirty="0" smtClean="0"/>
                        <a:t>6</a:t>
                      </a:r>
                      <a:endParaRPr lang="pl-PL" dirty="0"/>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X</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800" b="1" i="0" u="none" strike="noStrike" dirty="0" smtClean="0">
                          <a:solidFill>
                            <a:srgbClr val="000000"/>
                          </a:solidFill>
                          <a:effectLst/>
                          <a:latin typeface="Calibri" panose="020F0502020204030204" pitchFamily="34" charset="0"/>
                        </a:rPr>
                        <a:t>X</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84946">
                <a:tc gridSpan="2">
                  <a:txBody>
                    <a:bodyPr/>
                    <a:lstStyle/>
                    <a:p>
                      <a:pPr algn="ctr" fontAlgn="ctr"/>
                      <a:r>
                        <a:rPr lang="pl-PL" sz="1800" b="1" i="0" u="none" strike="noStrike" dirty="0" smtClean="0">
                          <a:solidFill>
                            <a:srgbClr val="000000"/>
                          </a:solidFill>
                          <a:effectLst/>
                          <a:latin typeface="Calibri" panose="020F0502020204030204" pitchFamily="34" charset="0"/>
                        </a:rPr>
                        <a:t>                                      41</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a:txBody>
                    <a:bodyPr/>
                    <a:lstStyle/>
                    <a:p>
                      <a:pPr algn="ctr" fontAlgn="ctr"/>
                      <a:r>
                        <a:rPr lang="pl-PL" sz="1800" b="1" i="0" u="none" strike="noStrike" dirty="0" smtClean="0">
                          <a:solidFill>
                            <a:srgbClr val="000000"/>
                          </a:solidFill>
                          <a:effectLst/>
                          <a:latin typeface="Calibri" panose="020F0502020204030204" pitchFamily="34" charset="0"/>
                        </a:rPr>
                        <a:t>4</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800" b="1" i="0" u="none" strike="noStrike" dirty="0" smtClean="0">
                          <a:solidFill>
                            <a:srgbClr val="000000"/>
                          </a:solidFill>
                          <a:effectLst/>
                          <a:latin typeface="Calibri" panose="020F0502020204030204" pitchFamily="34" charset="0"/>
                        </a:rPr>
                        <a:t>1</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800" b="1" i="0" u="none" strike="noStrike" dirty="0" smtClean="0">
                          <a:solidFill>
                            <a:srgbClr val="000000"/>
                          </a:solidFill>
                          <a:effectLst/>
                          <a:latin typeface="Calibri" panose="020F0502020204030204" pitchFamily="34" charset="0"/>
                        </a:rPr>
                        <a:t>2</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800" b="1" i="0" u="none" strike="noStrike" dirty="0" smtClean="0">
                          <a:solidFill>
                            <a:srgbClr val="000000"/>
                          </a:solidFill>
                          <a:effectLst/>
                          <a:latin typeface="Calibri" panose="020F0502020204030204" pitchFamily="34" charset="0"/>
                        </a:rPr>
                        <a:t>2</a:t>
                      </a:r>
                      <a:endParaRPr lang="pl-PL" sz="1800" b="1" i="0" u="none" strike="noStrike" dirty="0">
                        <a:solidFill>
                          <a:srgbClr val="000000"/>
                        </a:solidFill>
                        <a:effectLst/>
                        <a:latin typeface="Calibri" panose="020F0502020204030204" pitchFamily="34" charset="0"/>
                      </a:endParaRPr>
                    </a:p>
                  </a:txBody>
                  <a:tcPr marL="8692" marR="8692" marT="8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54801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36396" y="509844"/>
            <a:ext cx="6096000" cy="584775"/>
          </a:xfrm>
          <a:prstGeom prst="rect">
            <a:avLst/>
          </a:prstGeom>
        </p:spPr>
        <p:txBody>
          <a:bodyPr>
            <a:spAutoFit/>
          </a:bodyPr>
          <a:lstStyle/>
          <a:p>
            <a:r>
              <a:rPr lang="pl-PL" sz="3200" b="1" dirty="0"/>
              <a:t>11. Szkoła Liderów – D. </a:t>
            </a:r>
            <a:r>
              <a:rPr lang="pl-PL" sz="3200" b="1" dirty="0" smtClean="0"/>
              <a:t>Goetz</a:t>
            </a:r>
            <a:endParaRPr lang="pl-PL" sz="3200" b="1" dirty="0"/>
          </a:p>
        </p:txBody>
      </p:sp>
      <p:sp>
        <p:nvSpPr>
          <p:cNvPr id="3" name="AutoShape 2" descr="Strona główna | Szkoła Lideró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4" name="Obraz 3"/>
          <p:cNvPicPr>
            <a:picLocks noChangeAspect="1"/>
          </p:cNvPicPr>
          <p:nvPr/>
        </p:nvPicPr>
        <p:blipFill>
          <a:blip r:embed="rId2"/>
          <a:stretch>
            <a:fillRect/>
          </a:stretch>
        </p:blipFill>
        <p:spPr>
          <a:xfrm>
            <a:off x="837363" y="1567107"/>
            <a:ext cx="3448645" cy="1819188"/>
          </a:xfrm>
          <a:prstGeom prst="rect">
            <a:avLst/>
          </a:prstGeo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804" y="3386295"/>
            <a:ext cx="1965197" cy="2952842"/>
          </a:xfrm>
          <a:prstGeom prst="rect">
            <a:avLst/>
          </a:prstGeom>
        </p:spPr>
      </p:pic>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558" y="1305320"/>
            <a:ext cx="5860968" cy="4913237"/>
          </a:xfrm>
          <a:prstGeom prst="rect">
            <a:avLst/>
          </a:prstGeom>
        </p:spPr>
      </p:pic>
    </p:spTree>
    <p:extLst>
      <p:ext uri="{BB962C8B-B14F-4D97-AF65-F5344CB8AC3E}">
        <p14:creationId xmlns:p14="http://schemas.microsoft.com/office/powerpoint/2010/main" val="4039500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19" y="239987"/>
            <a:ext cx="4129873" cy="3097405"/>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19" y="3510789"/>
            <a:ext cx="4206554" cy="2799576"/>
          </a:xfrm>
          <a:prstGeom prst="rect">
            <a:avLst/>
          </a:prstGeom>
        </p:spPr>
      </p:pic>
      <p:pic>
        <p:nvPicPr>
          <p:cNvPr id="6" name="Obraz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449" y="140677"/>
            <a:ext cx="6169688" cy="6169688"/>
          </a:xfrm>
          <a:prstGeom prst="rect">
            <a:avLst/>
          </a:prstGeom>
        </p:spPr>
      </p:pic>
    </p:spTree>
    <p:extLst>
      <p:ext uri="{BB962C8B-B14F-4D97-AF65-F5344CB8AC3E}">
        <p14:creationId xmlns:p14="http://schemas.microsoft.com/office/powerpoint/2010/main" val="624712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11015" y="1231148"/>
            <a:ext cx="11796765" cy="4524315"/>
          </a:xfrm>
          <a:prstGeom prst="rect">
            <a:avLst/>
          </a:prstGeom>
        </p:spPr>
        <p:txBody>
          <a:bodyPr wrap="square">
            <a:spAutoFit/>
          </a:bodyPr>
          <a:lstStyle/>
          <a:p>
            <a:r>
              <a:rPr lang="pl-PL" sz="3600" b="1" dirty="0"/>
              <a:t>12. Planowanie inwestycji budowy Karkonoskiego Centrum Produktu Lokalnego</a:t>
            </a:r>
            <a:r>
              <a:rPr lang="pl-PL" sz="3600" b="1" dirty="0" smtClean="0"/>
              <a:t>. </a:t>
            </a:r>
            <a:r>
              <a:rPr lang="pl-PL" sz="3600" dirty="0" smtClean="0"/>
              <a:t>Umowa dot. działki podpisana, projekt w fazie akceptacji koncepcji, projektowania przez architekta i przygotowania do złożenia pozwolenia na budowę.</a:t>
            </a:r>
          </a:p>
          <a:p>
            <a:endParaRPr lang="pl-PL" sz="3600" b="1" dirty="0" smtClean="0"/>
          </a:p>
          <a:p>
            <a:r>
              <a:rPr lang="pl-PL" sz="3600" b="1" dirty="0" smtClean="0"/>
              <a:t>13</a:t>
            </a:r>
            <a:r>
              <a:rPr lang="pl-PL" sz="3600" b="1" dirty="0"/>
              <a:t>. Złożenie 2 projektów własnych: e-Kraina Ducha </a:t>
            </a:r>
            <a:r>
              <a:rPr lang="pl-PL" sz="3600" b="1" dirty="0" smtClean="0"/>
              <a:t>Gór – </a:t>
            </a:r>
            <a:r>
              <a:rPr lang="pl-PL" sz="3600" dirty="0" smtClean="0"/>
              <a:t>interaktywna mapa </a:t>
            </a:r>
            <a:r>
              <a:rPr lang="pl-PL" sz="3600" b="1" dirty="0"/>
              <a:t>i Kwartalnik „Z </a:t>
            </a:r>
            <a:r>
              <a:rPr lang="pl-PL" sz="3600" b="1" dirty="0" smtClean="0"/>
              <a:t>Krainy </a:t>
            </a:r>
            <a:r>
              <a:rPr lang="pl-PL" sz="3600" b="1" dirty="0"/>
              <a:t>Ducha Gór</a:t>
            </a:r>
            <a:r>
              <a:rPr lang="pl-PL" sz="3600" b="1" dirty="0" smtClean="0"/>
              <a:t>” </a:t>
            </a:r>
            <a:r>
              <a:rPr lang="pl-PL" sz="3600" dirty="0" smtClean="0"/>
              <a:t>- gazeta</a:t>
            </a:r>
            <a:endParaRPr lang="pl-PL" sz="3600" dirty="0"/>
          </a:p>
          <a:p>
            <a:endParaRPr lang="pl-PL" sz="3600" b="1" dirty="0"/>
          </a:p>
        </p:txBody>
      </p:sp>
    </p:spTree>
    <p:extLst>
      <p:ext uri="{BB962C8B-B14F-4D97-AF65-F5344CB8AC3E}">
        <p14:creationId xmlns:p14="http://schemas.microsoft.com/office/powerpoint/2010/main" val="3675450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629486"/>
          </a:xfrm>
        </p:spPr>
        <p:txBody>
          <a:bodyPr>
            <a:noAutofit/>
          </a:bodyPr>
          <a:lstStyle/>
          <a:p>
            <a:r>
              <a:rPr lang="pl-PL" sz="8000" b="1" dirty="0" smtClean="0">
                <a:solidFill>
                  <a:srgbClr val="008000"/>
                </a:solidFill>
              </a:rPr>
              <a:t>Dyskusja</a:t>
            </a:r>
            <a:endParaRPr lang="pl-PL" sz="8000" b="1" dirty="0">
              <a:solidFill>
                <a:srgbClr val="008000"/>
              </a:solidFill>
            </a:endParaRPr>
          </a:p>
        </p:txBody>
      </p:sp>
      <p:sp>
        <p:nvSpPr>
          <p:cNvPr id="3" name="Symbol zastępczy zawartości 2"/>
          <p:cNvSpPr>
            <a:spLocks noGrp="1"/>
          </p:cNvSpPr>
          <p:nvPr>
            <p:ph idx="1"/>
          </p:nvPr>
        </p:nvSpPr>
        <p:spPr>
          <a:xfrm>
            <a:off x="362857" y="1825625"/>
            <a:ext cx="11684000" cy="4836432"/>
          </a:xfrm>
        </p:spPr>
        <p:txBody>
          <a:bodyPr>
            <a:noAutofit/>
          </a:bodyPr>
          <a:lstStyle/>
          <a:p>
            <a:pPr marL="0" indent="0">
              <a:buNone/>
            </a:pPr>
            <a:r>
              <a:rPr lang="pl-PL" sz="3200" b="1" dirty="0" smtClean="0">
                <a:solidFill>
                  <a:schemeClr val="bg1">
                    <a:lumMod val="50000"/>
                  </a:schemeClr>
                </a:solidFill>
              </a:rPr>
              <a:t>Czy </a:t>
            </a:r>
            <a:r>
              <a:rPr lang="pl-PL" sz="3200" b="1" dirty="0">
                <a:solidFill>
                  <a:schemeClr val="bg1">
                    <a:lumMod val="50000"/>
                  </a:schemeClr>
                </a:solidFill>
              </a:rPr>
              <a:t>realizacja finansowa i rzeczowa LSR przebiegała zgodnie z planem </a:t>
            </a:r>
            <a:r>
              <a:rPr lang="pl-PL" sz="3200" b="1" dirty="0" smtClean="0">
                <a:solidFill>
                  <a:schemeClr val="bg1">
                    <a:lumMod val="50000"/>
                  </a:schemeClr>
                </a:solidFill>
              </a:rPr>
              <a:t>i </a:t>
            </a:r>
            <a:r>
              <a:rPr lang="pl-PL" sz="3200" b="1" dirty="0">
                <a:solidFill>
                  <a:schemeClr val="bg1">
                    <a:lumMod val="50000"/>
                  </a:schemeClr>
                </a:solidFill>
              </a:rPr>
              <a:t>można ją uznać za zadowalającą</a:t>
            </a:r>
            <a:r>
              <a:rPr lang="pl-PL" sz="3200" b="1" dirty="0" smtClean="0">
                <a:solidFill>
                  <a:schemeClr val="bg1">
                    <a:lumMod val="50000"/>
                  </a:schemeClr>
                </a:solidFill>
              </a:rPr>
              <a:t>?</a:t>
            </a:r>
          </a:p>
          <a:p>
            <a:pPr lvl="0">
              <a:lnSpc>
                <a:spcPct val="150000"/>
              </a:lnSpc>
            </a:pPr>
            <a:r>
              <a:rPr lang="pl-PL" sz="3200" b="1" dirty="0" smtClean="0">
                <a:solidFill>
                  <a:schemeClr val="bg1">
                    <a:lumMod val="50000"/>
                  </a:schemeClr>
                </a:solidFill>
              </a:rPr>
              <a:t>Jeżeli </a:t>
            </a:r>
            <a:r>
              <a:rPr lang="pl-PL" sz="3200" b="1" dirty="0">
                <a:solidFill>
                  <a:schemeClr val="bg1">
                    <a:lumMod val="50000"/>
                  </a:schemeClr>
                </a:solidFill>
              </a:rPr>
              <a:t>nie, to czy poziom realizacji może negatywnie wpłynąć na realizację celów LSR?</a:t>
            </a:r>
          </a:p>
          <a:p>
            <a:pPr lvl="0">
              <a:lnSpc>
                <a:spcPct val="150000"/>
              </a:lnSpc>
            </a:pPr>
            <a:r>
              <a:rPr lang="pl-PL" sz="3200" b="1" dirty="0">
                <a:solidFill>
                  <a:schemeClr val="bg1">
                    <a:lumMod val="50000"/>
                  </a:schemeClr>
                </a:solidFill>
              </a:rPr>
              <a:t>Jakie można wskazać przyczyny odstępstw od planu?</a:t>
            </a:r>
          </a:p>
          <a:p>
            <a:pPr lvl="0">
              <a:lnSpc>
                <a:spcPct val="150000"/>
              </a:lnSpc>
            </a:pPr>
            <a:r>
              <a:rPr lang="pl-PL" sz="3200" b="1" dirty="0">
                <a:solidFill>
                  <a:schemeClr val="bg1">
                    <a:lumMod val="50000"/>
                  </a:schemeClr>
                </a:solidFill>
              </a:rPr>
              <a:t>Jakie działania można podjąć, by uniknąć ich w kolejnym roku?</a:t>
            </a:r>
          </a:p>
          <a:p>
            <a:endParaRPr lang="pl-PL" sz="3200" b="1" dirty="0">
              <a:solidFill>
                <a:schemeClr val="bg1">
                  <a:lumMod val="50000"/>
                </a:schemeClr>
              </a:solidFill>
            </a:endParaRPr>
          </a:p>
        </p:txBody>
      </p:sp>
    </p:spTree>
    <p:extLst>
      <p:ext uri="{BB962C8B-B14F-4D97-AF65-F5344CB8AC3E}">
        <p14:creationId xmlns:p14="http://schemas.microsoft.com/office/powerpoint/2010/main" val="42143799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75771" y="1825625"/>
            <a:ext cx="11078029" cy="4351338"/>
          </a:xfrm>
        </p:spPr>
        <p:txBody>
          <a:bodyPr>
            <a:normAutofit/>
          </a:bodyPr>
          <a:lstStyle/>
          <a:p>
            <a:pPr>
              <a:lnSpc>
                <a:spcPct val="150000"/>
              </a:lnSpc>
            </a:pPr>
            <a:r>
              <a:rPr lang="pl-PL" sz="3200" b="1" dirty="0" smtClean="0">
                <a:solidFill>
                  <a:schemeClr val="bg1">
                    <a:lumMod val="50000"/>
                  </a:schemeClr>
                </a:solidFill>
              </a:rPr>
              <a:t>Czy </a:t>
            </a:r>
            <a:r>
              <a:rPr lang="pl-PL" sz="3200" b="1" dirty="0">
                <a:solidFill>
                  <a:schemeClr val="bg1">
                    <a:lumMod val="50000"/>
                  </a:schemeClr>
                </a:solidFill>
              </a:rPr>
              <a:t>przyjęty system wskaźników sprawdza się i dostarcza wszystkich potrzebnych informacji?</a:t>
            </a:r>
          </a:p>
          <a:p>
            <a:pPr lvl="0">
              <a:lnSpc>
                <a:spcPct val="150000"/>
              </a:lnSpc>
            </a:pPr>
            <a:r>
              <a:rPr lang="pl-PL" sz="3200" b="1" dirty="0">
                <a:solidFill>
                  <a:schemeClr val="bg1">
                    <a:lumMod val="50000"/>
                  </a:schemeClr>
                </a:solidFill>
              </a:rPr>
              <a:t>Czy zbierane dane są wiarygodne a źródła trafne?</a:t>
            </a:r>
          </a:p>
          <a:p>
            <a:pPr lvl="0">
              <a:lnSpc>
                <a:spcPct val="150000"/>
              </a:lnSpc>
            </a:pPr>
            <a:r>
              <a:rPr lang="pl-PL" sz="3200" b="1" dirty="0">
                <a:solidFill>
                  <a:schemeClr val="bg1">
                    <a:lumMod val="50000"/>
                  </a:schemeClr>
                </a:solidFill>
              </a:rPr>
              <a:t>Jeśli nie, to jakie zmiany można wprowadzić na tym etapie?</a:t>
            </a:r>
          </a:p>
          <a:p>
            <a:endParaRPr lang="pl-PL" sz="3200" b="1" dirty="0">
              <a:solidFill>
                <a:schemeClr val="bg1">
                  <a:lumMod val="50000"/>
                </a:schemeClr>
              </a:solidFill>
            </a:endParaRPr>
          </a:p>
        </p:txBody>
      </p:sp>
      <p:sp>
        <p:nvSpPr>
          <p:cNvPr id="4" name="Tytuł 1"/>
          <p:cNvSpPr txBox="1">
            <a:spLocks/>
          </p:cNvSpPr>
          <p:nvPr/>
        </p:nvSpPr>
        <p:spPr>
          <a:xfrm>
            <a:off x="838200" y="514839"/>
            <a:ext cx="10515600" cy="6294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8000" b="1" dirty="0" smtClean="0">
                <a:solidFill>
                  <a:srgbClr val="008000"/>
                </a:solidFill>
              </a:rPr>
              <a:t>Dyskusja</a:t>
            </a:r>
            <a:endParaRPr lang="pl-PL" sz="8000" b="1" dirty="0">
              <a:solidFill>
                <a:srgbClr val="008000"/>
              </a:solidFill>
            </a:endParaRPr>
          </a:p>
        </p:txBody>
      </p:sp>
    </p:spTree>
    <p:extLst>
      <p:ext uri="{BB962C8B-B14F-4D97-AF65-F5344CB8AC3E}">
        <p14:creationId xmlns:p14="http://schemas.microsoft.com/office/powerpoint/2010/main" val="9571230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1288945"/>
            <a:ext cx="12192000" cy="5445684"/>
          </a:xfrm>
        </p:spPr>
        <p:txBody>
          <a:bodyPr>
            <a:normAutofit/>
          </a:bodyPr>
          <a:lstStyle/>
          <a:p>
            <a:pPr marL="0" indent="0">
              <a:buNone/>
            </a:pPr>
            <a:r>
              <a:rPr lang="pl-PL" b="1" dirty="0" smtClean="0">
                <a:solidFill>
                  <a:schemeClr val="bg1">
                    <a:lumMod val="50000"/>
                  </a:schemeClr>
                </a:solidFill>
              </a:rPr>
              <a:t>Czy </a:t>
            </a:r>
            <a:r>
              <a:rPr lang="pl-PL" b="1" dirty="0">
                <a:solidFill>
                  <a:schemeClr val="bg1">
                    <a:lumMod val="50000"/>
                  </a:schemeClr>
                </a:solidFill>
              </a:rPr>
              <a:t>jakość projektów wybieranych we wszystkich obszarach tematycznych jest zadowalająca?</a:t>
            </a:r>
          </a:p>
          <a:p>
            <a:pPr lvl="1"/>
            <a:r>
              <a:rPr lang="pl-PL" sz="2100" b="1" dirty="0">
                <a:solidFill>
                  <a:schemeClr val="bg1">
                    <a:lumMod val="50000"/>
                  </a:schemeClr>
                </a:solidFill>
              </a:rPr>
              <a:t>W jakim stopniu jakość składanych projektów wybieranych we wszystkich obszarach tematycznych wpływa na osiąganie wskaźników w zaplanowanym czasie? </a:t>
            </a:r>
          </a:p>
          <a:p>
            <a:pPr lvl="1"/>
            <a:r>
              <a:rPr lang="pl-PL" sz="2100" b="1" dirty="0">
                <a:solidFill>
                  <a:schemeClr val="bg1">
                    <a:lumMod val="50000"/>
                  </a:schemeClr>
                </a:solidFill>
              </a:rPr>
              <a:t>W jakich obszarach tematycznych jakość wniosków budzi wątpliwość?</a:t>
            </a:r>
          </a:p>
          <a:p>
            <a:pPr lvl="1"/>
            <a:r>
              <a:rPr lang="pl-PL" sz="2100" b="1" dirty="0">
                <a:solidFill>
                  <a:schemeClr val="bg1">
                    <a:lumMod val="50000"/>
                  </a:schemeClr>
                </a:solidFill>
              </a:rPr>
              <a:t>Jeżeli nie, to jak odbije się to na realizacji celów LSR?</a:t>
            </a:r>
          </a:p>
          <a:p>
            <a:pPr lvl="1"/>
            <a:r>
              <a:rPr lang="pl-PL" sz="2100" b="1" dirty="0">
                <a:solidFill>
                  <a:schemeClr val="bg1">
                    <a:lumMod val="50000"/>
                  </a:schemeClr>
                </a:solidFill>
              </a:rPr>
              <a:t>Co można zrobić, by podnieść jakość wniosków?</a:t>
            </a:r>
          </a:p>
          <a:p>
            <a:pPr marL="0" lvl="0" indent="0">
              <a:buNone/>
            </a:pPr>
            <a:endParaRPr lang="pl-PL" b="1" dirty="0" smtClean="0">
              <a:solidFill>
                <a:schemeClr val="bg1">
                  <a:lumMod val="50000"/>
                </a:schemeClr>
              </a:solidFill>
            </a:endParaRPr>
          </a:p>
          <a:p>
            <a:pPr marL="0" lvl="0" indent="0">
              <a:buNone/>
            </a:pPr>
            <a:r>
              <a:rPr lang="pl-PL" b="1" dirty="0" smtClean="0">
                <a:solidFill>
                  <a:schemeClr val="bg1">
                    <a:lumMod val="50000"/>
                  </a:schemeClr>
                </a:solidFill>
              </a:rPr>
              <a:t>W </a:t>
            </a:r>
            <a:r>
              <a:rPr lang="pl-PL" b="1" dirty="0">
                <a:solidFill>
                  <a:schemeClr val="bg1">
                    <a:lumMod val="50000"/>
                  </a:schemeClr>
                </a:solidFill>
              </a:rPr>
              <a:t>jakim stopniu wybierane projekty realizowane w ramach LSR przyczyniają się do osiągnięcia celów LSR i w jakim stopniu przyczyniają się do odpowiadania na potrzeby społeczności z obszaru LGD?</a:t>
            </a:r>
          </a:p>
          <a:p>
            <a:pPr lvl="1"/>
            <a:r>
              <a:rPr lang="pl-PL" sz="2100" b="1" dirty="0">
                <a:solidFill>
                  <a:schemeClr val="bg1">
                    <a:lumMod val="50000"/>
                  </a:schemeClr>
                </a:solidFill>
              </a:rPr>
              <a:t>Jakie zmiany w sytuacji społeczno-gospodarczej nastąpiły i mogą mieć wpływ na dezaktualizację LSR?</a:t>
            </a:r>
          </a:p>
          <a:p>
            <a:pPr lvl="1"/>
            <a:r>
              <a:rPr lang="pl-PL" sz="2100" b="1" dirty="0">
                <a:solidFill>
                  <a:schemeClr val="bg1">
                    <a:lumMod val="50000"/>
                  </a:schemeClr>
                </a:solidFill>
              </a:rPr>
              <a:t>Czy widać zróżnicowania potrzeb między poszczególnymi gminami? Jakie i jak można na nie zareagować?</a:t>
            </a:r>
          </a:p>
          <a:p>
            <a:endParaRPr lang="pl-PL" b="1" dirty="0">
              <a:solidFill>
                <a:schemeClr val="bg1">
                  <a:lumMod val="50000"/>
                </a:schemeClr>
              </a:solidFill>
            </a:endParaRPr>
          </a:p>
        </p:txBody>
      </p:sp>
      <p:sp>
        <p:nvSpPr>
          <p:cNvPr id="5" name="Tytuł 1"/>
          <p:cNvSpPr>
            <a:spLocks noGrp="1"/>
          </p:cNvSpPr>
          <p:nvPr>
            <p:ph type="title"/>
          </p:nvPr>
        </p:nvSpPr>
        <p:spPr>
          <a:xfrm>
            <a:off x="838200" y="234498"/>
            <a:ext cx="10515600" cy="629486"/>
          </a:xfrm>
        </p:spPr>
        <p:txBody>
          <a:bodyPr>
            <a:noAutofit/>
          </a:bodyPr>
          <a:lstStyle/>
          <a:p>
            <a:r>
              <a:rPr lang="pl-PL" sz="8000" b="1" dirty="0" smtClean="0">
                <a:solidFill>
                  <a:srgbClr val="008000"/>
                </a:solidFill>
              </a:rPr>
              <a:t>Dyskusja</a:t>
            </a:r>
            <a:endParaRPr lang="pl-PL" sz="8000" b="1" dirty="0">
              <a:solidFill>
                <a:srgbClr val="008000"/>
              </a:solidFill>
            </a:endParaRPr>
          </a:p>
        </p:txBody>
      </p:sp>
    </p:spTree>
    <p:extLst>
      <p:ext uri="{BB962C8B-B14F-4D97-AF65-F5344CB8AC3E}">
        <p14:creationId xmlns:p14="http://schemas.microsoft.com/office/powerpoint/2010/main" val="766571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4171" y="1465943"/>
            <a:ext cx="11916229" cy="5268686"/>
          </a:xfrm>
        </p:spPr>
        <p:txBody>
          <a:bodyPr>
            <a:noAutofit/>
          </a:bodyPr>
          <a:lstStyle/>
          <a:p>
            <a:pPr marL="0" indent="0">
              <a:buNone/>
            </a:pPr>
            <a:r>
              <a:rPr lang="pl-PL" sz="2400" b="1" dirty="0">
                <a:solidFill>
                  <a:schemeClr val="bg1">
                    <a:lumMod val="50000"/>
                  </a:schemeClr>
                </a:solidFill>
              </a:rPr>
              <a:t>W jakim stopniu stosowane kryteria wyboru projektów spełniają swoją rolę</a:t>
            </a:r>
            <a:r>
              <a:rPr lang="pl-PL" sz="2400" b="1" dirty="0" smtClean="0">
                <a:solidFill>
                  <a:schemeClr val="bg1">
                    <a:lumMod val="50000"/>
                  </a:schemeClr>
                </a:solidFill>
              </a:rPr>
              <a:t>?</a:t>
            </a:r>
          </a:p>
          <a:p>
            <a:pPr marL="0" indent="0">
              <a:buNone/>
            </a:pPr>
            <a:endParaRPr lang="pl-PL" sz="2400" b="1" dirty="0">
              <a:solidFill>
                <a:schemeClr val="bg1">
                  <a:lumMod val="50000"/>
                </a:schemeClr>
              </a:solidFill>
            </a:endParaRPr>
          </a:p>
          <a:p>
            <a:pPr lvl="1"/>
            <a:r>
              <a:rPr lang="pl-PL" b="1" dirty="0">
                <a:solidFill>
                  <a:schemeClr val="bg1">
                    <a:lumMod val="50000"/>
                  </a:schemeClr>
                </a:solidFill>
              </a:rPr>
              <a:t>Czy są jednoznaczne, obiektywne, czy pozwalają wybrać najlepsze wnioski?</a:t>
            </a:r>
          </a:p>
          <a:p>
            <a:pPr lvl="1"/>
            <a:r>
              <a:rPr lang="pl-PL" b="1" dirty="0">
                <a:solidFill>
                  <a:schemeClr val="bg1">
                    <a:lumMod val="50000"/>
                  </a:schemeClr>
                </a:solidFill>
              </a:rPr>
              <a:t>Czy wnioskodawcy zgłaszają wątpliwości odnośnie kryteriów, jakie?</a:t>
            </a:r>
          </a:p>
          <a:p>
            <a:pPr lvl="1"/>
            <a:r>
              <a:rPr lang="pl-PL" b="1" dirty="0">
                <a:solidFill>
                  <a:schemeClr val="bg1">
                    <a:lumMod val="50000"/>
                  </a:schemeClr>
                </a:solidFill>
              </a:rPr>
              <a:t>Co można zrobić, żeby poprawić katalog kryteriów</a:t>
            </a:r>
            <a:r>
              <a:rPr lang="pl-PL" b="1" dirty="0" smtClean="0">
                <a:solidFill>
                  <a:schemeClr val="bg1">
                    <a:lumMod val="50000"/>
                  </a:schemeClr>
                </a:solidFill>
              </a:rPr>
              <a:t>?</a:t>
            </a:r>
          </a:p>
          <a:p>
            <a:pPr lvl="1"/>
            <a:endParaRPr lang="pl-PL" b="1" dirty="0">
              <a:solidFill>
                <a:schemeClr val="bg1">
                  <a:lumMod val="50000"/>
                </a:schemeClr>
              </a:solidFill>
            </a:endParaRPr>
          </a:p>
          <a:p>
            <a:pPr marL="0" indent="0">
              <a:buNone/>
            </a:pPr>
            <a:r>
              <a:rPr lang="pl-PL" sz="2400" b="1" dirty="0">
                <a:solidFill>
                  <a:schemeClr val="bg1">
                    <a:lumMod val="50000"/>
                  </a:schemeClr>
                </a:solidFill>
              </a:rPr>
              <a:t>Czy procedury naboru, wyboru i realizacji projektów są przyjazne dla beneficjentów?</a:t>
            </a:r>
          </a:p>
          <a:p>
            <a:pPr marL="0" indent="0">
              <a:buNone/>
            </a:pPr>
            <a:endParaRPr lang="pl-PL" sz="2400" b="1" dirty="0">
              <a:solidFill>
                <a:schemeClr val="bg1">
                  <a:lumMod val="50000"/>
                </a:schemeClr>
              </a:solidFill>
            </a:endParaRPr>
          </a:p>
          <a:p>
            <a:pPr lvl="1"/>
            <a:r>
              <a:rPr lang="pl-PL" b="1" dirty="0">
                <a:solidFill>
                  <a:schemeClr val="bg1">
                    <a:lumMod val="50000"/>
                  </a:schemeClr>
                </a:solidFill>
              </a:rPr>
              <a:t>Jakie zmiany można wprowadzić w procedurach na tym etapie, by podnieść ich użyteczność?</a:t>
            </a:r>
          </a:p>
          <a:p>
            <a:pPr lvl="1"/>
            <a:r>
              <a:rPr lang="pl-PL" b="1" dirty="0" smtClean="0">
                <a:solidFill>
                  <a:schemeClr val="bg1">
                    <a:lumMod val="50000"/>
                  </a:schemeClr>
                </a:solidFill>
              </a:rPr>
              <a:t>Jaka </a:t>
            </a:r>
            <a:r>
              <a:rPr lang="pl-PL" b="1" dirty="0">
                <a:solidFill>
                  <a:schemeClr val="bg1">
                    <a:lumMod val="50000"/>
                  </a:schemeClr>
                </a:solidFill>
              </a:rPr>
              <a:t>jest skuteczność działania biura LGD (działań animacyjnych, informacyjno-promocyjnych, doradczych)?</a:t>
            </a:r>
          </a:p>
          <a:p>
            <a:endParaRPr lang="pl-PL" sz="2400" b="1" dirty="0">
              <a:solidFill>
                <a:schemeClr val="bg1">
                  <a:lumMod val="50000"/>
                </a:schemeClr>
              </a:solidFill>
            </a:endParaRPr>
          </a:p>
          <a:p>
            <a:pPr lvl="1"/>
            <a:endParaRPr lang="pl-PL" b="1" dirty="0">
              <a:solidFill>
                <a:schemeClr val="bg1">
                  <a:lumMod val="50000"/>
                </a:schemeClr>
              </a:solidFill>
            </a:endParaRPr>
          </a:p>
          <a:p>
            <a:endParaRPr lang="pl-PL" sz="2400" b="1" dirty="0">
              <a:solidFill>
                <a:schemeClr val="bg1">
                  <a:lumMod val="50000"/>
                </a:schemeClr>
              </a:solidFill>
            </a:endParaRPr>
          </a:p>
        </p:txBody>
      </p:sp>
      <p:sp>
        <p:nvSpPr>
          <p:cNvPr id="5" name="Tytuł 1"/>
          <p:cNvSpPr>
            <a:spLocks noGrp="1"/>
          </p:cNvSpPr>
          <p:nvPr>
            <p:ph type="title"/>
          </p:nvPr>
        </p:nvSpPr>
        <p:spPr>
          <a:xfrm>
            <a:off x="838200" y="365126"/>
            <a:ext cx="10515600" cy="629486"/>
          </a:xfrm>
        </p:spPr>
        <p:txBody>
          <a:bodyPr>
            <a:noAutofit/>
          </a:bodyPr>
          <a:lstStyle/>
          <a:p>
            <a:r>
              <a:rPr lang="pl-PL" sz="8000" b="1" dirty="0" smtClean="0">
                <a:solidFill>
                  <a:srgbClr val="008000"/>
                </a:solidFill>
              </a:rPr>
              <a:t>Dyskusja</a:t>
            </a:r>
            <a:endParaRPr lang="pl-PL" sz="8000" b="1" dirty="0">
              <a:solidFill>
                <a:srgbClr val="008000"/>
              </a:solidFill>
            </a:endParaRPr>
          </a:p>
        </p:txBody>
      </p:sp>
    </p:spTree>
    <p:extLst>
      <p:ext uri="{BB962C8B-B14F-4D97-AF65-F5344CB8AC3E}">
        <p14:creationId xmlns:p14="http://schemas.microsoft.com/office/powerpoint/2010/main" val="9435410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17714" y="1510947"/>
            <a:ext cx="11974286" cy="5019802"/>
          </a:xfrm>
        </p:spPr>
        <p:txBody>
          <a:bodyPr>
            <a:normAutofit/>
          </a:bodyPr>
          <a:lstStyle/>
          <a:p>
            <a:pPr>
              <a:lnSpc>
                <a:spcPct val="150000"/>
              </a:lnSpc>
            </a:pPr>
            <a:r>
              <a:rPr lang="pl-PL" b="1" dirty="0" smtClean="0">
                <a:solidFill>
                  <a:schemeClr val="bg1">
                    <a:lumMod val="50000"/>
                  </a:schemeClr>
                </a:solidFill>
              </a:rPr>
              <a:t>Jaka </a:t>
            </a:r>
            <a:r>
              <a:rPr lang="pl-PL" b="1" dirty="0">
                <a:solidFill>
                  <a:schemeClr val="bg1">
                    <a:lumMod val="50000"/>
                  </a:schemeClr>
                </a:solidFill>
              </a:rPr>
              <a:t>jest skuteczność działania biura LGD (działań animacyjnych, informacyjno-promocyjnych, doradczych)?</a:t>
            </a:r>
          </a:p>
          <a:p>
            <a:pPr>
              <a:lnSpc>
                <a:spcPct val="150000"/>
              </a:lnSpc>
            </a:pPr>
            <a:r>
              <a:rPr lang="pl-PL" b="1" dirty="0" smtClean="0">
                <a:solidFill>
                  <a:schemeClr val="bg1">
                    <a:lumMod val="50000"/>
                  </a:schemeClr>
                </a:solidFill>
              </a:rPr>
              <a:t>Jakie </a:t>
            </a:r>
            <a:r>
              <a:rPr lang="pl-PL" b="1" dirty="0">
                <a:solidFill>
                  <a:schemeClr val="bg1">
                    <a:lumMod val="50000"/>
                  </a:schemeClr>
                </a:solidFill>
              </a:rPr>
              <a:t>zmiany należy wprowadzić w działaniach LGD, by skuteczniej realizowała cele LSR?</a:t>
            </a:r>
          </a:p>
          <a:p>
            <a:pPr>
              <a:lnSpc>
                <a:spcPct val="150000"/>
              </a:lnSpc>
            </a:pPr>
            <a:r>
              <a:rPr lang="pl-PL" b="1" dirty="0" smtClean="0">
                <a:solidFill>
                  <a:schemeClr val="bg1">
                    <a:lumMod val="50000"/>
                  </a:schemeClr>
                </a:solidFill>
              </a:rPr>
              <a:t>Inne </a:t>
            </a:r>
            <a:r>
              <a:rPr lang="pl-PL" b="1" dirty="0">
                <a:solidFill>
                  <a:schemeClr val="bg1">
                    <a:lumMod val="50000"/>
                  </a:schemeClr>
                </a:solidFill>
              </a:rPr>
              <a:t>zagadnienia związane z procesem realizacji LSR;</a:t>
            </a:r>
          </a:p>
          <a:p>
            <a:pPr>
              <a:lnSpc>
                <a:spcPct val="150000"/>
              </a:lnSpc>
            </a:pPr>
            <a:r>
              <a:rPr lang="pl-PL" b="1" dirty="0" smtClean="0">
                <a:solidFill>
                  <a:schemeClr val="bg1">
                    <a:lumMod val="50000"/>
                  </a:schemeClr>
                </a:solidFill>
              </a:rPr>
              <a:t>Sposób </a:t>
            </a:r>
            <a:r>
              <a:rPr lang="pl-PL" b="1" dirty="0">
                <a:solidFill>
                  <a:schemeClr val="bg1">
                    <a:lumMod val="50000"/>
                  </a:schemeClr>
                </a:solidFill>
              </a:rPr>
              <a:t>wykorzystania </a:t>
            </a:r>
            <a:r>
              <a:rPr lang="pl-PL" b="1" dirty="0" smtClean="0">
                <a:solidFill>
                  <a:schemeClr val="bg1">
                    <a:lumMod val="50000"/>
                  </a:schemeClr>
                </a:solidFill>
              </a:rPr>
              <a:t>rekomendacji</a:t>
            </a:r>
            <a:endParaRPr lang="pl-PL" sz="2200" b="1" dirty="0">
              <a:solidFill>
                <a:schemeClr val="bg1">
                  <a:lumMod val="50000"/>
                </a:schemeClr>
              </a:solidFill>
            </a:endParaRPr>
          </a:p>
          <a:p>
            <a:pPr>
              <a:lnSpc>
                <a:spcPct val="150000"/>
              </a:lnSpc>
            </a:pPr>
            <a:endParaRPr lang="pl-PL" b="1" dirty="0">
              <a:solidFill>
                <a:schemeClr val="bg1">
                  <a:lumMod val="50000"/>
                </a:schemeClr>
              </a:solidFill>
            </a:endParaRPr>
          </a:p>
          <a:p>
            <a:pPr marL="0" indent="0">
              <a:buNone/>
            </a:pPr>
            <a:endParaRPr lang="pl-PL" b="1" dirty="0" smtClean="0">
              <a:solidFill>
                <a:schemeClr val="bg1">
                  <a:lumMod val="50000"/>
                </a:schemeClr>
              </a:solidFill>
            </a:endParaRPr>
          </a:p>
        </p:txBody>
      </p:sp>
      <p:sp>
        <p:nvSpPr>
          <p:cNvPr id="5" name="Tytuł 1"/>
          <p:cNvSpPr>
            <a:spLocks noGrp="1"/>
          </p:cNvSpPr>
          <p:nvPr>
            <p:ph type="title"/>
          </p:nvPr>
        </p:nvSpPr>
        <p:spPr>
          <a:xfrm>
            <a:off x="838200" y="365126"/>
            <a:ext cx="10515600" cy="629486"/>
          </a:xfrm>
        </p:spPr>
        <p:txBody>
          <a:bodyPr>
            <a:noAutofit/>
          </a:bodyPr>
          <a:lstStyle/>
          <a:p>
            <a:r>
              <a:rPr lang="pl-PL" sz="8000" b="1" dirty="0" smtClean="0">
                <a:solidFill>
                  <a:srgbClr val="008000"/>
                </a:solidFill>
              </a:rPr>
              <a:t>Dyskusja</a:t>
            </a:r>
            <a:endParaRPr lang="pl-PL" sz="8000" b="1" dirty="0">
              <a:solidFill>
                <a:srgbClr val="008000"/>
              </a:solidFill>
            </a:endParaRPr>
          </a:p>
        </p:txBody>
      </p:sp>
    </p:spTree>
    <p:extLst>
      <p:ext uri="{BB962C8B-B14F-4D97-AF65-F5344CB8AC3E}">
        <p14:creationId xmlns:p14="http://schemas.microsoft.com/office/powerpoint/2010/main" val="12952004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71537" y="0"/>
            <a:ext cx="10515600" cy="1325563"/>
          </a:xfrm>
        </p:spPr>
        <p:txBody>
          <a:bodyPr/>
          <a:lstStyle/>
          <a:p>
            <a:pPr algn="ctr"/>
            <a:r>
              <a:rPr lang="pl-PL" b="1" dirty="0"/>
              <a:t>Projekty oraz programy </a:t>
            </a:r>
            <a:r>
              <a:rPr lang="pl-PL" b="1" dirty="0" smtClean="0"/>
              <a:t>własne, inne środki </a:t>
            </a:r>
            <a:br>
              <a:rPr lang="pl-PL" b="1" dirty="0" smtClean="0"/>
            </a:br>
            <a:r>
              <a:rPr lang="pl-PL" b="1" dirty="0" smtClean="0"/>
              <a:t>LGD </a:t>
            </a:r>
            <a:r>
              <a:rPr lang="pl-PL" b="1" dirty="0"/>
              <a:t>Partnerstwo Ducha Gór</a:t>
            </a:r>
            <a:endParaRPr lang="pl-PL" dirty="0"/>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718485360"/>
              </p:ext>
            </p:extLst>
          </p:nvPr>
        </p:nvGraphicFramePr>
        <p:xfrm>
          <a:off x="66673" y="1229678"/>
          <a:ext cx="12125327" cy="5305244"/>
        </p:xfrm>
        <a:graphic>
          <a:graphicData uri="http://schemas.openxmlformats.org/drawingml/2006/table">
            <a:tbl>
              <a:tblPr firstRow="1" firstCol="1" bandRow="1">
                <a:tableStyleId>{5C22544A-7EE6-4342-B048-85BDC9FD1C3A}</a:tableStyleId>
              </a:tblPr>
              <a:tblGrid>
                <a:gridCol w="388510"/>
                <a:gridCol w="2040367"/>
                <a:gridCol w="1209675"/>
                <a:gridCol w="1838325"/>
                <a:gridCol w="1914525"/>
                <a:gridCol w="2324100"/>
                <a:gridCol w="2409825"/>
              </a:tblGrid>
              <a:tr h="1292791">
                <a:tc>
                  <a:txBody>
                    <a:bodyPr/>
                    <a:lstStyle/>
                    <a:p>
                      <a:pPr algn="ctr">
                        <a:spcAft>
                          <a:spcPts val="0"/>
                        </a:spcAft>
                      </a:pPr>
                      <a:r>
                        <a:rPr lang="pl-PL" sz="1800" dirty="0" err="1" smtClean="0">
                          <a:effectLst/>
                          <a:latin typeface="+mn-lt"/>
                        </a:rPr>
                        <a:t>Lp</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a:effectLst/>
                          <a:latin typeface="+mn-lt"/>
                        </a:rPr>
                        <a:t>Nazwa działania/projektu</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a:effectLst/>
                          <a:latin typeface="+mn-lt"/>
                        </a:rPr>
                        <a:t>Lata realizacji</a:t>
                      </a:r>
                      <a:endParaRPr lang="pl-PL" sz="180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a:effectLst/>
                          <a:latin typeface="+mn-lt"/>
                        </a:rPr>
                        <a:t>Źródło finansowania</a:t>
                      </a:r>
                      <a:endParaRPr lang="pl-PL" sz="180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a:effectLst/>
                          <a:latin typeface="+mn-lt"/>
                        </a:rPr>
                        <a:t>Kwota finansowania zewnętrznego koszty (zł)</a:t>
                      </a:r>
                      <a:endParaRPr lang="pl-PL" sz="180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a:effectLst/>
                          <a:latin typeface="+mn-lt"/>
                        </a:rPr>
                        <a:t>Kwota wkładu LGD koszty (zł)</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a:effectLst/>
                          <a:latin typeface="+mn-lt"/>
                        </a:rPr>
                        <a:t>Ogólny rezultat </a:t>
                      </a:r>
                      <a:r>
                        <a:rPr lang="pl-PL" sz="1800" dirty="0" smtClean="0">
                          <a:effectLst/>
                          <a:latin typeface="+mn-lt"/>
                        </a:rPr>
                        <a:t>działania/projektu dla całego LGD</a:t>
                      </a:r>
                      <a:endParaRPr lang="pl-PL" sz="1800" dirty="0">
                        <a:effectLst/>
                        <a:latin typeface="+mn-lt"/>
                        <a:ea typeface="Times New Roman" panose="02020603050405020304" pitchFamily="18" charset="0"/>
                      </a:endParaRPr>
                    </a:p>
                  </a:txBody>
                  <a:tcPr marL="68580" marR="68580" marT="0" marB="0"/>
                </a:tc>
              </a:tr>
              <a:tr h="887481">
                <a:tc>
                  <a:txBody>
                    <a:bodyPr/>
                    <a:lstStyle/>
                    <a:p>
                      <a:pPr>
                        <a:spcAft>
                          <a:spcPts val="0"/>
                        </a:spcAft>
                      </a:pPr>
                      <a:r>
                        <a:rPr lang="pl-PL" sz="1800">
                          <a:effectLst/>
                          <a:latin typeface="+mn-lt"/>
                        </a:rPr>
                        <a:t>1.</a:t>
                      </a:r>
                      <a:endParaRPr lang="pl-PL" sz="1800">
                        <a:effectLst/>
                        <a:latin typeface="+mn-lt"/>
                        <a:ea typeface="Times New Roman" panose="02020603050405020304" pitchFamily="18" charset="0"/>
                      </a:endParaRPr>
                    </a:p>
                  </a:txBody>
                  <a:tcPr marL="68580" marR="68580" marT="0" marB="0"/>
                </a:tc>
                <a:tc>
                  <a:txBody>
                    <a:bodyPr/>
                    <a:lstStyle/>
                    <a:p>
                      <a:pPr>
                        <a:spcAft>
                          <a:spcPts val="0"/>
                        </a:spcAft>
                      </a:pPr>
                      <a:r>
                        <a:rPr lang="pl-PL" sz="1800" dirty="0" smtClean="0">
                          <a:effectLst/>
                          <a:latin typeface="+mn-lt"/>
                        </a:rPr>
                        <a:t>Sklep Ducha  Gór on-line</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rPr>
                        <a:t>2020-2021</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smtClean="0">
                          <a:effectLst/>
                          <a:latin typeface="+mn-lt"/>
                        </a:rPr>
                        <a:t>własne</a:t>
                      </a:r>
                    </a:p>
                  </a:txBody>
                  <a:tcPr marL="68580" marR="68580" marT="0" marB="0"/>
                </a:tc>
                <a:tc>
                  <a:txBody>
                    <a:bodyPr/>
                    <a:lstStyle/>
                    <a:p>
                      <a:pPr algn="ctr">
                        <a:spcAft>
                          <a:spcPts val="0"/>
                        </a:spcAft>
                      </a:pPr>
                      <a:r>
                        <a:rPr lang="pl-PL" sz="1800" dirty="0" smtClean="0">
                          <a:effectLst/>
                          <a:latin typeface="+mn-lt"/>
                        </a:rPr>
                        <a:t>0</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rPr>
                        <a:t>praca </a:t>
                      </a:r>
                      <a:r>
                        <a:rPr lang="pl-PL" sz="1800" dirty="0">
                          <a:effectLst/>
                          <a:latin typeface="+mn-lt"/>
                        </a:rPr>
                        <a:t>własna pracowników biura</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a:effectLst/>
                          <a:latin typeface="+mn-lt"/>
                        </a:rPr>
                        <a:t>Prowadzenie </a:t>
                      </a:r>
                      <a:r>
                        <a:rPr lang="pl-PL" sz="1800" dirty="0" smtClean="0">
                          <a:effectLst/>
                          <a:latin typeface="+mn-lt"/>
                        </a:rPr>
                        <a:t>promocji i sprzedaży produktów lokalnych</a:t>
                      </a:r>
                      <a:endParaRPr lang="pl-PL" sz="1800" dirty="0">
                        <a:effectLst/>
                        <a:latin typeface="+mn-lt"/>
                        <a:ea typeface="Times New Roman" panose="02020603050405020304" pitchFamily="18" charset="0"/>
                      </a:endParaRPr>
                    </a:p>
                  </a:txBody>
                  <a:tcPr marL="68580" marR="68580" marT="0" marB="0"/>
                </a:tc>
              </a:tr>
              <a:tr h="685800">
                <a:tc>
                  <a:txBody>
                    <a:bodyPr/>
                    <a:lstStyle/>
                    <a:p>
                      <a:pPr>
                        <a:spcAft>
                          <a:spcPts val="0"/>
                        </a:spcAft>
                      </a:pPr>
                      <a:r>
                        <a:rPr lang="pl-PL" sz="1800" dirty="0">
                          <a:effectLst/>
                          <a:latin typeface="+mn-lt"/>
                        </a:rPr>
                        <a:t>2.</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smtClean="0">
                          <a:effectLst/>
                          <a:latin typeface="+mn-lt"/>
                        </a:rPr>
                        <a:t>Ośrodek                       </a:t>
                      </a:r>
                      <a:r>
                        <a:rPr lang="pl-PL" sz="1800" dirty="0">
                          <a:effectLst/>
                          <a:latin typeface="+mn-lt"/>
                        </a:rPr>
                        <a:t>„Działaj Lokalnie”</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rPr>
                        <a:t>2019-2021</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a:effectLst/>
                          <a:latin typeface="+mn-lt"/>
                        </a:rPr>
                        <a:t>Polsko-Amerykańska Fundacja Wolności</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rPr>
                        <a:t>15.000,00 - obsługa</a:t>
                      </a:r>
                    </a:p>
                    <a:p>
                      <a:pPr algn="ctr">
                        <a:spcAft>
                          <a:spcPts val="0"/>
                        </a:spcAft>
                      </a:pPr>
                      <a:r>
                        <a:rPr lang="pl-PL" sz="1800" dirty="0" smtClean="0">
                          <a:effectLst/>
                          <a:latin typeface="+mn-lt"/>
                          <a:ea typeface="Times New Roman" panose="02020603050405020304" pitchFamily="18" charset="0"/>
                        </a:rPr>
                        <a:t>47</a:t>
                      </a:r>
                      <a:r>
                        <a:rPr lang="pl-PL" sz="1800" baseline="0" dirty="0" smtClean="0">
                          <a:effectLst/>
                          <a:latin typeface="+mn-lt"/>
                          <a:ea typeface="Times New Roman" panose="02020603050405020304" pitchFamily="18" charset="0"/>
                        </a:rPr>
                        <a:t> 000,00 pula środków na dotacje</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rPr>
                        <a:t>0</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smtClean="0">
                          <a:effectLst/>
                          <a:latin typeface="+mn-lt"/>
                        </a:rPr>
                        <a:t>10 </a:t>
                      </a:r>
                      <a:r>
                        <a:rPr lang="pl-PL" sz="1800" dirty="0">
                          <a:effectLst/>
                          <a:latin typeface="+mn-lt"/>
                        </a:rPr>
                        <a:t>dotacji dla lokalnych społeczności</a:t>
                      </a:r>
                      <a:endParaRPr lang="pl-PL" sz="1800" dirty="0">
                        <a:effectLst/>
                        <a:latin typeface="+mn-lt"/>
                        <a:ea typeface="Times New Roman" panose="02020603050405020304" pitchFamily="18" charset="0"/>
                      </a:endParaRPr>
                    </a:p>
                  </a:txBody>
                  <a:tcPr marL="68580" marR="68580" marT="0" marB="0"/>
                </a:tc>
              </a:tr>
              <a:tr h="656092">
                <a:tc>
                  <a:txBody>
                    <a:bodyPr/>
                    <a:lstStyle/>
                    <a:p>
                      <a:pPr>
                        <a:spcAft>
                          <a:spcPts val="0"/>
                        </a:spcAft>
                      </a:pPr>
                      <a:r>
                        <a:rPr lang="pl-PL" sz="1800" dirty="0" smtClean="0">
                          <a:effectLst/>
                          <a:latin typeface="+mn-lt"/>
                          <a:ea typeface="Times New Roman" panose="02020603050405020304" pitchFamily="18" charset="0"/>
                        </a:rPr>
                        <a:t>3</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smtClean="0">
                          <a:effectLst/>
                          <a:latin typeface="+mn-lt"/>
                          <a:ea typeface="Times New Roman" panose="02020603050405020304" pitchFamily="18" charset="0"/>
                        </a:rPr>
                        <a:t>Cyfrowy Senior</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2021</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smtClean="0">
                          <a:effectLst/>
                          <a:latin typeface="+mn-lt"/>
                          <a:ea typeface="Times New Roman" panose="02020603050405020304" pitchFamily="18" charset="0"/>
                        </a:rPr>
                        <a:t>Aktywni+</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2 400,00</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smtClean="0">
                          <a:effectLst/>
                          <a:latin typeface="+mn-lt"/>
                          <a:ea typeface="Times New Roman" panose="02020603050405020304" pitchFamily="18" charset="0"/>
                        </a:rPr>
                        <a:t>100 seniorów – edukacja cyfrowa</a:t>
                      </a:r>
                      <a:endParaRPr lang="pl-PL" sz="1800" dirty="0">
                        <a:effectLst/>
                        <a:latin typeface="+mn-lt"/>
                        <a:ea typeface="Times New Roman" panose="02020603050405020304" pitchFamily="18" charset="0"/>
                      </a:endParaRPr>
                    </a:p>
                  </a:txBody>
                  <a:tcPr marL="68580" marR="68580" marT="0" marB="0"/>
                </a:tc>
              </a:tr>
              <a:tr h="342900">
                <a:tc>
                  <a:txBody>
                    <a:bodyPr/>
                    <a:lstStyle/>
                    <a:p>
                      <a:pPr>
                        <a:spcAft>
                          <a:spcPts val="0"/>
                        </a:spcAft>
                      </a:pPr>
                      <a:r>
                        <a:rPr lang="pl-PL" sz="1800" dirty="0" smtClean="0">
                          <a:effectLst/>
                          <a:latin typeface="+mn-lt"/>
                          <a:ea typeface="Times New Roman" panose="02020603050405020304" pitchFamily="18" charset="0"/>
                        </a:rPr>
                        <a:t>4</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smtClean="0">
                          <a:effectLst/>
                          <a:latin typeface="+mn-lt"/>
                          <a:ea typeface="Times New Roman" panose="02020603050405020304" pitchFamily="18" charset="0"/>
                        </a:rPr>
                        <a:t>Mapy pamięci, pamięć na mapach</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2021</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smtClean="0">
                          <a:effectLst/>
                          <a:latin typeface="+mn-lt"/>
                          <a:ea typeface="Times New Roman" panose="02020603050405020304" pitchFamily="18" charset="0"/>
                        </a:rPr>
                        <a:t>Lokalne Partnerstwa PAFW</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20 000,00</a:t>
                      </a:r>
                      <a:endParaRPr lang="pl-PL" sz="1800" dirty="0">
                        <a:effectLst/>
                        <a:latin typeface="+mn-lt"/>
                        <a:ea typeface="Times New Roman" panose="02020603050405020304" pitchFamily="18" charset="0"/>
                      </a:endParaRPr>
                    </a:p>
                  </a:txBody>
                  <a:tcPr marL="68580" marR="68580" marT="0" marB="0"/>
                </a:tc>
                <a:tc>
                  <a:txBody>
                    <a:bodyPr/>
                    <a:lstStyle/>
                    <a:p>
                      <a:pPr algn="ctr">
                        <a:spcAft>
                          <a:spcPts val="0"/>
                        </a:spcAft>
                      </a:pPr>
                      <a:r>
                        <a:rPr lang="pl-PL" sz="1800" dirty="0" smtClean="0">
                          <a:effectLst/>
                          <a:latin typeface="+mn-lt"/>
                          <a:ea typeface="Times New Roman" panose="02020603050405020304" pitchFamily="18" charset="0"/>
                        </a:rPr>
                        <a:t>4000 –</a:t>
                      </a:r>
                      <a:r>
                        <a:rPr lang="pl-PL" sz="1800" baseline="0" dirty="0" smtClean="0">
                          <a:effectLst/>
                          <a:latin typeface="+mn-lt"/>
                          <a:ea typeface="Times New Roman" panose="02020603050405020304" pitchFamily="18" charset="0"/>
                        </a:rPr>
                        <a:t> gmina Janowice – fundusz sołecki, p</a:t>
                      </a:r>
                      <a:r>
                        <a:rPr lang="pl-PL" sz="1800" dirty="0" smtClean="0">
                          <a:effectLst/>
                          <a:latin typeface="+mn-lt"/>
                          <a:ea typeface="Times New Roman" panose="02020603050405020304" pitchFamily="18" charset="0"/>
                        </a:rPr>
                        <a:t>raca członków partnerstwa</a:t>
                      </a:r>
                      <a:endParaRPr lang="pl-PL" sz="1800" dirty="0">
                        <a:effectLst/>
                        <a:latin typeface="+mn-lt"/>
                        <a:ea typeface="Times New Roman" panose="02020603050405020304" pitchFamily="18" charset="0"/>
                      </a:endParaRPr>
                    </a:p>
                  </a:txBody>
                  <a:tcPr marL="68580" marR="68580" marT="0" marB="0"/>
                </a:tc>
                <a:tc>
                  <a:txBody>
                    <a:bodyPr/>
                    <a:lstStyle/>
                    <a:p>
                      <a:pPr>
                        <a:spcAft>
                          <a:spcPts val="0"/>
                        </a:spcAft>
                      </a:pPr>
                      <a:r>
                        <a:rPr lang="pl-PL" sz="1800" dirty="0" smtClean="0">
                          <a:effectLst/>
                          <a:latin typeface="+mn-lt"/>
                          <a:ea typeface="Times New Roman" panose="02020603050405020304" pitchFamily="18" charset="0"/>
                        </a:rPr>
                        <a:t>Interaktywna mapa wsi</a:t>
                      </a:r>
                      <a:r>
                        <a:rPr lang="pl-PL" sz="1800" baseline="0" dirty="0" smtClean="0">
                          <a:effectLst/>
                          <a:latin typeface="+mn-lt"/>
                          <a:ea typeface="Times New Roman" panose="02020603050405020304" pitchFamily="18" charset="0"/>
                        </a:rPr>
                        <a:t> gminy Janowice Wielkie</a:t>
                      </a:r>
                    </a:p>
                    <a:p>
                      <a:pPr>
                        <a:spcAft>
                          <a:spcPts val="0"/>
                        </a:spcAft>
                      </a:pPr>
                      <a:r>
                        <a:rPr lang="pl-PL" sz="1800" baseline="0" dirty="0" smtClean="0">
                          <a:effectLst/>
                          <a:latin typeface="+mn-lt"/>
                          <a:ea typeface="Times New Roman" panose="02020603050405020304" pitchFamily="18" charset="0"/>
                        </a:rPr>
                        <a:t>Lokalne archiwum</a:t>
                      </a:r>
                      <a:endParaRPr lang="pl-PL" sz="1800" dirty="0">
                        <a:effectLst/>
                        <a:latin typeface="+mn-lt"/>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2100586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070428" y="2454970"/>
            <a:ext cx="10515600" cy="3765536"/>
          </a:xfrm>
        </p:spPr>
        <p:txBody>
          <a:bodyPr>
            <a:normAutofit/>
          </a:bodyPr>
          <a:lstStyle/>
          <a:p>
            <a:pPr marL="0" indent="0" algn="ctr">
              <a:buNone/>
            </a:pPr>
            <a:r>
              <a:rPr lang="pl-PL" sz="9600" b="1" dirty="0" smtClean="0">
                <a:solidFill>
                  <a:srgbClr val="008000"/>
                </a:solidFill>
              </a:rPr>
              <a:t>PODSUMOWANIE</a:t>
            </a:r>
            <a:endParaRPr lang="pl-PL" sz="9600" b="1" dirty="0">
              <a:solidFill>
                <a:srgbClr val="008000"/>
              </a:solidFill>
            </a:endParaRPr>
          </a:p>
        </p:txBody>
      </p:sp>
    </p:spTree>
    <p:extLst>
      <p:ext uri="{BB962C8B-B14F-4D97-AF65-F5344CB8AC3E}">
        <p14:creationId xmlns:p14="http://schemas.microsoft.com/office/powerpoint/2010/main" val="2524242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11982" y="1548419"/>
            <a:ext cx="11123526" cy="3108543"/>
          </a:xfrm>
          <a:prstGeom prst="rect">
            <a:avLst/>
          </a:prstGeom>
        </p:spPr>
        <p:txBody>
          <a:bodyPr wrap="square">
            <a:spAutoFit/>
          </a:bodyPr>
          <a:lstStyle/>
          <a:p>
            <a:r>
              <a:rPr lang="pl-PL" sz="2800" b="1" dirty="0"/>
              <a:t>2. Zmiany w LSR – na EURO</a:t>
            </a:r>
          </a:p>
          <a:p>
            <a:endParaRPr lang="pl-PL" sz="2800" b="1" dirty="0" smtClean="0"/>
          </a:p>
          <a:p>
            <a:r>
              <a:rPr lang="pl-PL" sz="2800" b="1" dirty="0" smtClean="0"/>
              <a:t>3</a:t>
            </a:r>
            <a:r>
              <a:rPr lang="pl-PL" sz="2800" b="1" dirty="0"/>
              <a:t>. Różnice kursowe i dodatkowy konkurs nr 11/2021 na podejmowanie działalności gospodarczej: 262.486,53 EURO  (1.049.946,12 zł), </a:t>
            </a:r>
            <a:endParaRPr lang="pl-PL" sz="2800" b="1" dirty="0" smtClean="0"/>
          </a:p>
          <a:p>
            <a:r>
              <a:rPr lang="pl-PL" sz="2800" b="1" dirty="0" smtClean="0"/>
              <a:t>30.04.2021 </a:t>
            </a:r>
            <a:r>
              <a:rPr lang="pl-PL" sz="2800" b="1" dirty="0"/>
              <a:t>– 24.05.2021</a:t>
            </a:r>
          </a:p>
          <a:p>
            <a:endParaRPr lang="pl-PL" sz="2800" b="1" dirty="0" smtClean="0"/>
          </a:p>
          <a:p>
            <a:endParaRPr lang="pl-PL" sz="2800" dirty="0"/>
          </a:p>
        </p:txBody>
      </p:sp>
      <p:pic>
        <p:nvPicPr>
          <p:cNvPr id="3" name="Obraz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1956" y="321150"/>
            <a:ext cx="1520083" cy="101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143" y="340619"/>
            <a:ext cx="1456702" cy="97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7467" y="321150"/>
            <a:ext cx="1007048" cy="105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19" descr="logo_duch_g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7786" y="437059"/>
            <a:ext cx="1037946" cy="89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6"/>
          <p:cNvPicPr>
            <a:picLocks noChangeAspect="1"/>
          </p:cNvPicPr>
          <p:nvPr/>
        </p:nvPicPr>
        <p:blipFill>
          <a:blip r:embed="rId6"/>
          <a:stretch>
            <a:fillRect/>
          </a:stretch>
        </p:blipFill>
        <p:spPr>
          <a:xfrm>
            <a:off x="411982" y="3849077"/>
            <a:ext cx="4923693" cy="2769577"/>
          </a:xfrm>
          <a:prstGeom prst="rect">
            <a:avLst/>
          </a:prstGeom>
        </p:spPr>
      </p:pic>
      <p:sp>
        <p:nvSpPr>
          <p:cNvPr id="8" name="pole tekstowe 7"/>
          <p:cNvSpPr txBox="1"/>
          <p:nvPr/>
        </p:nvSpPr>
        <p:spPr>
          <a:xfrm>
            <a:off x="5838664" y="4114633"/>
            <a:ext cx="5882282" cy="2246769"/>
          </a:xfrm>
          <a:prstGeom prst="rect">
            <a:avLst/>
          </a:prstGeom>
          <a:noFill/>
        </p:spPr>
        <p:txBody>
          <a:bodyPr wrap="square" rtlCol="0">
            <a:spAutoFit/>
          </a:bodyPr>
          <a:lstStyle/>
          <a:p>
            <a:r>
              <a:rPr lang="pl-PL" sz="2800" b="1" dirty="0" smtClean="0"/>
              <a:t>24 złożonych wniosków</a:t>
            </a:r>
          </a:p>
          <a:p>
            <a:r>
              <a:rPr lang="pl-PL" sz="2800" b="1" dirty="0" smtClean="0"/>
              <a:t>17 wybranych</a:t>
            </a:r>
          </a:p>
          <a:p>
            <a:r>
              <a:rPr lang="pl-PL" sz="2800" b="1" dirty="0" smtClean="0"/>
              <a:t>13 operacji sfinansowanych </a:t>
            </a:r>
          </a:p>
          <a:p>
            <a:r>
              <a:rPr lang="pl-PL" sz="2800" b="1" dirty="0" smtClean="0"/>
              <a:t>11 podpisanych umów na dzień dzisiejszy</a:t>
            </a:r>
            <a:endParaRPr lang="pl-PL" sz="2800" b="1" dirty="0"/>
          </a:p>
        </p:txBody>
      </p:sp>
    </p:spTree>
    <p:extLst>
      <p:ext uri="{BB962C8B-B14F-4D97-AF65-F5344CB8AC3E}">
        <p14:creationId xmlns:p14="http://schemas.microsoft.com/office/powerpoint/2010/main" val="2189093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01600"/>
            <a:ext cx="12003314" cy="1325563"/>
          </a:xfrm>
        </p:spPr>
        <p:txBody>
          <a:bodyPr>
            <a:normAutofit/>
          </a:bodyPr>
          <a:lstStyle/>
          <a:p>
            <a:pPr algn="ctr"/>
            <a:r>
              <a:rPr lang="pl-PL" sz="2800" b="1" dirty="0" smtClean="0">
                <a:latin typeface="+mn-lt"/>
              </a:rPr>
              <a:t>REKOMENDACJE do 31.12.2022 r.</a:t>
            </a:r>
            <a:br>
              <a:rPr lang="pl-PL" sz="2800" b="1" dirty="0" smtClean="0">
                <a:latin typeface="+mn-lt"/>
              </a:rPr>
            </a:br>
            <a:r>
              <a:rPr lang="pl-PL" sz="2800" b="1" dirty="0" smtClean="0">
                <a:latin typeface="+mn-lt"/>
              </a:rPr>
              <a:t>oraz ostatecznych zobowiązań LGD w 2023 r. zagrożonych karami</a:t>
            </a:r>
            <a:endParaRPr lang="pl-PL" sz="2800" b="1" dirty="0">
              <a:latin typeface="+mn-lt"/>
            </a:endParaRPr>
          </a:p>
        </p:txBody>
      </p:sp>
      <p:sp>
        <p:nvSpPr>
          <p:cNvPr id="3" name="Symbol zastępczy zawartości 2"/>
          <p:cNvSpPr>
            <a:spLocks noGrp="1"/>
          </p:cNvSpPr>
          <p:nvPr>
            <p:ph idx="1"/>
          </p:nvPr>
        </p:nvSpPr>
        <p:spPr>
          <a:xfrm>
            <a:off x="0" y="1835796"/>
            <a:ext cx="12061371" cy="5743575"/>
          </a:xfrm>
        </p:spPr>
        <p:txBody>
          <a:bodyPr>
            <a:normAutofit/>
          </a:bodyPr>
          <a:lstStyle/>
          <a:p>
            <a:pPr marL="514350" indent="-514350">
              <a:buAutoNum type="arabicPeriod"/>
            </a:pPr>
            <a:r>
              <a:rPr lang="pl-PL" sz="2000" dirty="0" smtClean="0"/>
              <a:t>Wzmocnienie monitoringu bieżących rozliczeń beneficjentów i doradztwo w tym zakresie tj. telefonowanie, przypominanie beneficjentom i pomaganie przy rozliczeniu.</a:t>
            </a:r>
          </a:p>
          <a:p>
            <a:pPr marL="514350" indent="-514350">
              <a:buAutoNum type="arabicPeriod"/>
            </a:pPr>
            <a:r>
              <a:rPr lang="pl-PL" sz="2000" dirty="0" smtClean="0"/>
              <a:t>Ograniczanie lub nie wyrażanie zgody na przedłużanie okresów realizacji operacji – tych, które są w trakcie realizacji. Telefonowanie i przypominanie o tym beneficjentom.</a:t>
            </a:r>
          </a:p>
          <a:p>
            <a:pPr marL="514350" indent="-514350">
              <a:buAutoNum type="arabicPeriod"/>
            </a:pPr>
            <a:r>
              <a:rPr lang="pl-PL" sz="2000" dirty="0" smtClean="0"/>
              <a:t>W </a:t>
            </a:r>
            <a:r>
              <a:rPr lang="pl-PL" sz="2000" dirty="0" smtClean="0"/>
              <a:t>konkursach, które są aktualnie w ocenie UMWD – szczegółowo pilnować, monitorować i wspomagać rozliczenie operacji. </a:t>
            </a:r>
          </a:p>
          <a:p>
            <a:pPr marL="514350" indent="-514350">
              <a:buAutoNum type="arabicPeriod"/>
            </a:pPr>
            <a:r>
              <a:rPr lang="pl-PL" sz="2000" dirty="0" smtClean="0"/>
              <a:t>W najbliższych konkursach ograniczenie czasu realizacji w samym ogłoszeniu, LGD może to zrobić, wtedy nie ma możliwości przedłużania czasu przez wnioskodawców.</a:t>
            </a:r>
          </a:p>
          <a:p>
            <a:pPr marL="514350" indent="-514350">
              <a:buAutoNum type="arabicPeriod"/>
            </a:pPr>
            <a:r>
              <a:rPr lang="pl-PL" sz="2000" dirty="0" smtClean="0"/>
              <a:t>Jak </a:t>
            </a:r>
            <a:r>
              <a:rPr lang="pl-PL" sz="2000" dirty="0" smtClean="0"/>
              <a:t>najszybsze ogłoszenie </a:t>
            </a:r>
            <a:r>
              <a:rPr lang="pl-PL" sz="2000" dirty="0" smtClean="0"/>
              <a:t>konkursów na inwestycje, inkubator i Smart </a:t>
            </a:r>
            <a:r>
              <a:rPr lang="pl-PL" sz="2000" dirty="0" err="1" smtClean="0"/>
              <a:t>Village</a:t>
            </a:r>
            <a:r>
              <a:rPr lang="pl-PL" sz="2000" dirty="0" smtClean="0"/>
              <a:t>.</a:t>
            </a:r>
          </a:p>
          <a:p>
            <a:pPr marL="514350" indent="-514350">
              <a:buAutoNum type="arabicPeriod"/>
            </a:pPr>
            <a:r>
              <a:rPr lang="pl-PL" sz="2000" dirty="0" smtClean="0"/>
              <a:t>Realizacja inwestycji w ramach projektu współpracy.</a:t>
            </a:r>
            <a:endParaRPr lang="pl-PL" sz="2000" dirty="0" smtClean="0"/>
          </a:p>
          <a:p>
            <a:pPr marL="514350" indent="-514350">
              <a:buAutoNum type="arabicPeriod"/>
            </a:pPr>
            <a:endParaRPr lang="pl-PL" sz="2000" dirty="0"/>
          </a:p>
        </p:txBody>
      </p:sp>
    </p:spTree>
    <p:extLst>
      <p:ext uri="{BB962C8B-B14F-4D97-AF65-F5344CB8AC3E}">
        <p14:creationId xmlns:p14="http://schemas.microsoft.com/office/powerpoint/2010/main" val="823035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57454" y="1964054"/>
            <a:ext cx="11257009" cy="2677656"/>
          </a:xfrm>
          <a:prstGeom prst="rect">
            <a:avLst/>
          </a:prstGeom>
        </p:spPr>
        <p:txBody>
          <a:bodyPr wrap="square">
            <a:spAutoFit/>
          </a:bodyPr>
          <a:lstStyle/>
          <a:p>
            <a:r>
              <a:rPr lang="pl-PL" sz="2800" b="1" dirty="0" smtClean="0"/>
              <a:t>3</a:t>
            </a:r>
            <a:r>
              <a:rPr lang="pl-PL" sz="2800" b="1" dirty="0"/>
              <a:t>. Zwiększenie środków – dodatkowe środki w LSR: </a:t>
            </a:r>
          </a:p>
          <a:p>
            <a:pPr marL="457200" indent="-457200">
              <a:buFontTx/>
              <a:buChar char="-"/>
            </a:pPr>
            <a:r>
              <a:rPr lang="pl-PL" sz="2800" b="1" dirty="0"/>
              <a:t>220 000 </a:t>
            </a:r>
            <a:r>
              <a:rPr lang="pl-PL" sz="2800" dirty="0"/>
              <a:t>euro na podejmowanie </a:t>
            </a:r>
            <a:r>
              <a:rPr lang="pl-PL" sz="2800" dirty="0" err="1"/>
              <a:t>dz.gosp</a:t>
            </a:r>
            <a:r>
              <a:rPr lang="pl-PL" sz="2800" dirty="0"/>
              <a:t>. </a:t>
            </a:r>
            <a:r>
              <a:rPr lang="pl-PL" sz="2800" b="1" dirty="0"/>
              <a:t>Konkurs nr 14/2022 trwa.</a:t>
            </a:r>
          </a:p>
          <a:p>
            <a:pPr marL="457200" indent="-457200">
              <a:buFontTx/>
              <a:buChar char="-"/>
            </a:pPr>
            <a:r>
              <a:rPr lang="pl-PL" sz="2800" dirty="0"/>
              <a:t>226 000 euro na niekomercyjne inwestycje </a:t>
            </a:r>
          </a:p>
          <a:p>
            <a:pPr marL="457200" indent="-457200">
              <a:buFontTx/>
              <a:buChar char="-"/>
            </a:pPr>
            <a:r>
              <a:rPr lang="pl-PL" sz="2800" dirty="0"/>
              <a:t>125 tys. euro </a:t>
            </a:r>
            <a:r>
              <a:rPr lang="pl-PL" sz="2800" dirty="0" smtClean="0"/>
              <a:t>inkubator</a:t>
            </a:r>
            <a:endParaRPr lang="pl-PL" sz="2800" dirty="0"/>
          </a:p>
          <a:p>
            <a:pPr marL="457200" indent="-457200">
              <a:buFontTx/>
              <a:buChar char="-"/>
            </a:pPr>
            <a:r>
              <a:rPr lang="pl-PL" sz="2800" dirty="0"/>
              <a:t>5 tys. euro na Smart </a:t>
            </a:r>
            <a:r>
              <a:rPr lang="pl-PL" sz="2800" dirty="0" err="1"/>
              <a:t>Village</a:t>
            </a:r>
            <a:endParaRPr lang="pl-PL" sz="2800" dirty="0"/>
          </a:p>
          <a:p>
            <a:pPr marL="457200" indent="-457200">
              <a:buFontTx/>
              <a:buChar char="-"/>
            </a:pPr>
            <a:r>
              <a:rPr lang="pl-PL" sz="2800" dirty="0"/>
              <a:t>z</a:t>
            </a:r>
            <a:r>
              <a:rPr lang="pl-PL" sz="2800" dirty="0" smtClean="0"/>
              <a:t>większenie </a:t>
            </a:r>
            <a:r>
              <a:rPr lang="pl-PL" sz="2800" dirty="0"/>
              <a:t>środków na projekty współpracy do 251 </a:t>
            </a:r>
            <a:r>
              <a:rPr lang="pl-PL" sz="2800" dirty="0" smtClean="0"/>
              <a:t>850,00 euro</a:t>
            </a:r>
            <a:endParaRPr lang="pl-PL" sz="2800" dirty="0"/>
          </a:p>
        </p:txBody>
      </p:sp>
      <p:pic>
        <p:nvPicPr>
          <p:cNvPr id="3" name="Obraz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1956" y="321150"/>
            <a:ext cx="1520083" cy="101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143" y="340619"/>
            <a:ext cx="1456702" cy="97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7467" y="321150"/>
            <a:ext cx="1007048" cy="105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19" descr="logo_duch_g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7786" y="437059"/>
            <a:ext cx="1037946" cy="89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 descr="Cztery banki w jednym, czyli nowa szansa dla MŚP - fpg24.p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 name="AutoShape 4" descr="Każdy Poniedziałek Jest Nową Szansą - Stockowe grafiki wektorowe i więcej  obrazów Motywacja - i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0" name="Obraz 9"/>
          <p:cNvPicPr>
            <a:picLocks noChangeAspect="1"/>
          </p:cNvPicPr>
          <p:nvPr/>
        </p:nvPicPr>
        <p:blipFill>
          <a:blip r:embed="rId6"/>
          <a:stretch>
            <a:fillRect/>
          </a:stretch>
        </p:blipFill>
        <p:spPr>
          <a:xfrm>
            <a:off x="4515984" y="4736955"/>
            <a:ext cx="2537959" cy="2032389"/>
          </a:xfrm>
          <a:prstGeom prst="rect">
            <a:avLst/>
          </a:prstGeom>
        </p:spPr>
      </p:pic>
    </p:spTree>
    <p:extLst>
      <p:ext uri="{BB962C8B-B14F-4D97-AF65-F5344CB8AC3E}">
        <p14:creationId xmlns:p14="http://schemas.microsoft.com/office/powerpoint/2010/main" val="1132529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92853734"/>
              </p:ext>
            </p:extLst>
          </p:nvPr>
        </p:nvGraphicFramePr>
        <p:xfrm>
          <a:off x="160773" y="765273"/>
          <a:ext cx="11877152" cy="5852160"/>
        </p:xfrm>
        <a:graphic>
          <a:graphicData uri="http://schemas.openxmlformats.org/drawingml/2006/table">
            <a:tbl>
              <a:tblPr firstRow="1" firstCol="1" bandRow="1">
                <a:tableStyleId>{5C22544A-7EE6-4342-B048-85BDC9FD1C3A}</a:tableStyleId>
              </a:tblPr>
              <a:tblGrid>
                <a:gridCol w="5647018"/>
                <a:gridCol w="3115067"/>
                <a:gridCol w="3115067"/>
              </a:tblGrid>
              <a:tr h="200025">
                <a:tc>
                  <a:txBody>
                    <a:bodyPr/>
                    <a:lstStyle/>
                    <a:p>
                      <a:pPr algn="just">
                        <a:spcAft>
                          <a:spcPts val="0"/>
                        </a:spcAft>
                      </a:pPr>
                      <a:r>
                        <a:rPr lang="pl-PL" sz="2400" dirty="0">
                          <a:effectLst/>
                        </a:rPr>
                        <a:t>Zakres wsparcia</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dirty="0" smtClean="0">
                          <a:effectLst/>
                        </a:rPr>
                        <a:t>PROW - plan</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dirty="0" smtClean="0">
                          <a:effectLst/>
                          <a:latin typeface="+mn-lt"/>
                          <a:ea typeface="Cambria" panose="02040503050406030204" pitchFamily="18" charset="0"/>
                          <a:cs typeface="Times New Roman" panose="02020603050405020304" pitchFamily="18" charset="0"/>
                        </a:rPr>
                        <a:t>PROW - wykonani</a:t>
                      </a:r>
                      <a:r>
                        <a:rPr lang="pl-PL" sz="2400" dirty="0" smtClean="0">
                          <a:effectLst/>
                          <a:latin typeface="Cambria" panose="02040503050406030204" pitchFamily="18" charset="0"/>
                          <a:ea typeface="Cambria" panose="02040503050406030204" pitchFamily="18" charset="0"/>
                          <a:cs typeface="Times New Roman" panose="02020603050405020304" pitchFamily="18" charset="0"/>
                        </a:rPr>
                        <a:t>e</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r>
              <a:tr h="0">
                <a:tc>
                  <a:txBody>
                    <a:bodyPr/>
                    <a:lstStyle/>
                    <a:p>
                      <a:pPr algn="just">
                        <a:spcAft>
                          <a:spcPts val="0"/>
                        </a:spcAft>
                      </a:pPr>
                      <a:r>
                        <a:rPr lang="pl-PL" sz="2400" dirty="0">
                          <a:effectLst/>
                        </a:rPr>
                        <a:t>Realizacja LSR (art. 35 ust. 1 lit. b rozporządzenia nr 1303/2013</a:t>
                      </a:r>
                      <a:r>
                        <a:rPr lang="pl-PL" sz="2400" dirty="0" smtClean="0">
                          <a:effectLst/>
                        </a:rPr>
                        <a:t>) – 19.2</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b="1" dirty="0">
                          <a:effectLst/>
                          <a:latin typeface="Calibri" panose="020F0502020204030204" pitchFamily="34" charset="0"/>
                          <a:ea typeface="Cambria" panose="02040503050406030204" pitchFamily="18" charset="0"/>
                          <a:cs typeface="Times New Roman" panose="02020603050405020304" pitchFamily="18" charset="0"/>
                        </a:rPr>
                        <a:t>2 518 500,00</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0"/>
                        </a:spcAft>
                      </a:pPr>
                      <a:r>
                        <a:rPr lang="pl-PL" sz="2400"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b="1" dirty="0">
                          <a:effectLst/>
                          <a:latin typeface="Calibri" panose="020F0502020204030204" pitchFamily="34" charset="0"/>
                          <a:ea typeface="Cambria" panose="02040503050406030204" pitchFamily="18" charset="0"/>
                          <a:cs typeface="Times New Roman" panose="02020603050405020304" pitchFamily="18" charset="0"/>
                        </a:rPr>
                        <a:t>2 518 500,00</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r>
              <a:tr h="0">
                <a:tc>
                  <a:txBody>
                    <a:bodyPr/>
                    <a:lstStyle/>
                    <a:p>
                      <a:pPr algn="just">
                        <a:spcAft>
                          <a:spcPts val="0"/>
                        </a:spcAft>
                      </a:pPr>
                      <a:r>
                        <a:rPr lang="pl-PL" sz="2400" dirty="0">
                          <a:effectLst/>
                        </a:rPr>
                        <a:t> </a:t>
                      </a:r>
                    </a:p>
                    <a:p>
                      <a:pPr algn="just">
                        <a:spcAft>
                          <a:spcPts val="0"/>
                        </a:spcAft>
                      </a:pPr>
                      <a:r>
                        <a:rPr lang="pl-PL" sz="2400" dirty="0">
                          <a:effectLst/>
                        </a:rPr>
                        <a:t>Współpraca (art. 35 ust.1 lit. c rozporządzenia nr 1303/2013</a:t>
                      </a:r>
                      <a:r>
                        <a:rPr lang="pl-PL" sz="2400" dirty="0" smtClean="0">
                          <a:effectLst/>
                        </a:rPr>
                        <a:t>) – 2%,</a:t>
                      </a:r>
                      <a:r>
                        <a:rPr lang="pl-PL" sz="2400" baseline="0" dirty="0" smtClean="0">
                          <a:effectLst/>
                        </a:rPr>
                        <a:t> zwiększenie do 5 % - 10</a:t>
                      </a:r>
                      <a:r>
                        <a:rPr lang="pl-PL" sz="2400" baseline="0" dirty="0">
                          <a:effectLst/>
                          <a:latin typeface="Cambria" panose="02040503050406030204" pitchFamily="18" charset="0"/>
                          <a:ea typeface="Cambria" panose="02040503050406030204" pitchFamily="18" charset="0"/>
                          <a:cs typeface="Times New Roman" panose="02020603050405020304" pitchFamily="18" charset="0"/>
                        </a:rPr>
                        <a:t> </a:t>
                      </a:r>
                      <a:r>
                        <a:rPr lang="pl-PL" sz="2400" baseline="0" dirty="0" smtClean="0">
                          <a:effectLst/>
                          <a:latin typeface="Cambria" panose="02040503050406030204" pitchFamily="18" charset="0"/>
                          <a:ea typeface="Cambria" panose="02040503050406030204" pitchFamily="18" charset="0"/>
                          <a:cs typeface="Times New Roman" panose="02020603050405020304" pitchFamily="18" charset="0"/>
                        </a:rPr>
                        <a:t>% - 19.3</a:t>
                      </a:r>
                      <a:endParaRPr lang="pl-PL" sz="2400" baseline="0" dirty="0" smtClean="0">
                        <a:effectLst/>
                      </a:endParaRPr>
                    </a:p>
                  </a:txBody>
                  <a:tcPr marL="68580" marR="68580" marT="0" marB="0"/>
                </a:tc>
                <a:tc>
                  <a:txBody>
                    <a:bodyPr/>
                    <a:lstStyle/>
                    <a:p>
                      <a:pPr algn="ctr">
                        <a:spcAft>
                          <a:spcPts val="0"/>
                        </a:spcAft>
                      </a:pPr>
                      <a:r>
                        <a:rPr lang="pl-PL" sz="2400"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b="1" dirty="0">
                          <a:effectLst/>
                          <a:latin typeface="Calibri" panose="020F0502020204030204" pitchFamily="34" charset="0"/>
                          <a:ea typeface="Cambria" panose="02040503050406030204" pitchFamily="18" charset="0"/>
                          <a:cs typeface="Times New Roman" panose="02020603050405020304" pitchFamily="18" charset="0"/>
                        </a:rPr>
                        <a:t>251 850,00</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0"/>
                        </a:spcAft>
                      </a:pPr>
                      <a:r>
                        <a:rPr lang="pl-PL" sz="2400"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b="1" dirty="0">
                          <a:effectLst/>
                          <a:latin typeface="Calibri" panose="020F0502020204030204" pitchFamily="34" charset="0"/>
                          <a:ea typeface="Cambria" panose="02040503050406030204" pitchFamily="18" charset="0"/>
                          <a:cs typeface="Times New Roman" panose="02020603050405020304" pitchFamily="18" charset="0"/>
                        </a:rPr>
                        <a:t>251 850,00</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r>
              <a:tr h="1328580">
                <a:tc>
                  <a:txBody>
                    <a:bodyPr/>
                    <a:lstStyle/>
                    <a:p>
                      <a:pPr algn="just">
                        <a:spcAft>
                          <a:spcPts val="0"/>
                        </a:spcAft>
                      </a:pPr>
                      <a:r>
                        <a:rPr lang="pl-PL" sz="2400" dirty="0">
                          <a:effectLst/>
                        </a:rPr>
                        <a:t> </a:t>
                      </a:r>
                    </a:p>
                    <a:p>
                      <a:pPr algn="just">
                        <a:spcAft>
                          <a:spcPts val="0"/>
                        </a:spcAft>
                      </a:pPr>
                      <a:r>
                        <a:rPr lang="pl-PL" sz="2400" dirty="0">
                          <a:effectLst/>
                        </a:rPr>
                        <a:t>Koszty bieżące </a:t>
                      </a:r>
                      <a:r>
                        <a:rPr lang="pl-PL" sz="2400" dirty="0" smtClean="0">
                          <a:effectLst/>
                        </a:rPr>
                        <a:t>Aktywizacja (</a:t>
                      </a:r>
                      <a:r>
                        <a:rPr lang="pl-PL" sz="2400" dirty="0">
                          <a:effectLst/>
                        </a:rPr>
                        <a:t>art. 35 ust. 1 lit. </a:t>
                      </a:r>
                      <a:r>
                        <a:rPr lang="pl-PL" sz="2400" dirty="0" smtClean="0">
                          <a:effectLst/>
                        </a:rPr>
                        <a:t>d </a:t>
                      </a:r>
                      <a:r>
                        <a:rPr lang="pl-PL" sz="2400" baseline="0" dirty="0" smtClean="0">
                          <a:effectLst/>
                        </a:rPr>
                        <a:t> i e</a:t>
                      </a:r>
                      <a:r>
                        <a:rPr lang="pl-PL" sz="2400" dirty="0" smtClean="0">
                          <a:effectLst/>
                        </a:rPr>
                        <a:t> </a:t>
                      </a:r>
                      <a:r>
                        <a:rPr lang="pl-PL" sz="2400" dirty="0">
                          <a:effectLst/>
                        </a:rPr>
                        <a:t>rozporządzenia nr 1303/2013</a:t>
                      </a:r>
                      <a:r>
                        <a:rPr lang="pl-PL" sz="2400" dirty="0" smtClean="0">
                          <a:effectLst/>
                        </a:rPr>
                        <a:t>) – 19.4</a:t>
                      </a:r>
                      <a:endParaRPr lang="pl-PL" sz="2400" dirty="0">
                        <a:effectLst/>
                      </a:endParaRPr>
                    </a:p>
                    <a:p>
                      <a:pPr algn="just">
                        <a:spcAft>
                          <a:spcPts val="0"/>
                        </a:spcAft>
                      </a:pPr>
                      <a:r>
                        <a:rPr lang="pl-PL" sz="2400" dirty="0">
                          <a:effectLst/>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b="1" dirty="0" smtClean="0">
                          <a:effectLst/>
                          <a:latin typeface="Calibri" panose="020F0502020204030204" pitchFamily="34" charset="0"/>
                          <a:ea typeface="Cambria" panose="02040503050406030204" pitchFamily="18" charset="0"/>
                          <a:cs typeface="Times New Roman" panose="02020603050405020304" pitchFamily="18" charset="0"/>
                        </a:rPr>
                        <a:t>481 620</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b="1" dirty="0" smtClean="0">
                          <a:effectLst/>
                          <a:latin typeface="Calibri" panose="020F0502020204030204" pitchFamily="34" charset="0"/>
                          <a:ea typeface="Cambria" panose="02040503050406030204" pitchFamily="18" charset="0"/>
                          <a:cs typeface="Times New Roman" panose="02020603050405020304" pitchFamily="18" charset="0"/>
                        </a:rPr>
                        <a:t>481 620</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r>
              <a:tr h="0">
                <a:tc>
                  <a:txBody>
                    <a:bodyPr/>
                    <a:lstStyle/>
                    <a:p>
                      <a:pPr algn="ctr">
                        <a:spcAft>
                          <a:spcPts val="0"/>
                        </a:spcAft>
                      </a:pPr>
                      <a:r>
                        <a:rPr lang="pl-PL" sz="2400">
                          <a:effectLst/>
                        </a:rPr>
                        <a:t>Razem</a:t>
                      </a:r>
                      <a:endParaRPr lang="pl-PL"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b="1" dirty="0">
                          <a:effectLst/>
                          <a:latin typeface="Calibri" panose="020F0502020204030204" pitchFamily="34" charset="0"/>
                          <a:ea typeface="Cambria" panose="02040503050406030204" pitchFamily="18" charset="0"/>
                          <a:cs typeface="Times New Roman" panose="02020603050405020304" pitchFamily="18" charset="0"/>
                        </a:rPr>
                        <a:t>3 251 970,00</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b="1"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u="none" strike="noStrike" dirty="0">
                          <a:effectLst/>
                          <a:latin typeface="Calibri" panose="020F0502020204030204" pitchFamily="34" charset="0"/>
                          <a:ea typeface="Cambria" panose="02040503050406030204" pitchFamily="18" charset="0"/>
                          <a:cs typeface="Times New Roman" panose="02020603050405020304" pitchFamily="18" charset="0"/>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0"/>
                        </a:spcAft>
                      </a:pPr>
                      <a:r>
                        <a:rPr lang="pl-PL" sz="2400" b="1" dirty="0">
                          <a:effectLst/>
                          <a:latin typeface="Calibri" panose="020F0502020204030204" pitchFamily="34" charset="0"/>
                          <a:ea typeface="Cambria" panose="02040503050406030204" pitchFamily="18" charset="0"/>
                          <a:cs typeface="Times New Roman" panose="02020603050405020304" pitchFamily="18" charset="0"/>
                        </a:rPr>
                        <a:t>3 251 970,00</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r>
            </a:tbl>
          </a:graphicData>
        </a:graphic>
      </p:graphicFrame>
      <p:sp>
        <p:nvSpPr>
          <p:cNvPr id="3" name="pole tekstowe 2"/>
          <p:cNvSpPr txBox="1"/>
          <p:nvPr/>
        </p:nvSpPr>
        <p:spPr>
          <a:xfrm>
            <a:off x="782654" y="118942"/>
            <a:ext cx="4398448" cy="646331"/>
          </a:xfrm>
          <a:prstGeom prst="rect">
            <a:avLst/>
          </a:prstGeom>
          <a:noFill/>
        </p:spPr>
        <p:txBody>
          <a:bodyPr wrap="none" rtlCol="0">
            <a:spAutoFit/>
          </a:bodyPr>
          <a:lstStyle/>
          <a:p>
            <a:r>
              <a:rPr lang="pl-PL" sz="3600" b="1" dirty="0" smtClean="0"/>
              <a:t>Budżet LSR 2014-2020</a:t>
            </a:r>
            <a:endParaRPr lang="pl-PL" sz="3600" dirty="0"/>
          </a:p>
        </p:txBody>
      </p:sp>
    </p:spTree>
    <p:extLst>
      <p:ext uri="{BB962C8B-B14F-4D97-AF65-F5344CB8AC3E}">
        <p14:creationId xmlns:p14="http://schemas.microsoft.com/office/powerpoint/2010/main" val="1150284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a 11"/>
          <p:cNvGraphicFramePr>
            <a:graphicFrameLocks noGrp="1"/>
          </p:cNvGraphicFramePr>
          <p:nvPr>
            <p:extLst>
              <p:ext uri="{D42A27DB-BD31-4B8C-83A1-F6EECF244321}">
                <p14:modId xmlns:p14="http://schemas.microsoft.com/office/powerpoint/2010/main" val="4138925331"/>
              </p:ext>
            </p:extLst>
          </p:nvPr>
        </p:nvGraphicFramePr>
        <p:xfrm>
          <a:off x="468965" y="778111"/>
          <a:ext cx="11301661" cy="4635864"/>
        </p:xfrm>
        <a:graphic>
          <a:graphicData uri="http://schemas.openxmlformats.org/drawingml/2006/table">
            <a:tbl>
              <a:tblPr firstRow="1" firstCol="1" bandRow="1">
                <a:tableStyleId>{5C22544A-7EE6-4342-B048-85BDC9FD1C3A}</a:tableStyleId>
              </a:tblPr>
              <a:tblGrid>
                <a:gridCol w="3018971"/>
                <a:gridCol w="2061028"/>
                <a:gridCol w="1828800"/>
                <a:gridCol w="2394857"/>
                <a:gridCol w="1998005"/>
              </a:tblGrid>
              <a:tr h="2075544">
                <a:tc>
                  <a:txBody>
                    <a:bodyPr/>
                    <a:lstStyle/>
                    <a:p>
                      <a:pPr algn="just">
                        <a:spcAft>
                          <a:spcPts val="0"/>
                        </a:spcAft>
                      </a:pPr>
                      <a:r>
                        <a:rPr lang="pl-PL" sz="2400" dirty="0">
                          <a:effectLst/>
                        </a:rPr>
                        <a:t> </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a:effectLst/>
                        </a:rPr>
                        <a:t>Wkład</a:t>
                      </a:r>
                    </a:p>
                    <a:p>
                      <a:pPr algn="ctr">
                        <a:spcAft>
                          <a:spcPts val="0"/>
                        </a:spcAft>
                      </a:pPr>
                      <a:r>
                        <a:rPr lang="pl-PL" sz="2400">
                          <a:effectLst/>
                        </a:rPr>
                        <a:t>EFRROW</a:t>
                      </a:r>
                      <a:endParaRPr lang="pl-PL"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pl-PL" sz="2400" dirty="0">
                          <a:effectLst/>
                        </a:rPr>
                        <a:t>Budżet</a:t>
                      </a:r>
                    </a:p>
                    <a:p>
                      <a:pPr algn="ctr">
                        <a:spcAft>
                          <a:spcPts val="0"/>
                        </a:spcAft>
                      </a:pPr>
                      <a:r>
                        <a:rPr lang="pl-PL" sz="2400" dirty="0">
                          <a:effectLst/>
                        </a:rPr>
                        <a:t> państwa</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pl-PL" sz="2400">
                          <a:effectLst/>
                        </a:rPr>
                        <a:t>Wkład własny będący wkładem krajowych środków publicznych</a:t>
                      </a:r>
                      <a:endParaRPr lang="pl-PL"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pl-PL" sz="2400" dirty="0">
                          <a:effectLst/>
                        </a:rPr>
                        <a:t>RAZEM</a:t>
                      </a:r>
                      <a:endParaRPr lang="pl-PL"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r>
              <a:tr h="0">
                <a:tc>
                  <a:txBody>
                    <a:bodyPr/>
                    <a:lstStyle/>
                    <a:p>
                      <a:pPr algn="ctr">
                        <a:spcAft>
                          <a:spcPts val="0"/>
                        </a:spcAft>
                      </a:pPr>
                      <a:r>
                        <a:rPr lang="pl-PL" sz="2400">
                          <a:effectLst/>
                        </a:rPr>
                        <a:t>Beneficjenci inni niż jednostki sektora finansów publicznych</a:t>
                      </a:r>
                      <a:endParaRPr lang="pl-PL"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pl-PL" sz="2400" b="1" dirty="0" smtClean="0">
                          <a:effectLst/>
                        </a:rPr>
                        <a:t>1 602 521,55</a:t>
                      </a:r>
                      <a:endParaRPr lang="pl-PL" sz="2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dirty="0" smtClean="0">
                          <a:effectLst/>
                          <a:latin typeface="+mn-lt"/>
                          <a:ea typeface="Cambria" panose="02040503050406030204" pitchFamily="18" charset="0"/>
                          <a:cs typeface="Times New Roman" panose="02020603050405020304" pitchFamily="18" charset="0"/>
                        </a:rPr>
                        <a:t>915 978,45</a:t>
                      </a:r>
                      <a:endParaRPr lang="pl-PL" sz="2400" b="1" dirty="0">
                        <a:effectLst/>
                        <a:latin typeface="+mn-lt"/>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dirty="0">
                          <a:effectLst/>
                        </a:rPr>
                        <a:t> </a:t>
                      </a:r>
                      <a:r>
                        <a:rPr lang="pl-PL" sz="2400" b="1" dirty="0" smtClean="0">
                          <a:effectLst/>
                        </a:rPr>
                        <a:t>0,00</a:t>
                      </a:r>
                      <a:endParaRPr lang="pl-PL" sz="2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dirty="0" smtClean="0">
                          <a:effectLst/>
                        </a:rPr>
                        <a:t>2 518 500,00</a:t>
                      </a:r>
                    </a:p>
                  </a:txBody>
                  <a:tcPr marL="68580" marR="68580" marT="0" marB="0"/>
                </a:tc>
              </a:tr>
              <a:tr h="0">
                <a:tc>
                  <a:txBody>
                    <a:bodyPr/>
                    <a:lstStyle/>
                    <a:p>
                      <a:pPr algn="ctr">
                        <a:spcAft>
                          <a:spcPts val="0"/>
                        </a:spcAft>
                      </a:pPr>
                      <a:r>
                        <a:rPr lang="pl-PL" sz="2400">
                          <a:effectLst/>
                        </a:rPr>
                        <a:t>Beneficjenci będący jednostkami sektora finansów publicznych</a:t>
                      </a:r>
                      <a:endParaRPr lang="pl-PL"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pl-PL" sz="2400" b="1" dirty="0">
                          <a:effectLst/>
                        </a:rPr>
                        <a:t>0,00</a:t>
                      </a:r>
                      <a:endParaRPr lang="pl-PL" sz="2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dirty="0">
                          <a:effectLst/>
                          <a:latin typeface="+mn-lt"/>
                        </a:rPr>
                        <a:t> </a:t>
                      </a:r>
                      <a:endParaRPr lang="pl-PL" sz="2400" b="1" dirty="0">
                        <a:effectLst/>
                        <a:latin typeface="+mn-lt"/>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dirty="0">
                          <a:effectLst/>
                        </a:rPr>
                        <a:t>0,00</a:t>
                      </a:r>
                      <a:endParaRPr lang="pl-PL" sz="2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dirty="0">
                          <a:effectLst/>
                        </a:rPr>
                        <a:t>0,00</a:t>
                      </a:r>
                      <a:endParaRPr lang="pl-PL" sz="2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r>
              <a:tr h="40640">
                <a:tc>
                  <a:txBody>
                    <a:bodyPr/>
                    <a:lstStyle/>
                    <a:p>
                      <a:pPr algn="ctr">
                        <a:spcAft>
                          <a:spcPts val="0"/>
                        </a:spcAft>
                      </a:pPr>
                      <a:r>
                        <a:rPr lang="pl-PL" sz="2400">
                          <a:effectLst/>
                        </a:rPr>
                        <a:t>Razem</a:t>
                      </a:r>
                      <a:endParaRPr lang="pl-PL"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dirty="0" smtClean="0">
                          <a:effectLst/>
                        </a:rPr>
                        <a:t>1 602 521,55</a:t>
                      </a:r>
                      <a:endParaRPr lang="pl-PL" sz="2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dirty="0" smtClean="0">
                          <a:effectLst/>
                          <a:latin typeface="+mn-lt"/>
                          <a:ea typeface="Cambria" panose="02040503050406030204" pitchFamily="18" charset="0"/>
                          <a:cs typeface="Times New Roman" panose="02020603050405020304" pitchFamily="18" charset="0"/>
                        </a:rPr>
                        <a:t>915 978,45</a:t>
                      </a:r>
                      <a:endParaRPr lang="pl-PL" sz="2400" b="1" dirty="0">
                        <a:effectLst/>
                        <a:latin typeface="+mn-lt"/>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dirty="0">
                          <a:effectLst/>
                        </a:rPr>
                        <a:t>0,00</a:t>
                      </a:r>
                      <a:endParaRPr lang="pl-PL" sz="2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spcAft>
                          <a:spcPts val="0"/>
                        </a:spcAft>
                      </a:pPr>
                      <a:r>
                        <a:rPr lang="pl-PL" sz="2400" b="1" dirty="0" smtClean="0">
                          <a:effectLst/>
                        </a:rPr>
                        <a:t>2 518 500,00</a:t>
                      </a:r>
                    </a:p>
                  </a:txBody>
                  <a:tcPr marL="68580" marR="68580" marT="0" marB="0"/>
                </a:tc>
              </a:tr>
            </a:tbl>
          </a:graphicData>
        </a:graphic>
      </p:graphicFrame>
      <p:sp>
        <p:nvSpPr>
          <p:cNvPr id="13" name="Prostokąt 12"/>
          <p:cNvSpPr/>
          <p:nvPr/>
        </p:nvSpPr>
        <p:spPr>
          <a:xfrm>
            <a:off x="290286" y="193336"/>
            <a:ext cx="11901714" cy="584775"/>
          </a:xfrm>
          <a:prstGeom prst="rect">
            <a:avLst/>
          </a:prstGeom>
        </p:spPr>
        <p:txBody>
          <a:bodyPr wrap="square">
            <a:spAutoFit/>
          </a:bodyPr>
          <a:lstStyle/>
          <a:p>
            <a:pPr algn="just">
              <a:spcAft>
                <a:spcPts val="0"/>
              </a:spcAft>
            </a:pPr>
            <a:r>
              <a:rPr lang="pl-PL"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Plan finansowy w zakresie poddziałania 19.2 PROW 2014-2020</a:t>
            </a:r>
            <a:endParaRPr lang="pl-PL" sz="3200" dirty="0">
              <a:solidFill>
                <a:srgbClr val="000000"/>
              </a:solidFill>
              <a:effectLst/>
              <a:latin typeface="Times New Roman" panose="02020603050405020304" pitchFamily="18" charset="0"/>
              <a:ea typeface="Calibri" panose="020F0502020204030204" pitchFamily="34" charset="0"/>
            </a:endParaRPr>
          </a:p>
        </p:txBody>
      </p:sp>
      <p:sp>
        <p:nvSpPr>
          <p:cNvPr id="2" name="pole tekstowe 1"/>
          <p:cNvSpPr txBox="1"/>
          <p:nvPr/>
        </p:nvSpPr>
        <p:spPr>
          <a:xfrm>
            <a:off x="468964" y="5537085"/>
            <a:ext cx="11403721" cy="923330"/>
          </a:xfrm>
          <a:prstGeom prst="rect">
            <a:avLst/>
          </a:prstGeom>
          <a:noFill/>
        </p:spPr>
        <p:txBody>
          <a:bodyPr wrap="square" rtlCol="0">
            <a:spAutoFit/>
          </a:bodyPr>
          <a:lstStyle/>
          <a:p>
            <a:r>
              <a:rPr lang="pl-PL" dirty="0" smtClean="0"/>
              <a:t>Decyzja dot. realizacji projektów tylko przez organizacje pozarządowe była właściwa, jak pokazuje czas, ze względów:</a:t>
            </a:r>
          </a:p>
          <a:p>
            <a:pPr marL="342900" indent="-342900">
              <a:buAutoNum type="arabicPeriod"/>
            </a:pPr>
            <a:r>
              <a:rPr lang="pl-PL" dirty="0" smtClean="0"/>
              <a:t>Ze środków UE i państwa otrzymaliśmy 100 % środków na projekty, samorządy nie wnosiły wkładu własnego. </a:t>
            </a:r>
          </a:p>
          <a:p>
            <a:pPr marL="342900" indent="-342900">
              <a:buAutoNum type="arabicPeriod"/>
            </a:pPr>
            <a:r>
              <a:rPr lang="pl-PL" dirty="0" smtClean="0"/>
              <a:t>Środki na funkcjonowanie nie będą liczone od wkładu UE czyli 63,63 % tylko od 100 %.</a:t>
            </a:r>
            <a:endParaRPr lang="pl-PL" dirty="0"/>
          </a:p>
        </p:txBody>
      </p:sp>
    </p:spTree>
    <p:extLst>
      <p:ext uri="{BB962C8B-B14F-4D97-AF65-F5344CB8AC3E}">
        <p14:creationId xmlns:p14="http://schemas.microsoft.com/office/powerpoint/2010/main" val="344977965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4233</TotalTime>
  <Words>4972</Words>
  <Application>Microsoft Office PowerPoint</Application>
  <PresentationFormat>Panoramiczny</PresentationFormat>
  <Paragraphs>1523</Paragraphs>
  <Slides>60</Slides>
  <Notes>6</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60</vt:i4>
      </vt:variant>
    </vt:vector>
  </HeadingPairs>
  <TitlesOfParts>
    <vt:vector size="71" baseType="lpstr">
      <vt:lpstr>Arial</vt:lpstr>
      <vt:lpstr>Calibri</vt:lpstr>
      <vt:lpstr>Calibri Light</vt:lpstr>
      <vt:lpstr>Cambria</vt:lpstr>
      <vt:lpstr>Lato</vt:lpstr>
      <vt:lpstr>Playfair Display</vt:lpstr>
      <vt:lpstr>Roboto-Light</vt:lpstr>
      <vt:lpstr>Tahoma</vt:lpstr>
      <vt:lpstr>Times New Roman</vt:lpstr>
      <vt:lpstr>Verdana</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KONKURSY PODSUMOWANIE</vt:lpstr>
      <vt:lpstr>PROJEKTY GRANTOWE PODSUMOWANIE </vt:lpstr>
      <vt:lpstr>JANOWICE WIELKIE</vt:lpstr>
      <vt:lpstr>KARPACZ</vt:lpstr>
      <vt:lpstr>KOWARY</vt:lpstr>
      <vt:lpstr>MYSŁAKOWICE</vt:lpstr>
      <vt:lpstr>PIECHOWICE</vt:lpstr>
      <vt:lpstr>PODGÓRZYN</vt:lpstr>
      <vt:lpstr>SZKLARSKA PORĘBA</vt:lpstr>
      <vt:lpstr>Doradztwo</vt:lpstr>
      <vt:lpstr>Prezentacja programu PowerPoint</vt:lpstr>
      <vt:lpstr>Plan komunikacji</vt:lpstr>
      <vt:lpstr>Prezentacja programu PowerPoint</vt:lpstr>
      <vt:lpstr>Plan szkoleń dla pracowników  i członków Rady. </vt:lpstr>
      <vt:lpstr>Prezentacja programu PowerPoint</vt:lpstr>
      <vt:lpstr>Posiedzenia Rady 2021</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Dyskusja</vt:lpstr>
      <vt:lpstr>Prezentacja programu PowerPoint</vt:lpstr>
      <vt:lpstr>Dyskusja</vt:lpstr>
      <vt:lpstr>Dyskusja</vt:lpstr>
      <vt:lpstr>Dyskusja</vt:lpstr>
      <vt:lpstr>Projekty oraz programy własne, inne środki  LGD Partnerstwo Ducha Gór</vt:lpstr>
      <vt:lpstr>Prezentacja programu PowerPoint</vt:lpstr>
      <vt:lpstr>REKOMENDACJE do 31.12.2022 r. oraz ostatecznych zobowiązań LGD w 2023 r. zagrożonych karami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Warsztat refleksyjny</dc:title>
  <dc:creator>Mariusz Wachowicz</dc:creator>
  <cp:lastModifiedBy>Konto Microsoft</cp:lastModifiedBy>
  <cp:revision>374</cp:revision>
  <cp:lastPrinted>2020-02-17T08:29:39Z</cp:lastPrinted>
  <dcterms:created xsi:type="dcterms:W3CDTF">2018-01-10T08:11:32Z</dcterms:created>
  <dcterms:modified xsi:type="dcterms:W3CDTF">2022-02-11T12:18:05Z</dcterms:modified>
</cp:coreProperties>
</file>