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Lst>
  <p:notesMasterIdLst>
    <p:notesMasterId r:id="rId97"/>
  </p:notesMasterIdLst>
  <p:sldIdLst>
    <p:sldId id="256" r:id="rId3"/>
    <p:sldId id="280" r:id="rId4"/>
    <p:sldId id="302" r:id="rId5"/>
    <p:sldId id="262" r:id="rId6"/>
    <p:sldId id="301" r:id="rId7"/>
    <p:sldId id="319" r:id="rId8"/>
    <p:sldId id="264" r:id="rId9"/>
    <p:sldId id="278" r:id="rId10"/>
    <p:sldId id="304" r:id="rId11"/>
    <p:sldId id="268" r:id="rId12"/>
    <p:sldId id="270" r:id="rId13"/>
    <p:sldId id="320" r:id="rId14"/>
    <p:sldId id="299" r:id="rId15"/>
    <p:sldId id="271" r:id="rId16"/>
    <p:sldId id="272" r:id="rId17"/>
    <p:sldId id="274" r:id="rId18"/>
    <p:sldId id="275" r:id="rId19"/>
    <p:sldId id="279" r:id="rId20"/>
    <p:sldId id="281" r:id="rId21"/>
    <p:sldId id="282" r:id="rId22"/>
    <p:sldId id="321" r:id="rId23"/>
    <p:sldId id="322" r:id="rId24"/>
    <p:sldId id="283" r:id="rId25"/>
    <p:sldId id="284" r:id="rId26"/>
    <p:sldId id="285" r:id="rId27"/>
    <p:sldId id="323" r:id="rId28"/>
    <p:sldId id="324" r:id="rId29"/>
    <p:sldId id="325" r:id="rId30"/>
    <p:sldId id="326" r:id="rId31"/>
    <p:sldId id="327" r:id="rId32"/>
    <p:sldId id="328" r:id="rId33"/>
    <p:sldId id="329" r:id="rId34"/>
    <p:sldId id="330" r:id="rId35"/>
    <p:sldId id="331" r:id="rId36"/>
    <p:sldId id="332" r:id="rId37"/>
    <p:sldId id="333" r:id="rId38"/>
    <p:sldId id="334" r:id="rId39"/>
    <p:sldId id="335" r:id="rId40"/>
    <p:sldId id="336" r:id="rId41"/>
    <p:sldId id="337" r:id="rId42"/>
    <p:sldId id="338" r:id="rId43"/>
    <p:sldId id="339" r:id="rId44"/>
    <p:sldId id="340" r:id="rId45"/>
    <p:sldId id="341" r:id="rId46"/>
    <p:sldId id="342" r:id="rId47"/>
    <p:sldId id="343" r:id="rId48"/>
    <p:sldId id="344" r:id="rId49"/>
    <p:sldId id="345" r:id="rId50"/>
    <p:sldId id="346" r:id="rId51"/>
    <p:sldId id="347" r:id="rId52"/>
    <p:sldId id="348" r:id="rId53"/>
    <p:sldId id="349" r:id="rId54"/>
    <p:sldId id="350" r:id="rId55"/>
    <p:sldId id="351" r:id="rId56"/>
    <p:sldId id="352" r:id="rId57"/>
    <p:sldId id="353" r:id="rId58"/>
    <p:sldId id="354" r:id="rId59"/>
    <p:sldId id="355" r:id="rId60"/>
    <p:sldId id="356" r:id="rId61"/>
    <p:sldId id="357" r:id="rId62"/>
    <p:sldId id="358" r:id="rId63"/>
    <p:sldId id="359" r:id="rId64"/>
    <p:sldId id="360" r:id="rId65"/>
    <p:sldId id="361" r:id="rId66"/>
    <p:sldId id="362" r:id="rId67"/>
    <p:sldId id="363" r:id="rId68"/>
    <p:sldId id="373" r:id="rId69"/>
    <p:sldId id="374" r:id="rId70"/>
    <p:sldId id="375" r:id="rId71"/>
    <p:sldId id="376" r:id="rId72"/>
    <p:sldId id="377" r:id="rId73"/>
    <p:sldId id="378" r:id="rId74"/>
    <p:sldId id="379" r:id="rId75"/>
    <p:sldId id="380" r:id="rId76"/>
    <p:sldId id="381" r:id="rId77"/>
    <p:sldId id="384" r:id="rId78"/>
    <p:sldId id="385" r:id="rId79"/>
    <p:sldId id="386" r:id="rId80"/>
    <p:sldId id="286" r:id="rId81"/>
    <p:sldId id="308" r:id="rId82"/>
    <p:sldId id="289" r:id="rId83"/>
    <p:sldId id="311" r:id="rId84"/>
    <p:sldId id="290" r:id="rId85"/>
    <p:sldId id="315" r:id="rId86"/>
    <p:sldId id="318" r:id="rId87"/>
    <p:sldId id="313" r:id="rId88"/>
    <p:sldId id="291" r:id="rId89"/>
    <p:sldId id="294" r:id="rId90"/>
    <p:sldId id="309" r:id="rId91"/>
    <p:sldId id="310" r:id="rId92"/>
    <p:sldId id="288" r:id="rId93"/>
    <p:sldId id="287" r:id="rId94"/>
    <p:sldId id="305" r:id="rId95"/>
    <p:sldId id="387" r:id="rId96"/>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bastian Zieliński" initials="SZ" lastIdx="2" clrIdx="0"/>
  <p:cmAuthor id="2" name="Wizytator" initials="W"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6" autoAdjust="0"/>
    <p:restoredTop sz="78235" autoAdjust="0"/>
  </p:normalViewPr>
  <p:slideViewPr>
    <p:cSldViewPr snapToGrid="0">
      <p:cViewPr varScale="1">
        <p:scale>
          <a:sx n="60" d="100"/>
          <a:sy n="60" d="100"/>
        </p:scale>
        <p:origin x="1152" y="56"/>
      </p:cViewPr>
      <p:guideLst>
        <p:guide orient="horz" pos="2160"/>
        <p:guide pos="3840"/>
      </p:guideLst>
    </p:cSldViewPr>
  </p:slideViewPr>
  <p:notesTextViewPr>
    <p:cViewPr>
      <p:scale>
        <a:sx n="3" d="2"/>
        <a:sy n="3" d="2"/>
      </p:scale>
      <p:origin x="0" y="0"/>
    </p:cViewPr>
  </p:notesTextViewPr>
  <p:sorterViewPr>
    <p:cViewPr>
      <p:scale>
        <a:sx n="100" d="100"/>
        <a:sy n="100" d="100"/>
      </p:scale>
      <p:origin x="0" y="4291"/>
    </p:cViewPr>
  </p:sorterViewPr>
  <p:notesViewPr>
    <p:cSldViewPr snapToGrid="0">
      <p:cViewPr varScale="1">
        <p:scale>
          <a:sx n="64" d="100"/>
          <a:sy n="64" d="100"/>
        </p:scale>
        <p:origin x="-3144"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tableStyles" Target="tableStyles.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commentAuthors" Target="commentAuthors.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22EC06-236D-4DFE-AA8D-91A6D45C70C7}" type="datetimeFigureOut">
              <a:rPr lang="pl-PL" smtClean="0"/>
              <a:t>24.03.2022</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827FE5-9C82-47C3-93AF-8582FCA11411}" type="slidenum">
              <a:rPr lang="pl-PL" smtClean="0"/>
              <a:t>‹#›</a:t>
            </a:fld>
            <a:endParaRPr lang="pl-PL"/>
          </a:p>
        </p:txBody>
      </p:sp>
    </p:spTree>
    <p:extLst>
      <p:ext uri="{BB962C8B-B14F-4D97-AF65-F5344CB8AC3E}">
        <p14:creationId xmlns:p14="http://schemas.microsoft.com/office/powerpoint/2010/main" val="4963866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FB827FE5-9C82-47C3-93AF-8582FCA11411}" type="slidenum">
              <a:rPr lang="pl-PL" smtClean="0"/>
              <a:t>11</a:t>
            </a:fld>
            <a:endParaRPr lang="pl-PL"/>
          </a:p>
        </p:txBody>
      </p:sp>
    </p:spTree>
    <p:extLst>
      <p:ext uri="{BB962C8B-B14F-4D97-AF65-F5344CB8AC3E}">
        <p14:creationId xmlns:p14="http://schemas.microsoft.com/office/powerpoint/2010/main" val="847192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FB827FE5-9C82-47C3-93AF-8582FCA11411}" type="slidenum">
              <a:rPr lang="pl-PL" smtClean="0"/>
              <a:t>13</a:t>
            </a:fld>
            <a:endParaRPr lang="pl-PL"/>
          </a:p>
        </p:txBody>
      </p:sp>
    </p:spTree>
    <p:extLst>
      <p:ext uri="{BB962C8B-B14F-4D97-AF65-F5344CB8AC3E}">
        <p14:creationId xmlns:p14="http://schemas.microsoft.com/office/powerpoint/2010/main" val="27972957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FB827FE5-9C82-47C3-93AF-8582FCA11411}" type="slidenum">
              <a:rPr lang="pl-PL" smtClean="0"/>
              <a:t>14</a:t>
            </a:fld>
            <a:endParaRPr lang="pl-PL"/>
          </a:p>
        </p:txBody>
      </p:sp>
    </p:spTree>
    <p:extLst>
      <p:ext uri="{BB962C8B-B14F-4D97-AF65-F5344CB8AC3E}">
        <p14:creationId xmlns:p14="http://schemas.microsoft.com/office/powerpoint/2010/main" val="38541340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FB827FE5-9C82-47C3-93AF-8582FCA11411}" type="slidenum">
              <a:rPr lang="pl-PL" smtClean="0"/>
              <a:t>15</a:t>
            </a:fld>
            <a:endParaRPr lang="pl-PL"/>
          </a:p>
        </p:txBody>
      </p:sp>
    </p:spTree>
    <p:extLst>
      <p:ext uri="{BB962C8B-B14F-4D97-AF65-F5344CB8AC3E}">
        <p14:creationId xmlns:p14="http://schemas.microsoft.com/office/powerpoint/2010/main" val="26397783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eaLnBrk="1"/>
            <a:endParaRPr lang="pl-PL" altLang="pl-PL" sz="1200" dirty="0"/>
          </a:p>
        </p:txBody>
      </p:sp>
      <p:sp>
        <p:nvSpPr>
          <p:cNvPr id="4" name="Symbol zastępczy numeru slajdu 3"/>
          <p:cNvSpPr>
            <a:spLocks noGrp="1"/>
          </p:cNvSpPr>
          <p:nvPr>
            <p:ph type="sldNum" sz="quarter" idx="5"/>
          </p:nvPr>
        </p:nvSpPr>
        <p:spPr/>
        <p:txBody>
          <a:bodyPr/>
          <a:lstStyle/>
          <a:p>
            <a:fld id="{FB827FE5-9C82-47C3-93AF-8582FCA11411}" type="slidenum">
              <a:rPr lang="pl-PL" smtClean="0"/>
              <a:t>16</a:t>
            </a:fld>
            <a:endParaRPr lang="pl-PL"/>
          </a:p>
        </p:txBody>
      </p:sp>
    </p:spTree>
    <p:extLst>
      <p:ext uri="{BB962C8B-B14F-4D97-AF65-F5344CB8AC3E}">
        <p14:creationId xmlns:p14="http://schemas.microsoft.com/office/powerpoint/2010/main" val="42273928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eaLnBrk="1"/>
            <a:endParaRPr lang="pl-PL" altLang="pl-PL" sz="1200" dirty="0"/>
          </a:p>
        </p:txBody>
      </p:sp>
      <p:sp>
        <p:nvSpPr>
          <p:cNvPr id="4" name="Symbol zastępczy numeru slajdu 3"/>
          <p:cNvSpPr>
            <a:spLocks noGrp="1"/>
          </p:cNvSpPr>
          <p:nvPr>
            <p:ph type="sldNum" sz="quarter" idx="5"/>
          </p:nvPr>
        </p:nvSpPr>
        <p:spPr/>
        <p:txBody>
          <a:bodyPr/>
          <a:lstStyle/>
          <a:p>
            <a:fld id="{FB827FE5-9C82-47C3-93AF-8582FCA11411}" type="slidenum">
              <a:rPr lang="pl-PL" smtClean="0"/>
              <a:t>17</a:t>
            </a:fld>
            <a:endParaRPr lang="pl-PL"/>
          </a:p>
        </p:txBody>
      </p:sp>
    </p:spTree>
    <p:extLst>
      <p:ext uri="{BB962C8B-B14F-4D97-AF65-F5344CB8AC3E}">
        <p14:creationId xmlns:p14="http://schemas.microsoft.com/office/powerpoint/2010/main" val="16307792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FB827FE5-9C82-47C3-93AF-8582FCA11411}" type="slidenum">
              <a:rPr lang="pl-PL" smtClean="0"/>
              <a:t>28</a:t>
            </a:fld>
            <a:endParaRPr lang="pl-PL"/>
          </a:p>
        </p:txBody>
      </p:sp>
    </p:spTree>
    <p:extLst>
      <p:ext uri="{BB962C8B-B14F-4D97-AF65-F5344CB8AC3E}">
        <p14:creationId xmlns:p14="http://schemas.microsoft.com/office/powerpoint/2010/main" val="31134772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82353DA3-EB26-411D-B837-AE9E68AF0B0E}"/>
              </a:ext>
            </a:extLst>
          </p:cNvPr>
          <p:cNvSpPr>
            <a:spLocks noGrp="1"/>
          </p:cNvSpPr>
          <p:nvPr>
            <p:ph type="ctrTitle" hasCustomPrompt="1"/>
          </p:nvPr>
        </p:nvSpPr>
        <p:spPr>
          <a:xfrm>
            <a:off x="4670999" y="1132303"/>
            <a:ext cx="5997001" cy="2387600"/>
          </a:xfrm>
        </p:spPr>
        <p:txBody>
          <a:bodyPr anchor="b">
            <a:normAutofit/>
          </a:bodyPr>
          <a:lstStyle>
            <a:lvl1pPr algn="ctr">
              <a:defRPr sz="3600"/>
            </a:lvl1pPr>
          </a:lstStyle>
          <a:p>
            <a:r>
              <a:rPr lang="pl-PL" dirty="0"/>
              <a:t>KLIKNIJ, ABY EDYTOWAĆ STYL</a:t>
            </a:r>
          </a:p>
        </p:txBody>
      </p:sp>
      <p:sp>
        <p:nvSpPr>
          <p:cNvPr id="3" name="Podtytuł 2">
            <a:extLst>
              <a:ext uri="{FF2B5EF4-FFF2-40B4-BE49-F238E27FC236}">
                <a16:creationId xmlns="" xmlns:a16="http://schemas.microsoft.com/office/drawing/2014/main" id="{24780B0C-3D1E-45C3-92AD-3A0412C80041}"/>
              </a:ext>
            </a:extLst>
          </p:cNvPr>
          <p:cNvSpPr>
            <a:spLocks noGrp="1"/>
          </p:cNvSpPr>
          <p:nvPr>
            <p:ph type="subTitle" idx="1"/>
          </p:nvPr>
        </p:nvSpPr>
        <p:spPr>
          <a:xfrm>
            <a:off x="4670998" y="3602038"/>
            <a:ext cx="599700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a:extLst>
              <a:ext uri="{FF2B5EF4-FFF2-40B4-BE49-F238E27FC236}">
                <a16:creationId xmlns="" xmlns:a16="http://schemas.microsoft.com/office/drawing/2014/main" id="{165C872F-BBE8-44AD-BAB0-3DB9047CC248}"/>
              </a:ext>
            </a:extLst>
          </p:cNvPr>
          <p:cNvSpPr>
            <a:spLocks noGrp="1"/>
          </p:cNvSpPr>
          <p:nvPr>
            <p:ph type="dt" sz="half" idx="10"/>
          </p:nvPr>
        </p:nvSpPr>
        <p:spPr/>
        <p:txBody>
          <a:bodyPr/>
          <a:lstStyle/>
          <a:p>
            <a:fld id="{233F1049-7E19-4EB0-B24C-119694875542}" type="datetime1">
              <a:rPr lang="pl-PL" smtClean="0"/>
              <a:t>24.03.2022</a:t>
            </a:fld>
            <a:endParaRPr lang="pl-PL"/>
          </a:p>
        </p:txBody>
      </p:sp>
      <p:sp>
        <p:nvSpPr>
          <p:cNvPr id="5" name="Symbol zastępczy stopki 4">
            <a:extLst>
              <a:ext uri="{FF2B5EF4-FFF2-40B4-BE49-F238E27FC236}">
                <a16:creationId xmlns="" xmlns:a16="http://schemas.microsoft.com/office/drawing/2014/main" id="{B9DCE3E3-98C5-49AF-B084-90C14E2290D1}"/>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 xmlns:a16="http://schemas.microsoft.com/office/drawing/2014/main" id="{2A312E7D-49B1-421E-B0ED-424B5ABBC565}"/>
              </a:ext>
            </a:extLst>
          </p:cNvPr>
          <p:cNvSpPr>
            <a:spLocks noGrp="1"/>
          </p:cNvSpPr>
          <p:nvPr>
            <p:ph type="sldNum" sz="quarter" idx="12"/>
          </p:nvPr>
        </p:nvSpPr>
        <p:spPr/>
        <p:txBody>
          <a:bodyPr/>
          <a:lstStyle/>
          <a:p>
            <a:fld id="{8C77EEB4-143E-4FD0-9B6B-C1777D372456}" type="slidenum">
              <a:rPr lang="pl-PL" smtClean="0"/>
              <a:t>‹#›</a:t>
            </a:fld>
            <a:endParaRPr lang="pl-PL"/>
          </a:p>
        </p:txBody>
      </p:sp>
      <p:pic>
        <p:nvPicPr>
          <p:cNvPr id="7" name="Obraz 6">
            <a:extLst>
              <a:ext uri="{FF2B5EF4-FFF2-40B4-BE49-F238E27FC236}">
                <a16:creationId xmlns="" xmlns:a16="http://schemas.microsoft.com/office/drawing/2014/main" id="{7D20C60B-A7FB-4916-9F8F-717D063DE287}"/>
              </a:ext>
            </a:extLst>
          </p:cNvPr>
          <p:cNvPicPr>
            <a:picLocks noChangeAspect="1"/>
          </p:cNvPicPr>
          <p:nvPr userDrawn="1"/>
        </p:nvPicPr>
        <p:blipFill>
          <a:blip r:embed="rId2"/>
          <a:stretch>
            <a:fillRect/>
          </a:stretch>
        </p:blipFill>
        <p:spPr>
          <a:xfrm>
            <a:off x="0" y="0"/>
            <a:ext cx="277091" cy="6858000"/>
          </a:xfrm>
          <a:prstGeom prst="rect">
            <a:avLst/>
          </a:prstGeom>
        </p:spPr>
      </p:pic>
      <p:cxnSp>
        <p:nvCxnSpPr>
          <p:cNvPr id="12" name="Łącznik prosty 11">
            <a:extLst>
              <a:ext uri="{FF2B5EF4-FFF2-40B4-BE49-F238E27FC236}">
                <a16:creationId xmlns="" xmlns:a16="http://schemas.microsoft.com/office/drawing/2014/main" id="{C852AE04-47D9-40A7-99B4-7EA518EB0940}"/>
              </a:ext>
            </a:extLst>
          </p:cNvPr>
          <p:cNvCxnSpPr>
            <a:cxnSpLocks/>
          </p:cNvCxnSpPr>
          <p:nvPr userDrawn="1"/>
        </p:nvCxnSpPr>
        <p:spPr>
          <a:xfrm>
            <a:off x="4670998" y="1351722"/>
            <a:ext cx="5997002" cy="0"/>
          </a:xfrm>
          <a:prstGeom prst="line">
            <a:avLst/>
          </a:prstGeom>
          <a:ln w="19050"/>
        </p:spPr>
        <p:style>
          <a:lnRef idx="1">
            <a:schemeClr val="accent2"/>
          </a:lnRef>
          <a:fillRef idx="0">
            <a:schemeClr val="accent2"/>
          </a:fillRef>
          <a:effectRef idx="0">
            <a:schemeClr val="accent2"/>
          </a:effectRef>
          <a:fontRef idx="minor">
            <a:schemeClr val="tx1"/>
          </a:fontRef>
        </p:style>
      </p:cxnSp>
      <p:pic>
        <p:nvPicPr>
          <p:cNvPr id="16" name="Obraz 15">
            <a:extLst>
              <a:ext uri="{FF2B5EF4-FFF2-40B4-BE49-F238E27FC236}">
                <a16:creationId xmlns="" xmlns:a16="http://schemas.microsoft.com/office/drawing/2014/main" id="{BEB039A6-E924-4049-9375-89FC7A09CA7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4169" y="993913"/>
            <a:ext cx="2979751" cy="4365857"/>
          </a:xfrm>
          <a:prstGeom prst="rect">
            <a:avLst/>
          </a:prstGeom>
        </p:spPr>
      </p:pic>
    </p:spTree>
    <p:extLst>
      <p:ext uri="{BB962C8B-B14F-4D97-AF65-F5344CB8AC3E}">
        <p14:creationId xmlns:p14="http://schemas.microsoft.com/office/powerpoint/2010/main" val="32413831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Porównanie">
    <p:spTree>
      <p:nvGrpSpPr>
        <p:cNvPr id="1" name=""/>
        <p:cNvGrpSpPr/>
        <p:nvPr/>
      </p:nvGrpSpPr>
      <p:grpSpPr>
        <a:xfrm>
          <a:off x="0" y="0"/>
          <a:ext cx="0" cy="0"/>
          <a:chOff x="0" y="0"/>
          <a:chExt cx="0" cy="0"/>
        </a:xfrm>
      </p:grpSpPr>
      <p:sp>
        <p:nvSpPr>
          <p:cNvPr id="5" name="Symbol zastępczy tekstu 4">
            <a:extLst>
              <a:ext uri="{FF2B5EF4-FFF2-40B4-BE49-F238E27FC236}">
                <a16:creationId xmlns="" xmlns:a16="http://schemas.microsoft.com/office/drawing/2014/main" id="{F3CC53AD-EC31-4EF8-B38E-DCFE2D8458B0}"/>
              </a:ext>
            </a:extLst>
          </p:cNvPr>
          <p:cNvSpPr>
            <a:spLocks noGrp="1"/>
          </p:cNvSpPr>
          <p:nvPr>
            <p:ph type="body" sz="quarter" idx="3"/>
          </p:nvPr>
        </p:nvSpPr>
        <p:spPr>
          <a:xfrm>
            <a:off x="1043797" y="397309"/>
            <a:ext cx="10311592" cy="9050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dirty="0"/>
              <a:t>Kliknij, aby edytować style wzorca tekstu</a:t>
            </a:r>
          </a:p>
        </p:txBody>
      </p:sp>
      <p:sp>
        <p:nvSpPr>
          <p:cNvPr id="6" name="Symbol zastępczy zawartości 5">
            <a:extLst>
              <a:ext uri="{FF2B5EF4-FFF2-40B4-BE49-F238E27FC236}">
                <a16:creationId xmlns="" xmlns:a16="http://schemas.microsoft.com/office/drawing/2014/main" id="{3748CF42-632D-458C-B633-CC9EB5AB361E}"/>
              </a:ext>
            </a:extLst>
          </p:cNvPr>
          <p:cNvSpPr>
            <a:spLocks noGrp="1"/>
          </p:cNvSpPr>
          <p:nvPr>
            <p:ph sz="quarter" idx="4"/>
          </p:nvPr>
        </p:nvSpPr>
        <p:spPr>
          <a:xfrm>
            <a:off x="1043797" y="1477818"/>
            <a:ext cx="10311592" cy="4711845"/>
          </a:xfrm>
        </p:spPr>
        <p:txBody>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7" name="Symbol zastępczy daty 6">
            <a:extLst>
              <a:ext uri="{FF2B5EF4-FFF2-40B4-BE49-F238E27FC236}">
                <a16:creationId xmlns="" xmlns:a16="http://schemas.microsoft.com/office/drawing/2014/main" id="{905353D7-19B8-4114-9E58-04E920A13850}"/>
              </a:ext>
            </a:extLst>
          </p:cNvPr>
          <p:cNvSpPr>
            <a:spLocks noGrp="1"/>
          </p:cNvSpPr>
          <p:nvPr>
            <p:ph type="dt" sz="half" idx="10"/>
          </p:nvPr>
        </p:nvSpPr>
        <p:spPr/>
        <p:txBody>
          <a:bodyPr/>
          <a:lstStyle/>
          <a:p>
            <a:fld id="{B424DA55-852F-49FC-A143-60AD6739E6CE}" type="datetime1">
              <a:rPr lang="pl-PL" smtClean="0"/>
              <a:t>24.03.2022</a:t>
            </a:fld>
            <a:endParaRPr lang="pl-PL"/>
          </a:p>
        </p:txBody>
      </p:sp>
      <p:sp>
        <p:nvSpPr>
          <p:cNvPr id="8" name="Symbol zastępczy stopki 7">
            <a:extLst>
              <a:ext uri="{FF2B5EF4-FFF2-40B4-BE49-F238E27FC236}">
                <a16:creationId xmlns="" xmlns:a16="http://schemas.microsoft.com/office/drawing/2014/main" id="{3AB9033F-E05E-4956-A1B7-CC8153D7B88C}"/>
              </a:ext>
            </a:extLst>
          </p:cNvPr>
          <p:cNvSpPr>
            <a:spLocks noGrp="1"/>
          </p:cNvSpPr>
          <p:nvPr>
            <p:ph type="ftr" sz="quarter" idx="11"/>
          </p:nvPr>
        </p:nvSpPr>
        <p:spPr/>
        <p:txBody>
          <a:bodyPr/>
          <a:lstStyle/>
          <a:p>
            <a:endParaRPr lang="pl-PL"/>
          </a:p>
        </p:txBody>
      </p:sp>
      <p:sp>
        <p:nvSpPr>
          <p:cNvPr id="9" name="Symbol zastępczy numeru slajdu 8">
            <a:extLst>
              <a:ext uri="{FF2B5EF4-FFF2-40B4-BE49-F238E27FC236}">
                <a16:creationId xmlns="" xmlns:a16="http://schemas.microsoft.com/office/drawing/2014/main" id="{00D7DE72-3B30-4626-BAA5-C7A5BBE727A2}"/>
              </a:ext>
            </a:extLst>
          </p:cNvPr>
          <p:cNvSpPr>
            <a:spLocks noGrp="1"/>
          </p:cNvSpPr>
          <p:nvPr>
            <p:ph type="sldNum" sz="quarter" idx="12"/>
          </p:nvPr>
        </p:nvSpPr>
        <p:spPr/>
        <p:txBody>
          <a:bodyPr/>
          <a:lstStyle/>
          <a:p>
            <a:fld id="{8C77EEB4-143E-4FD0-9B6B-C1777D372456}" type="slidenum">
              <a:rPr lang="pl-PL" smtClean="0"/>
              <a:t>‹#›</a:t>
            </a:fld>
            <a:endParaRPr lang="pl-PL"/>
          </a:p>
        </p:txBody>
      </p:sp>
      <p:pic>
        <p:nvPicPr>
          <p:cNvPr id="14" name="Obraz 13">
            <a:extLst>
              <a:ext uri="{FF2B5EF4-FFF2-40B4-BE49-F238E27FC236}">
                <a16:creationId xmlns="" xmlns:a16="http://schemas.microsoft.com/office/drawing/2014/main" id="{C9DE777F-7300-43F0-AB99-9BE8FD3ACE68}"/>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15" name="Obraz 14">
            <a:extLst>
              <a:ext uri="{FF2B5EF4-FFF2-40B4-BE49-F238E27FC236}">
                <a16:creationId xmlns="" xmlns:a16="http://schemas.microsoft.com/office/drawing/2014/main" id="{B1403D6C-B1F7-4C54-92EF-8A154CBFD27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65165" y="365125"/>
            <a:ext cx="752088" cy="1103351"/>
          </a:xfrm>
          <a:prstGeom prst="rect">
            <a:avLst/>
          </a:prstGeom>
        </p:spPr>
      </p:pic>
    </p:spTree>
    <p:extLst>
      <p:ext uri="{BB962C8B-B14F-4D97-AF65-F5344CB8AC3E}">
        <p14:creationId xmlns:p14="http://schemas.microsoft.com/office/powerpoint/2010/main" val="4213872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Porównanie">
    <p:spTree>
      <p:nvGrpSpPr>
        <p:cNvPr id="1" name=""/>
        <p:cNvGrpSpPr/>
        <p:nvPr/>
      </p:nvGrpSpPr>
      <p:grpSpPr>
        <a:xfrm>
          <a:off x="0" y="0"/>
          <a:ext cx="0" cy="0"/>
          <a:chOff x="0" y="0"/>
          <a:chExt cx="0" cy="0"/>
        </a:xfrm>
      </p:grpSpPr>
      <p:sp>
        <p:nvSpPr>
          <p:cNvPr id="5" name="Symbol zastępczy tekstu 4">
            <a:extLst>
              <a:ext uri="{FF2B5EF4-FFF2-40B4-BE49-F238E27FC236}">
                <a16:creationId xmlns="" xmlns:a16="http://schemas.microsoft.com/office/drawing/2014/main" id="{F3CC53AD-EC31-4EF8-B38E-DCFE2D8458B0}"/>
              </a:ext>
            </a:extLst>
          </p:cNvPr>
          <p:cNvSpPr>
            <a:spLocks noGrp="1"/>
          </p:cNvSpPr>
          <p:nvPr>
            <p:ph type="body" sz="quarter" idx="3"/>
          </p:nvPr>
        </p:nvSpPr>
        <p:spPr>
          <a:xfrm>
            <a:off x="6172200" y="397309"/>
            <a:ext cx="5183188" cy="9050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dirty="0"/>
              <a:t>Kliknij, aby edytować style wzorca tekstu</a:t>
            </a:r>
          </a:p>
        </p:txBody>
      </p:sp>
      <p:sp>
        <p:nvSpPr>
          <p:cNvPr id="6" name="Symbol zastępczy zawartości 5">
            <a:extLst>
              <a:ext uri="{FF2B5EF4-FFF2-40B4-BE49-F238E27FC236}">
                <a16:creationId xmlns="" xmlns:a16="http://schemas.microsoft.com/office/drawing/2014/main" id="{3748CF42-632D-458C-B633-CC9EB5AB361E}"/>
              </a:ext>
            </a:extLst>
          </p:cNvPr>
          <p:cNvSpPr>
            <a:spLocks noGrp="1"/>
          </p:cNvSpPr>
          <p:nvPr>
            <p:ph sz="quarter" idx="4"/>
          </p:nvPr>
        </p:nvSpPr>
        <p:spPr>
          <a:xfrm>
            <a:off x="6172200" y="1477818"/>
            <a:ext cx="5183188" cy="4711845"/>
          </a:xfrm>
        </p:spPr>
        <p:txBody>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7" name="Symbol zastępczy daty 6">
            <a:extLst>
              <a:ext uri="{FF2B5EF4-FFF2-40B4-BE49-F238E27FC236}">
                <a16:creationId xmlns="" xmlns:a16="http://schemas.microsoft.com/office/drawing/2014/main" id="{905353D7-19B8-4114-9E58-04E920A13850}"/>
              </a:ext>
            </a:extLst>
          </p:cNvPr>
          <p:cNvSpPr>
            <a:spLocks noGrp="1"/>
          </p:cNvSpPr>
          <p:nvPr>
            <p:ph type="dt" sz="half" idx="10"/>
          </p:nvPr>
        </p:nvSpPr>
        <p:spPr/>
        <p:txBody>
          <a:bodyPr/>
          <a:lstStyle/>
          <a:p>
            <a:fld id="{6A220BAB-5528-4AA5-9F55-0C2DF5E47D53}" type="datetime1">
              <a:rPr lang="pl-PL" smtClean="0"/>
              <a:t>24.03.2022</a:t>
            </a:fld>
            <a:endParaRPr lang="pl-PL"/>
          </a:p>
        </p:txBody>
      </p:sp>
      <p:sp>
        <p:nvSpPr>
          <p:cNvPr id="8" name="Symbol zastępczy stopki 7">
            <a:extLst>
              <a:ext uri="{FF2B5EF4-FFF2-40B4-BE49-F238E27FC236}">
                <a16:creationId xmlns="" xmlns:a16="http://schemas.microsoft.com/office/drawing/2014/main" id="{3AB9033F-E05E-4956-A1B7-CC8153D7B88C}"/>
              </a:ext>
            </a:extLst>
          </p:cNvPr>
          <p:cNvSpPr>
            <a:spLocks noGrp="1"/>
          </p:cNvSpPr>
          <p:nvPr>
            <p:ph type="ftr" sz="quarter" idx="11"/>
          </p:nvPr>
        </p:nvSpPr>
        <p:spPr/>
        <p:txBody>
          <a:bodyPr/>
          <a:lstStyle/>
          <a:p>
            <a:endParaRPr lang="pl-PL"/>
          </a:p>
        </p:txBody>
      </p:sp>
      <p:sp>
        <p:nvSpPr>
          <p:cNvPr id="9" name="Symbol zastępczy numeru slajdu 8">
            <a:extLst>
              <a:ext uri="{FF2B5EF4-FFF2-40B4-BE49-F238E27FC236}">
                <a16:creationId xmlns="" xmlns:a16="http://schemas.microsoft.com/office/drawing/2014/main" id="{00D7DE72-3B30-4626-BAA5-C7A5BBE727A2}"/>
              </a:ext>
            </a:extLst>
          </p:cNvPr>
          <p:cNvSpPr>
            <a:spLocks noGrp="1"/>
          </p:cNvSpPr>
          <p:nvPr>
            <p:ph type="sldNum" sz="quarter" idx="12"/>
          </p:nvPr>
        </p:nvSpPr>
        <p:spPr/>
        <p:txBody>
          <a:bodyPr/>
          <a:lstStyle/>
          <a:p>
            <a:fld id="{8C77EEB4-143E-4FD0-9B6B-C1777D372456}" type="slidenum">
              <a:rPr lang="pl-PL" smtClean="0"/>
              <a:t>‹#›</a:t>
            </a:fld>
            <a:endParaRPr lang="pl-PL"/>
          </a:p>
        </p:txBody>
      </p:sp>
      <p:pic>
        <p:nvPicPr>
          <p:cNvPr id="3" name="Obraz 2">
            <a:extLst>
              <a:ext uri="{FF2B5EF4-FFF2-40B4-BE49-F238E27FC236}">
                <a16:creationId xmlns="" xmlns:a16="http://schemas.microsoft.com/office/drawing/2014/main" id="{12294637-EE67-4845-A30B-1310666BDED1}"/>
              </a:ext>
            </a:extLst>
          </p:cNvPr>
          <p:cNvPicPr>
            <a:picLocks noChangeAspect="1"/>
          </p:cNvPicPr>
          <p:nvPr userDrawn="1"/>
        </p:nvPicPr>
        <p:blipFill>
          <a:blip r:embed="rId2"/>
          <a:stretch>
            <a:fillRect/>
          </a:stretch>
        </p:blipFill>
        <p:spPr>
          <a:xfrm>
            <a:off x="1" y="0"/>
            <a:ext cx="5715000" cy="6858000"/>
          </a:xfrm>
          <a:prstGeom prst="rect">
            <a:avLst/>
          </a:prstGeom>
        </p:spPr>
      </p:pic>
      <p:pic>
        <p:nvPicPr>
          <p:cNvPr id="10" name="Obraz 9">
            <a:extLst>
              <a:ext uri="{FF2B5EF4-FFF2-40B4-BE49-F238E27FC236}">
                <a16:creationId xmlns="" xmlns:a16="http://schemas.microsoft.com/office/drawing/2014/main" id="{33B10CA6-3A31-4837-A49D-7130D550EFA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65165" y="365125"/>
            <a:ext cx="752088" cy="1103351"/>
          </a:xfrm>
          <a:prstGeom prst="rect">
            <a:avLst/>
          </a:prstGeom>
        </p:spPr>
      </p:pic>
    </p:spTree>
    <p:extLst>
      <p:ext uri="{BB962C8B-B14F-4D97-AF65-F5344CB8AC3E}">
        <p14:creationId xmlns:p14="http://schemas.microsoft.com/office/powerpoint/2010/main" val="14659382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Porównanie">
    <p:spTree>
      <p:nvGrpSpPr>
        <p:cNvPr id="1" name=""/>
        <p:cNvGrpSpPr/>
        <p:nvPr/>
      </p:nvGrpSpPr>
      <p:grpSpPr>
        <a:xfrm>
          <a:off x="0" y="0"/>
          <a:ext cx="0" cy="0"/>
          <a:chOff x="0" y="0"/>
          <a:chExt cx="0" cy="0"/>
        </a:xfrm>
      </p:grpSpPr>
      <p:sp>
        <p:nvSpPr>
          <p:cNvPr id="5" name="Symbol zastępczy tekstu 4">
            <a:extLst>
              <a:ext uri="{FF2B5EF4-FFF2-40B4-BE49-F238E27FC236}">
                <a16:creationId xmlns="" xmlns:a16="http://schemas.microsoft.com/office/drawing/2014/main" id="{F3CC53AD-EC31-4EF8-B38E-DCFE2D8458B0}"/>
              </a:ext>
            </a:extLst>
          </p:cNvPr>
          <p:cNvSpPr>
            <a:spLocks noGrp="1"/>
          </p:cNvSpPr>
          <p:nvPr>
            <p:ph type="body" sz="quarter" idx="3"/>
          </p:nvPr>
        </p:nvSpPr>
        <p:spPr>
          <a:xfrm>
            <a:off x="3051313" y="397309"/>
            <a:ext cx="8304075" cy="9050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dirty="0"/>
              <a:t>Kliknij, aby edytować style wzorca tekstu</a:t>
            </a:r>
          </a:p>
        </p:txBody>
      </p:sp>
      <p:sp>
        <p:nvSpPr>
          <p:cNvPr id="6" name="Symbol zastępczy zawartości 5">
            <a:extLst>
              <a:ext uri="{FF2B5EF4-FFF2-40B4-BE49-F238E27FC236}">
                <a16:creationId xmlns="" xmlns:a16="http://schemas.microsoft.com/office/drawing/2014/main" id="{3748CF42-632D-458C-B633-CC9EB5AB361E}"/>
              </a:ext>
            </a:extLst>
          </p:cNvPr>
          <p:cNvSpPr>
            <a:spLocks noGrp="1"/>
          </p:cNvSpPr>
          <p:nvPr>
            <p:ph sz="quarter" idx="4"/>
          </p:nvPr>
        </p:nvSpPr>
        <p:spPr>
          <a:xfrm>
            <a:off x="3051313" y="1477818"/>
            <a:ext cx="8304075" cy="4711845"/>
          </a:xfrm>
        </p:spPr>
        <p:txBody>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7" name="Symbol zastępczy daty 6">
            <a:extLst>
              <a:ext uri="{FF2B5EF4-FFF2-40B4-BE49-F238E27FC236}">
                <a16:creationId xmlns="" xmlns:a16="http://schemas.microsoft.com/office/drawing/2014/main" id="{905353D7-19B8-4114-9E58-04E920A13850}"/>
              </a:ext>
            </a:extLst>
          </p:cNvPr>
          <p:cNvSpPr>
            <a:spLocks noGrp="1"/>
          </p:cNvSpPr>
          <p:nvPr>
            <p:ph type="dt" sz="half" idx="10"/>
          </p:nvPr>
        </p:nvSpPr>
        <p:spPr/>
        <p:txBody>
          <a:bodyPr/>
          <a:lstStyle/>
          <a:p>
            <a:fld id="{937649C8-5B88-44CF-8E67-4A3170D19209}" type="datetime1">
              <a:rPr lang="pl-PL" smtClean="0"/>
              <a:t>24.03.2022</a:t>
            </a:fld>
            <a:endParaRPr lang="pl-PL"/>
          </a:p>
        </p:txBody>
      </p:sp>
      <p:sp>
        <p:nvSpPr>
          <p:cNvPr id="8" name="Symbol zastępczy stopki 7">
            <a:extLst>
              <a:ext uri="{FF2B5EF4-FFF2-40B4-BE49-F238E27FC236}">
                <a16:creationId xmlns="" xmlns:a16="http://schemas.microsoft.com/office/drawing/2014/main" id="{3AB9033F-E05E-4956-A1B7-CC8153D7B88C}"/>
              </a:ext>
            </a:extLst>
          </p:cNvPr>
          <p:cNvSpPr>
            <a:spLocks noGrp="1"/>
          </p:cNvSpPr>
          <p:nvPr>
            <p:ph type="ftr" sz="quarter" idx="11"/>
          </p:nvPr>
        </p:nvSpPr>
        <p:spPr/>
        <p:txBody>
          <a:bodyPr/>
          <a:lstStyle/>
          <a:p>
            <a:endParaRPr lang="pl-PL"/>
          </a:p>
        </p:txBody>
      </p:sp>
      <p:sp>
        <p:nvSpPr>
          <p:cNvPr id="9" name="Symbol zastępczy numeru slajdu 8">
            <a:extLst>
              <a:ext uri="{FF2B5EF4-FFF2-40B4-BE49-F238E27FC236}">
                <a16:creationId xmlns="" xmlns:a16="http://schemas.microsoft.com/office/drawing/2014/main" id="{00D7DE72-3B30-4626-BAA5-C7A5BBE727A2}"/>
              </a:ext>
            </a:extLst>
          </p:cNvPr>
          <p:cNvSpPr>
            <a:spLocks noGrp="1"/>
          </p:cNvSpPr>
          <p:nvPr>
            <p:ph type="sldNum" sz="quarter" idx="12"/>
          </p:nvPr>
        </p:nvSpPr>
        <p:spPr/>
        <p:txBody>
          <a:bodyPr/>
          <a:lstStyle/>
          <a:p>
            <a:fld id="{8C77EEB4-143E-4FD0-9B6B-C1777D372456}" type="slidenum">
              <a:rPr lang="pl-PL" smtClean="0"/>
              <a:t>‹#›</a:t>
            </a:fld>
            <a:endParaRPr lang="pl-PL"/>
          </a:p>
        </p:txBody>
      </p:sp>
      <p:pic>
        <p:nvPicPr>
          <p:cNvPr id="3" name="Obraz 2">
            <a:extLst>
              <a:ext uri="{FF2B5EF4-FFF2-40B4-BE49-F238E27FC236}">
                <a16:creationId xmlns="" xmlns:a16="http://schemas.microsoft.com/office/drawing/2014/main" id="{12294637-EE67-4845-A30B-1310666BDED1}"/>
              </a:ext>
            </a:extLst>
          </p:cNvPr>
          <p:cNvPicPr>
            <a:picLocks noChangeAspect="1"/>
          </p:cNvPicPr>
          <p:nvPr userDrawn="1"/>
        </p:nvPicPr>
        <p:blipFill>
          <a:blip r:embed="rId2"/>
          <a:stretch>
            <a:fillRect/>
          </a:stretch>
        </p:blipFill>
        <p:spPr>
          <a:xfrm>
            <a:off x="1" y="0"/>
            <a:ext cx="2862469" cy="6858000"/>
          </a:xfrm>
          <a:prstGeom prst="rect">
            <a:avLst/>
          </a:prstGeom>
        </p:spPr>
      </p:pic>
      <p:pic>
        <p:nvPicPr>
          <p:cNvPr id="10" name="Obraz 9">
            <a:extLst>
              <a:ext uri="{FF2B5EF4-FFF2-40B4-BE49-F238E27FC236}">
                <a16:creationId xmlns="" xmlns:a16="http://schemas.microsoft.com/office/drawing/2014/main" id="{33B10CA6-3A31-4837-A49D-7130D550EFA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65165" y="365125"/>
            <a:ext cx="752088" cy="1103351"/>
          </a:xfrm>
          <a:prstGeom prst="rect">
            <a:avLst/>
          </a:prstGeom>
        </p:spPr>
      </p:pic>
    </p:spTree>
    <p:extLst>
      <p:ext uri="{BB962C8B-B14F-4D97-AF65-F5344CB8AC3E}">
        <p14:creationId xmlns:p14="http://schemas.microsoft.com/office/powerpoint/2010/main" val="14630326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Porównanie">
    <p:spTree>
      <p:nvGrpSpPr>
        <p:cNvPr id="1" name=""/>
        <p:cNvGrpSpPr/>
        <p:nvPr/>
      </p:nvGrpSpPr>
      <p:grpSpPr>
        <a:xfrm>
          <a:off x="0" y="0"/>
          <a:ext cx="0" cy="0"/>
          <a:chOff x="0" y="0"/>
          <a:chExt cx="0" cy="0"/>
        </a:xfrm>
      </p:grpSpPr>
      <p:sp>
        <p:nvSpPr>
          <p:cNvPr id="5" name="Symbol zastępczy tekstu 4">
            <a:extLst>
              <a:ext uri="{FF2B5EF4-FFF2-40B4-BE49-F238E27FC236}">
                <a16:creationId xmlns="" xmlns:a16="http://schemas.microsoft.com/office/drawing/2014/main" id="{F3CC53AD-EC31-4EF8-B38E-DCFE2D8458B0}"/>
              </a:ext>
            </a:extLst>
          </p:cNvPr>
          <p:cNvSpPr>
            <a:spLocks noGrp="1"/>
          </p:cNvSpPr>
          <p:nvPr>
            <p:ph type="body" sz="quarter" idx="3"/>
          </p:nvPr>
        </p:nvSpPr>
        <p:spPr>
          <a:xfrm>
            <a:off x="838201" y="397309"/>
            <a:ext cx="10517188" cy="9050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dirty="0"/>
              <a:t>Kliknij, aby edytować style wzorca tekstu</a:t>
            </a:r>
          </a:p>
        </p:txBody>
      </p:sp>
      <p:sp>
        <p:nvSpPr>
          <p:cNvPr id="6" name="Symbol zastępczy zawartości 5">
            <a:extLst>
              <a:ext uri="{FF2B5EF4-FFF2-40B4-BE49-F238E27FC236}">
                <a16:creationId xmlns="" xmlns:a16="http://schemas.microsoft.com/office/drawing/2014/main" id="{3748CF42-632D-458C-B633-CC9EB5AB361E}"/>
              </a:ext>
            </a:extLst>
          </p:cNvPr>
          <p:cNvSpPr>
            <a:spLocks noGrp="1"/>
          </p:cNvSpPr>
          <p:nvPr>
            <p:ph sz="quarter" idx="4"/>
          </p:nvPr>
        </p:nvSpPr>
        <p:spPr>
          <a:xfrm>
            <a:off x="838201" y="1477818"/>
            <a:ext cx="10517188" cy="4711845"/>
          </a:xfrm>
        </p:spPr>
        <p:txBody>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7" name="Symbol zastępczy daty 6">
            <a:extLst>
              <a:ext uri="{FF2B5EF4-FFF2-40B4-BE49-F238E27FC236}">
                <a16:creationId xmlns="" xmlns:a16="http://schemas.microsoft.com/office/drawing/2014/main" id="{905353D7-19B8-4114-9E58-04E920A13850}"/>
              </a:ext>
            </a:extLst>
          </p:cNvPr>
          <p:cNvSpPr>
            <a:spLocks noGrp="1"/>
          </p:cNvSpPr>
          <p:nvPr>
            <p:ph type="dt" sz="half" idx="10"/>
          </p:nvPr>
        </p:nvSpPr>
        <p:spPr/>
        <p:txBody>
          <a:bodyPr/>
          <a:lstStyle/>
          <a:p>
            <a:fld id="{E8EFD965-4654-4DD7-8001-10BD5547621D}" type="datetime1">
              <a:rPr lang="pl-PL" smtClean="0"/>
              <a:t>24.03.2022</a:t>
            </a:fld>
            <a:endParaRPr lang="pl-PL"/>
          </a:p>
        </p:txBody>
      </p:sp>
      <p:sp>
        <p:nvSpPr>
          <p:cNvPr id="8" name="Symbol zastępczy stopki 7">
            <a:extLst>
              <a:ext uri="{FF2B5EF4-FFF2-40B4-BE49-F238E27FC236}">
                <a16:creationId xmlns="" xmlns:a16="http://schemas.microsoft.com/office/drawing/2014/main" id="{3AB9033F-E05E-4956-A1B7-CC8153D7B88C}"/>
              </a:ext>
            </a:extLst>
          </p:cNvPr>
          <p:cNvSpPr>
            <a:spLocks noGrp="1"/>
          </p:cNvSpPr>
          <p:nvPr>
            <p:ph type="ftr" sz="quarter" idx="11"/>
          </p:nvPr>
        </p:nvSpPr>
        <p:spPr/>
        <p:txBody>
          <a:bodyPr/>
          <a:lstStyle/>
          <a:p>
            <a:endParaRPr lang="pl-PL"/>
          </a:p>
        </p:txBody>
      </p:sp>
      <p:sp>
        <p:nvSpPr>
          <p:cNvPr id="9" name="Symbol zastępczy numeru slajdu 8">
            <a:extLst>
              <a:ext uri="{FF2B5EF4-FFF2-40B4-BE49-F238E27FC236}">
                <a16:creationId xmlns="" xmlns:a16="http://schemas.microsoft.com/office/drawing/2014/main" id="{00D7DE72-3B30-4626-BAA5-C7A5BBE727A2}"/>
              </a:ext>
            </a:extLst>
          </p:cNvPr>
          <p:cNvSpPr>
            <a:spLocks noGrp="1"/>
          </p:cNvSpPr>
          <p:nvPr>
            <p:ph type="sldNum" sz="quarter" idx="12"/>
          </p:nvPr>
        </p:nvSpPr>
        <p:spPr/>
        <p:txBody>
          <a:bodyPr/>
          <a:lstStyle/>
          <a:p>
            <a:fld id="{8C77EEB4-143E-4FD0-9B6B-C1777D372456}" type="slidenum">
              <a:rPr lang="pl-PL" smtClean="0"/>
              <a:t>‹#›</a:t>
            </a:fld>
            <a:endParaRPr lang="pl-PL"/>
          </a:p>
        </p:txBody>
      </p:sp>
      <p:pic>
        <p:nvPicPr>
          <p:cNvPr id="3" name="Obraz 2">
            <a:extLst>
              <a:ext uri="{FF2B5EF4-FFF2-40B4-BE49-F238E27FC236}">
                <a16:creationId xmlns="" xmlns:a16="http://schemas.microsoft.com/office/drawing/2014/main" id="{12294637-EE67-4845-A30B-1310666BDED1}"/>
              </a:ext>
            </a:extLst>
          </p:cNvPr>
          <p:cNvPicPr>
            <a:picLocks noChangeAspect="1"/>
          </p:cNvPicPr>
          <p:nvPr userDrawn="1"/>
        </p:nvPicPr>
        <p:blipFill>
          <a:blip r:embed="rId2"/>
          <a:stretch>
            <a:fillRect/>
          </a:stretch>
        </p:blipFill>
        <p:spPr>
          <a:xfrm>
            <a:off x="2" y="0"/>
            <a:ext cx="690112" cy="6858000"/>
          </a:xfrm>
          <a:prstGeom prst="rect">
            <a:avLst/>
          </a:prstGeom>
        </p:spPr>
      </p:pic>
      <p:pic>
        <p:nvPicPr>
          <p:cNvPr id="10" name="Obraz 9">
            <a:extLst>
              <a:ext uri="{FF2B5EF4-FFF2-40B4-BE49-F238E27FC236}">
                <a16:creationId xmlns="" xmlns:a16="http://schemas.microsoft.com/office/drawing/2014/main" id="{33B10CA6-3A31-4837-A49D-7130D550EFA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65165" y="365125"/>
            <a:ext cx="752088" cy="1103351"/>
          </a:xfrm>
          <a:prstGeom prst="rect">
            <a:avLst/>
          </a:prstGeom>
        </p:spPr>
      </p:pic>
    </p:spTree>
    <p:extLst>
      <p:ext uri="{BB962C8B-B14F-4D97-AF65-F5344CB8AC3E}">
        <p14:creationId xmlns:p14="http://schemas.microsoft.com/office/powerpoint/2010/main" val="14818924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_Porównanie">
    <p:spTree>
      <p:nvGrpSpPr>
        <p:cNvPr id="1" name=""/>
        <p:cNvGrpSpPr/>
        <p:nvPr/>
      </p:nvGrpSpPr>
      <p:grpSpPr>
        <a:xfrm>
          <a:off x="0" y="0"/>
          <a:ext cx="0" cy="0"/>
          <a:chOff x="0" y="0"/>
          <a:chExt cx="0" cy="0"/>
        </a:xfrm>
      </p:grpSpPr>
      <p:sp>
        <p:nvSpPr>
          <p:cNvPr id="5" name="Symbol zastępczy tekstu 4">
            <a:extLst>
              <a:ext uri="{FF2B5EF4-FFF2-40B4-BE49-F238E27FC236}">
                <a16:creationId xmlns="" xmlns:a16="http://schemas.microsoft.com/office/drawing/2014/main" id="{F3CC53AD-EC31-4EF8-B38E-DCFE2D8458B0}"/>
              </a:ext>
            </a:extLst>
          </p:cNvPr>
          <p:cNvSpPr>
            <a:spLocks noGrp="1"/>
          </p:cNvSpPr>
          <p:nvPr>
            <p:ph type="body" sz="quarter" idx="3"/>
          </p:nvPr>
        </p:nvSpPr>
        <p:spPr>
          <a:xfrm>
            <a:off x="838201" y="397309"/>
            <a:ext cx="10517188" cy="9050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dirty="0"/>
              <a:t>Kliknij, aby edytować style wzorca tekstu</a:t>
            </a:r>
          </a:p>
        </p:txBody>
      </p:sp>
      <p:sp>
        <p:nvSpPr>
          <p:cNvPr id="6" name="Symbol zastępczy zawartości 5">
            <a:extLst>
              <a:ext uri="{FF2B5EF4-FFF2-40B4-BE49-F238E27FC236}">
                <a16:creationId xmlns="" xmlns:a16="http://schemas.microsoft.com/office/drawing/2014/main" id="{3748CF42-632D-458C-B633-CC9EB5AB361E}"/>
              </a:ext>
            </a:extLst>
          </p:cNvPr>
          <p:cNvSpPr>
            <a:spLocks noGrp="1"/>
          </p:cNvSpPr>
          <p:nvPr>
            <p:ph sz="quarter" idx="4"/>
          </p:nvPr>
        </p:nvSpPr>
        <p:spPr>
          <a:xfrm>
            <a:off x="838201" y="1477818"/>
            <a:ext cx="10517188" cy="4711845"/>
          </a:xfrm>
        </p:spPr>
        <p:txBody>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7" name="Symbol zastępczy daty 6">
            <a:extLst>
              <a:ext uri="{FF2B5EF4-FFF2-40B4-BE49-F238E27FC236}">
                <a16:creationId xmlns="" xmlns:a16="http://schemas.microsoft.com/office/drawing/2014/main" id="{905353D7-19B8-4114-9E58-04E920A13850}"/>
              </a:ext>
            </a:extLst>
          </p:cNvPr>
          <p:cNvSpPr>
            <a:spLocks noGrp="1"/>
          </p:cNvSpPr>
          <p:nvPr>
            <p:ph type="dt" sz="half" idx="10"/>
          </p:nvPr>
        </p:nvSpPr>
        <p:spPr/>
        <p:txBody>
          <a:bodyPr/>
          <a:lstStyle/>
          <a:p>
            <a:fld id="{9FD820E7-15AA-4F41-BDA3-93375AF67187}" type="datetime1">
              <a:rPr lang="pl-PL" smtClean="0"/>
              <a:t>24.03.2022</a:t>
            </a:fld>
            <a:endParaRPr lang="pl-PL"/>
          </a:p>
        </p:txBody>
      </p:sp>
      <p:sp>
        <p:nvSpPr>
          <p:cNvPr id="8" name="Symbol zastępczy stopki 7">
            <a:extLst>
              <a:ext uri="{FF2B5EF4-FFF2-40B4-BE49-F238E27FC236}">
                <a16:creationId xmlns="" xmlns:a16="http://schemas.microsoft.com/office/drawing/2014/main" id="{3AB9033F-E05E-4956-A1B7-CC8153D7B88C}"/>
              </a:ext>
            </a:extLst>
          </p:cNvPr>
          <p:cNvSpPr>
            <a:spLocks noGrp="1"/>
          </p:cNvSpPr>
          <p:nvPr>
            <p:ph type="ftr" sz="quarter" idx="11"/>
          </p:nvPr>
        </p:nvSpPr>
        <p:spPr/>
        <p:txBody>
          <a:bodyPr/>
          <a:lstStyle/>
          <a:p>
            <a:endParaRPr lang="pl-PL"/>
          </a:p>
        </p:txBody>
      </p:sp>
      <p:sp>
        <p:nvSpPr>
          <p:cNvPr id="9" name="Symbol zastępczy numeru slajdu 8">
            <a:extLst>
              <a:ext uri="{FF2B5EF4-FFF2-40B4-BE49-F238E27FC236}">
                <a16:creationId xmlns="" xmlns:a16="http://schemas.microsoft.com/office/drawing/2014/main" id="{00D7DE72-3B30-4626-BAA5-C7A5BBE727A2}"/>
              </a:ext>
            </a:extLst>
          </p:cNvPr>
          <p:cNvSpPr>
            <a:spLocks noGrp="1"/>
          </p:cNvSpPr>
          <p:nvPr>
            <p:ph type="sldNum" sz="quarter" idx="12"/>
          </p:nvPr>
        </p:nvSpPr>
        <p:spPr/>
        <p:txBody>
          <a:bodyPr/>
          <a:lstStyle/>
          <a:p>
            <a:fld id="{8C77EEB4-143E-4FD0-9B6B-C1777D372456}" type="slidenum">
              <a:rPr lang="pl-PL" smtClean="0"/>
              <a:t>‹#›</a:t>
            </a:fld>
            <a:endParaRPr lang="pl-PL"/>
          </a:p>
        </p:txBody>
      </p:sp>
      <p:pic>
        <p:nvPicPr>
          <p:cNvPr id="3" name="Obraz 2">
            <a:extLst>
              <a:ext uri="{FF2B5EF4-FFF2-40B4-BE49-F238E27FC236}">
                <a16:creationId xmlns="" xmlns:a16="http://schemas.microsoft.com/office/drawing/2014/main" id="{12294637-EE67-4845-A30B-1310666BDED1}"/>
              </a:ext>
            </a:extLst>
          </p:cNvPr>
          <p:cNvPicPr>
            <a:picLocks noChangeAspect="1"/>
          </p:cNvPicPr>
          <p:nvPr userDrawn="1"/>
        </p:nvPicPr>
        <p:blipFill>
          <a:blip r:embed="rId2"/>
          <a:stretch>
            <a:fillRect/>
          </a:stretch>
        </p:blipFill>
        <p:spPr>
          <a:xfrm>
            <a:off x="2" y="0"/>
            <a:ext cx="12191998" cy="6858000"/>
          </a:xfrm>
          <a:prstGeom prst="rect">
            <a:avLst/>
          </a:prstGeom>
        </p:spPr>
      </p:pic>
      <p:pic>
        <p:nvPicPr>
          <p:cNvPr id="10" name="Obraz 9">
            <a:extLst>
              <a:ext uri="{FF2B5EF4-FFF2-40B4-BE49-F238E27FC236}">
                <a16:creationId xmlns="" xmlns:a16="http://schemas.microsoft.com/office/drawing/2014/main" id="{33B10CA6-3A31-4837-A49D-7130D550EFA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65165" y="365125"/>
            <a:ext cx="752088" cy="1103351"/>
          </a:xfrm>
          <a:prstGeom prst="rect">
            <a:avLst/>
          </a:prstGeom>
        </p:spPr>
      </p:pic>
    </p:spTree>
    <p:extLst>
      <p:ext uri="{BB962C8B-B14F-4D97-AF65-F5344CB8AC3E}">
        <p14:creationId xmlns:p14="http://schemas.microsoft.com/office/powerpoint/2010/main" val="12003598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Porównanie">
    <p:spTree>
      <p:nvGrpSpPr>
        <p:cNvPr id="1" name=""/>
        <p:cNvGrpSpPr/>
        <p:nvPr/>
      </p:nvGrpSpPr>
      <p:grpSpPr>
        <a:xfrm>
          <a:off x="0" y="0"/>
          <a:ext cx="0" cy="0"/>
          <a:chOff x="0" y="0"/>
          <a:chExt cx="0" cy="0"/>
        </a:xfrm>
      </p:grpSpPr>
      <p:sp>
        <p:nvSpPr>
          <p:cNvPr id="5" name="Symbol zastępczy tekstu 4">
            <a:extLst>
              <a:ext uri="{FF2B5EF4-FFF2-40B4-BE49-F238E27FC236}">
                <a16:creationId xmlns="" xmlns:a16="http://schemas.microsoft.com/office/drawing/2014/main" id="{F3CC53AD-EC31-4EF8-B38E-DCFE2D8458B0}"/>
              </a:ext>
            </a:extLst>
          </p:cNvPr>
          <p:cNvSpPr>
            <a:spLocks noGrp="1"/>
          </p:cNvSpPr>
          <p:nvPr>
            <p:ph type="body" sz="quarter" idx="3"/>
          </p:nvPr>
        </p:nvSpPr>
        <p:spPr>
          <a:xfrm>
            <a:off x="6172200" y="397309"/>
            <a:ext cx="5183188" cy="9050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dirty="0"/>
              <a:t>Kliknij, aby edytować style wzorca tekstu</a:t>
            </a:r>
          </a:p>
        </p:txBody>
      </p:sp>
      <p:sp>
        <p:nvSpPr>
          <p:cNvPr id="6" name="Symbol zastępczy zawartości 5">
            <a:extLst>
              <a:ext uri="{FF2B5EF4-FFF2-40B4-BE49-F238E27FC236}">
                <a16:creationId xmlns="" xmlns:a16="http://schemas.microsoft.com/office/drawing/2014/main" id="{3748CF42-632D-458C-B633-CC9EB5AB361E}"/>
              </a:ext>
            </a:extLst>
          </p:cNvPr>
          <p:cNvSpPr>
            <a:spLocks noGrp="1"/>
          </p:cNvSpPr>
          <p:nvPr>
            <p:ph sz="quarter" idx="4"/>
          </p:nvPr>
        </p:nvSpPr>
        <p:spPr>
          <a:xfrm>
            <a:off x="6172200" y="1477818"/>
            <a:ext cx="5183188" cy="4711845"/>
          </a:xfrm>
        </p:spPr>
        <p:txBody>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7" name="Symbol zastępczy daty 6">
            <a:extLst>
              <a:ext uri="{FF2B5EF4-FFF2-40B4-BE49-F238E27FC236}">
                <a16:creationId xmlns="" xmlns:a16="http://schemas.microsoft.com/office/drawing/2014/main" id="{905353D7-19B8-4114-9E58-04E920A13850}"/>
              </a:ext>
            </a:extLst>
          </p:cNvPr>
          <p:cNvSpPr>
            <a:spLocks noGrp="1"/>
          </p:cNvSpPr>
          <p:nvPr>
            <p:ph type="dt" sz="half" idx="10"/>
          </p:nvPr>
        </p:nvSpPr>
        <p:spPr/>
        <p:txBody>
          <a:bodyPr/>
          <a:lstStyle/>
          <a:p>
            <a:fld id="{96A2A66B-051F-4ED6-9522-58E1C9B7B0F0}" type="datetime1">
              <a:rPr lang="pl-PL" smtClean="0"/>
              <a:t>24.03.2022</a:t>
            </a:fld>
            <a:endParaRPr lang="pl-PL"/>
          </a:p>
        </p:txBody>
      </p:sp>
      <p:sp>
        <p:nvSpPr>
          <p:cNvPr id="8" name="Symbol zastępczy stopki 7">
            <a:extLst>
              <a:ext uri="{FF2B5EF4-FFF2-40B4-BE49-F238E27FC236}">
                <a16:creationId xmlns="" xmlns:a16="http://schemas.microsoft.com/office/drawing/2014/main" id="{3AB9033F-E05E-4956-A1B7-CC8153D7B88C}"/>
              </a:ext>
            </a:extLst>
          </p:cNvPr>
          <p:cNvSpPr>
            <a:spLocks noGrp="1"/>
          </p:cNvSpPr>
          <p:nvPr>
            <p:ph type="ftr" sz="quarter" idx="11"/>
          </p:nvPr>
        </p:nvSpPr>
        <p:spPr/>
        <p:txBody>
          <a:bodyPr/>
          <a:lstStyle/>
          <a:p>
            <a:endParaRPr lang="pl-PL"/>
          </a:p>
        </p:txBody>
      </p:sp>
      <p:sp>
        <p:nvSpPr>
          <p:cNvPr id="9" name="Symbol zastępczy numeru slajdu 8">
            <a:extLst>
              <a:ext uri="{FF2B5EF4-FFF2-40B4-BE49-F238E27FC236}">
                <a16:creationId xmlns="" xmlns:a16="http://schemas.microsoft.com/office/drawing/2014/main" id="{00D7DE72-3B30-4626-BAA5-C7A5BBE727A2}"/>
              </a:ext>
            </a:extLst>
          </p:cNvPr>
          <p:cNvSpPr>
            <a:spLocks noGrp="1"/>
          </p:cNvSpPr>
          <p:nvPr>
            <p:ph type="sldNum" sz="quarter" idx="12"/>
          </p:nvPr>
        </p:nvSpPr>
        <p:spPr/>
        <p:txBody>
          <a:bodyPr/>
          <a:lstStyle/>
          <a:p>
            <a:fld id="{8C77EEB4-143E-4FD0-9B6B-C1777D372456}" type="slidenum">
              <a:rPr lang="pl-PL" smtClean="0"/>
              <a:t>‹#›</a:t>
            </a:fld>
            <a:endParaRPr lang="pl-PL"/>
          </a:p>
        </p:txBody>
      </p:sp>
      <p:pic>
        <p:nvPicPr>
          <p:cNvPr id="4" name="Obraz 3">
            <a:extLst>
              <a:ext uri="{FF2B5EF4-FFF2-40B4-BE49-F238E27FC236}">
                <a16:creationId xmlns="" xmlns:a16="http://schemas.microsoft.com/office/drawing/2014/main" id="{F9757192-A880-45EA-BE1E-3833621FD09E}"/>
              </a:ext>
            </a:extLst>
          </p:cNvPr>
          <p:cNvPicPr>
            <a:picLocks noChangeAspect="1"/>
          </p:cNvPicPr>
          <p:nvPr userDrawn="1"/>
        </p:nvPicPr>
        <p:blipFill>
          <a:blip r:embed="rId2"/>
          <a:stretch>
            <a:fillRect/>
          </a:stretch>
        </p:blipFill>
        <p:spPr>
          <a:xfrm>
            <a:off x="0" y="0"/>
            <a:ext cx="5715000" cy="6858000"/>
          </a:xfrm>
          <a:prstGeom prst="rect">
            <a:avLst/>
          </a:prstGeom>
        </p:spPr>
      </p:pic>
      <p:pic>
        <p:nvPicPr>
          <p:cNvPr id="10" name="Obraz 9">
            <a:extLst>
              <a:ext uri="{FF2B5EF4-FFF2-40B4-BE49-F238E27FC236}">
                <a16:creationId xmlns="" xmlns:a16="http://schemas.microsoft.com/office/drawing/2014/main" id="{3AFA496D-D4F7-4504-86B2-738AB1FD449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65165" y="365125"/>
            <a:ext cx="752088" cy="1103351"/>
          </a:xfrm>
          <a:prstGeom prst="rect">
            <a:avLst/>
          </a:prstGeom>
        </p:spPr>
      </p:pic>
    </p:spTree>
    <p:extLst>
      <p:ext uri="{BB962C8B-B14F-4D97-AF65-F5344CB8AC3E}">
        <p14:creationId xmlns:p14="http://schemas.microsoft.com/office/powerpoint/2010/main" val="12783914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Porównanie">
    <p:spTree>
      <p:nvGrpSpPr>
        <p:cNvPr id="1" name=""/>
        <p:cNvGrpSpPr/>
        <p:nvPr/>
      </p:nvGrpSpPr>
      <p:grpSpPr>
        <a:xfrm>
          <a:off x="0" y="0"/>
          <a:ext cx="0" cy="0"/>
          <a:chOff x="0" y="0"/>
          <a:chExt cx="0" cy="0"/>
        </a:xfrm>
      </p:grpSpPr>
      <p:sp>
        <p:nvSpPr>
          <p:cNvPr id="5" name="Symbol zastępczy tekstu 4">
            <a:extLst>
              <a:ext uri="{FF2B5EF4-FFF2-40B4-BE49-F238E27FC236}">
                <a16:creationId xmlns="" xmlns:a16="http://schemas.microsoft.com/office/drawing/2014/main" id="{F3CC53AD-EC31-4EF8-B38E-DCFE2D8458B0}"/>
              </a:ext>
            </a:extLst>
          </p:cNvPr>
          <p:cNvSpPr>
            <a:spLocks noGrp="1"/>
          </p:cNvSpPr>
          <p:nvPr>
            <p:ph type="body" sz="quarter" idx="3"/>
          </p:nvPr>
        </p:nvSpPr>
        <p:spPr>
          <a:xfrm>
            <a:off x="3051313" y="397309"/>
            <a:ext cx="8304075" cy="9050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dirty="0"/>
              <a:t>Kliknij, aby edytować style wzorca tekstu</a:t>
            </a:r>
          </a:p>
        </p:txBody>
      </p:sp>
      <p:sp>
        <p:nvSpPr>
          <p:cNvPr id="6" name="Symbol zastępczy zawartości 5">
            <a:extLst>
              <a:ext uri="{FF2B5EF4-FFF2-40B4-BE49-F238E27FC236}">
                <a16:creationId xmlns="" xmlns:a16="http://schemas.microsoft.com/office/drawing/2014/main" id="{3748CF42-632D-458C-B633-CC9EB5AB361E}"/>
              </a:ext>
            </a:extLst>
          </p:cNvPr>
          <p:cNvSpPr>
            <a:spLocks noGrp="1"/>
          </p:cNvSpPr>
          <p:nvPr>
            <p:ph sz="quarter" idx="4"/>
          </p:nvPr>
        </p:nvSpPr>
        <p:spPr>
          <a:xfrm>
            <a:off x="3051313" y="1477818"/>
            <a:ext cx="8304075" cy="4711845"/>
          </a:xfrm>
        </p:spPr>
        <p:txBody>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7" name="Symbol zastępczy daty 6">
            <a:extLst>
              <a:ext uri="{FF2B5EF4-FFF2-40B4-BE49-F238E27FC236}">
                <a16:creationId xmlns="" xmlns:a16="http://schemas.microsoft.com/office/drawing/2014/main" id="{905353D7-19B8-4114-9E58-04E920A13850}"/>
              </a:ext>
            </a:extLst>
          </p:cNvPr>
          <p:cNvSpPr>
            <a:spLocks noGrp="1"/>
          </p:cNvSpPr>
          <p:nvPr>
            <p:ph type="dt" sz="half" idx="10"/>
          </p:nvPr>
        </p:nvSpPr>
        <p:spPr/>
        <p:txBody>
          <a:bodyPr/>
          <a:lstStyle/>
          <a:p>
            <a:fld id="{901AFB2F-18E2-41DA-BAA6-6E937A8B154B}" type="datetime1">
              <a:rPr lang="pl-PL" smtClean="0"/>
              <a:t>24.03.2022</a:t>
            </a:fld>
            <a:endParaRPr lang="pl-PL"/>
          </a:p>
        </p:txBody>
      </p:sp>
      <p:sp>
        <p:nvSpPr>
          <p:cNvPr id="8" name="Symbol zastępczy stopki 7">
            <a:extLst>
              <a:ext uri="{FF2B5EF4-FFF2-40B4-BE49-F238E27FC236}">
                <a16:creationId xmlns="" xmlns:a16="http://schemas.microsoft.com/office/drawing/2014/main" id="{3AB9033F-E05E-4956-A1B7-CC8153D7B88C}"/>
              </a:ext>
            </a:extLst>
          </p:cNvPr>
          <p:cNvSpPr>
            <a:spLocks noGrp="1"/>
          </p:cNvSpPr>
          <p:nvPr>
            <p:ph type="ftr" sz="quarter" idx="11"/>
          </p:nvPr>
        </p:nvSpPr>
        <p:spPr/>
        <p:txBody>
          <a:bodyPr/>
          <a:lstStyle/>
          <a:p>
            <a:endParaRPr lang="pl-PL"/>
          </a:p>
        </p:txBody>
      </p:sp>
      <p:sp>
        <p:nvSpPr>
          <p:cNvPr id="9" name="Symbol zastępczy numeru slajdu 8">
            <a:extLst>
              <a:ext uri="{FF2B5EF4-FFF2-40B4-BE49-F238E27FC236}">
                <a16:creationId xmlns="" xmlns:a16="http://schemas.microsoft.com/office/drawing/2014/main" id="{00D7DE72-3B30-4626-BAA5-C7A5BBE727A2}"/>
              </a:ext>
            </a:extLst>
          </p:cNvPr>
          <p:cNvSpPr>
            <a:spLocks noGrp="1"/>
          </p:cNvSpPr>
          <p:nvPr>
            <p:ph type="sldNum" sz="quarter" idx="12"/>
          </p:nvPr>
        </p:nvSpPr>
        <p:spPr/>
        <p:txBody>
          <a:bodyPr/>
          <a:lstStyle/>
          <a:p>
            <a:fld id="{8C77EEB4-143E-4FD0-9B6B-C1777D372456}" type="slidenum">
              <a:rPr lang="pl-PL" smtClean="0"/>
              <a:t>‹#›</a:t>
            </a:fld>
            <a:endParaRPr lang="pl-PL"/>
          </a:p>
        </p:txBody>
      </p:sp>
      <p:pic>
        <p:nvPicPr>
          <p:cNvPr id="4" name="Obraz 3">
            <a:extLst>
              <a:ext uri="{FF2B5EF4-FFF2-40B4-BE49-F238E27FC236}">
                <a16:creationId xmlns="" xmlns:a16="http://schemas.microsoft.com/office/drawing/2014/main" id="{F9757192-A880-45EA-BE1E-3833621FD09E}"/>
              </a:ext>
            </a:extLst>
          </p:cNvPr>
          <p:cNvPicPr>
            <a:picLocks noChangeAspect="1"/>
          </p:cNvPicPr>
          <p:nvPr userDrawn="1"/>
        </p:nvPicPr>
        <p:blipFill>
          <a:blip r:embed="rId2"/>
          <a:stretch>
            <a:fillRect/>
          </a:stretch>
        </p:blipFill>
        <p:spPr>
          <a:xfrm>
            <a:off x="0" y="0"/>
            <a:ext cx="2852530" cy="6858000"/>
          </a:xfrm>
          <a:prstGeom prst="rect">
            <a:avLst/>
          </a:prstGeom>
        </p:spPr>
      </p:pic>
      <p:pic>
        <p:nvPicPr>
          <p:cNvPr id="10" name="Obraz 9">
            <a:extLst>
              <a:ext uri="{FF2B5EF4-FFF2-40B4-BE49-F238E27FC236}">
                <a16:creationId xmlns="" xmlns:a16="http://schemas.microsoft.com/office/drawing/2014/main" id="{3AFA496D-D4F7-4504-86B2-738AB1FD449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65165" y="365125"/>
            <a:ext cx="752088" cy="1103351"/>
          </a:xfrm>
          <a:prstGeom prst="rect">
            <a:avLst/>
          </a:prstGeom>
        </p:spPr>
      </p:pic>
    </p:spTree>
    <p:extLst>
      <p:ext uri="{BB962C8B-B14F-4D97-AF65-F5344CB8AC3E}">
        <p14:creationId xmlns:p14="http://schemas.microsoft.com/office/powerpoint/2010/main" val="36908900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2_Porównanie">
    <p:spTree>
      <p:nvGrpSpPr>
        <p:cNvPr id="1" name=""/>
        <p:cNvGrpSpPr/>
        <p:nvPr/>
      </p:nvGrpSpPr>
      <p:grpSpPr>
        <a:xfrm>
          <a:off x="0" y="0"/>
          <a:ext cx="0" cy="0"/>
          <a:chOff x="0" y="0"/>
          <a:chExt cx="0" cy="0"/>
        </a:xfrm>
      </p:grpSpPr>
      <p:sp>
        <p:nvSpPr>
          <p:cNvPr id="5" name="Symbol zastępczy tekstu 4">
            <a:extLst>
              <a:ext uri="{FF2B5EF4-FFF2-40B4-BE49-F238E27FC236}">
                <a16:creationId xmlns="" xmlns:a16="http://schemas.microsoft.com/office/drawing/2014/main" id="{F3CC53AD-EC31-4EF8-B38E-DCFE2D8458B0}"/>
              </a:ext>
            </a:extLst>
          </p:cNvPr>
          <p:cNvSpPr>
            <a:spLocks noGrp="1"/>
          </p:cNvSpPr>
          <p:nvPr>
            <p:ph type="body" sz="quarter" idx="3"/>
          </p:nvPr>
        </p:nvSpPr>
        <p:spPr>
          <a:xfrm>
            <a:off x="3051313" y="397309"/>
            <a:ext cx="8304075" cy="9050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dirty="0"/>
              <a:t>Kliknij, aby edytować style wzorca tekstu</a:t>
            </a:r>
          </a:p>
        </p:txBody>
      </p:sp>
      <p:sp>
        <p:nvSpPr>
          <p:cNvPr id="6" name="Symbol zastępczy zawartości 5">
            <a:extLst>
              <a:ext uri="{FF2B5EF4-FFF2-40B4-BE49-F238E27FC236}">
                <a16:creationId xmlns="" xmlns:a16="http://schemas.microsoft.com/office/drawing/2014/main" id="{3748CF42-632D-458C-B633-CC9EB5AB361E}"/>
              </a:ext>
            </a:extLst>
          </p:cNvPr>
          <p:cNvSpPr>
            <a:spLocks noGrp="1"/>
          </p:cNvSpPr>
          <p:nvPr>
            <p:ph sz="quarter" idx="4"/>
          </p:nvPr>
        </p:nvSpPr>
        <p:spPr>
          <a:xfrm>
            <a:off x="3051313" y="1477818"/>
            <a:ext cx="8304075" cy="4711845"/>
          </a:xfrm>
        </p:spPr>
        <p:txBody>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7" name="Symbol zastępczy daty 6">
            <a:extLst>
              <a:ext uri="{FF2B5EF4-FFF2-40B4-BE49-F238E27FC236}">
                <a16:creationId xmlns="" xmlns:a16="http://schemas.microsoft.com/office/drawing/2014/main" id="{905353D7-19B8-4114-9E58-04E920A13850}"/>
              </a:ext>
            </a:extLst>
          </p:cNvPr>
          <p:cNvSpPr>
            <a:spLocks noGrp="1"/>
          </p:cNvSpPr>
          <p:nvPr>
            <p:ph type="dt" sz="half" idx="10"/>
          </p:nvPr>
        </p:nvSpPr>
        <p:spPr/>
        <p:txBody>
          <a:bodyPr/>
          <a:lstStyle/>
          <a:p>
            <a:fld id="{901AFB2F-18E2-41DA-BAA6-6E937A8B154B}" type="datetime1">
              <a:rPr lang="pl-PL" smtClean="0"/>
              <a:t>24.03.2022</a:t>
            </a:fld>
            <a:endParaRPr lang="pl-PL"/>
          </a:p>
        </p:txBody>
      </p:sp>
      <p:sp>
        <p:nvSpPr>
          <p:cNvPr id="8" name="Symbol zastępczy stopki 7">
            <a:extLst>
              <a:ext uri="{FF2B5EF4-FFF2-40B4-BE49-F238E27FC236}">
                <a16:creationId xmlns="" xmlns:a16="http://schemas.microsoft.com/office/drawing/2014/main" id="{3AB9033F-E05E-4956-A1B7-CC8153D7B88C}"/>
              </a:ext>
            </a:extLst>
          </p:cNvPr>
          <p:cNvSpPr>
            <a:spLocks noGrp="1"/>
          </p:cNvSpPr>
          <p:nvPr>
            <p:ph type="ftr" sz="quarter" idx="11"/>
          </p:nvPr>
        </p:nvSpPr>
        <p:spPr/>
        <p:txBody>
          <a:bodyPr/>
          <a:lstStyle/>
          <a:p>
            <a:endParaRPr lang="pl-PL"/>
          </a:p>
        </p:txBody>
      </p:sp>
      <p:sp>
        <p:nvSpPr>
          <p:cNvPr id="9" name="Symbol zastępczy numeru slajdu 8">
            <a:extLst>
              <a:ext uri="{FF2B5EF4-FFF2-40B4-BE49-F238E27FC236}">
                <a16:creationId xmlns="" xmlns:a16="http://schemas.microsoft.com/office/drawing/2014/main" id="{00D7DE72-3B30-4626-BAA5-C7A5BBE727A2}"/>
              </a:ext>
            </a:extLst>
          </p:cNvPr>
          <p:cNvSpPr>
            <a:spLocks noGrp="1"/>
          </p:cNvSpPr>
          <p:nvPr>
            <p:ph type="sldNum" sz="quarter" idx="12"/>
          </p:nvPr>
        </p:nvSpPr>
        <p:spPr/>
        <p:txBody>
          <a:bodyPr/>
          <a:lstStyle/>
          <a:p>
            <a:fld id="{8C77EEB4-143E-4FD0-9B6B-C1777D372456}" type="slidenum">
              <a:rPr lang="pl-PL" smtClean="0"/>
              <a:t>‹#›</a:t>
            </a:fld>
            <a:endParaRPr lang="pl-PL"/>
          </a:p>
        </p:txBody>
      </p:sp>
      <p:pic>
        <p:nvPicPr>
          <p:cNvPr id="4" name="Obraz 3">
            <a:extLst>
              <a:ext uri="{FF2B5EF4-FFF2-40B4-BE49-F238E27FC236}">
                <a16:creationId xmlns="" xmlns:a16="http://schemas.microsoft.com/office/drawing/2014/main" id="{F9757192-A880-45EA-BE1E-3833621FD09E}"/>
              </a:ext>
            </a:extLst>
          </p:cNvPr>
          <p:cNvPicPr>
            <a:picLocks noChangeAspect="1"/>
          </p:cNvPicPr>
          <p:nvPr userDrawn="1"/>
        </p:nvPicPr>
        <p:blipFill>
          <a:blip r:embed="rId2"/>
          <a:stretch>
            <a:fillRect/>
          </a:stretch>
        </p:blipFill>
        <p:spPr>
          <a:xfrm>
            <a:off x="0" y="0"/>
            <a:ext cx="752088" cy="6858000"/>
          </a:xfrm>
          <a:prstGeom prst="rect">
            <a:avLst/>
          </a:prstGeom>
        </p:spPr>
      </p:pic>
      <p:pic>
        <p:nvPicPr>
          <p:cNvPr id="10" name="Obraz 9">
            <a:extLst>
              <a:ext uri="{FF2B5EF4-FFF2-40B4-BE49-F238E27FC236}">
                <a16:creationId xmlns="" xmlns:a16="http://schemas.microsoft.com/office/drawing/2014/main" id="{3AFA496D-D4F7-4504-86B2-738AB1FD449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65165" y="365125"/>
            <a:ext cx="752088" cy="1103351"/>
          </a:xfrm>
          <a:prstGeom prst="rect">
            <a:avLst/>
          </a:prstGeom>
        </p:spPr>
      </p:pic>
    </p:spTree>
    <p:extLst>
      <p:ext uri="{BB962C8B-B14F-4D97-AF65-F5344CB8AC3E}">
        <p14:creationId xmlns:p14="http://schemas.microsoft.com/office/powerpoint/2010/main" val="3427481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Porównanie">
    <p:spTree>
      <p:nvGrpSpPr>
        <p:cNvPr id="1" name=""/>
        <p:cNvGrpSpPr/>
        <p:nvPr/>
      </p:nvGrpSpPr>
      <p:grpSpPr>
        <a:xfrm>
          <a:off x="0" y="0"/>
          <a:ext cx="0" cy="0"/>
          <a:chOff x="0" y="0"/>
          <a:chExt cx="0" cy="0"/>
        </a:xfrm>
      </p:grpSpPr>
      <p:sp>
        <p:nvSpPr>
          <p:cNvPr id="5" name="Symbol zastępczy tekstu 4">
            <a:extLst>
              <a:ext uri="{FF2B5EF4-FFF2-40B4-BE49-F238E27FC236}">
                <a16:creationId xmlns="" xmlns:a16="http://schemas.microsoft.com/office/drawing/2014/main" id="{F3CC53AD-EC31-4EF8-B38E-DCFE2D8458B0}"/>
              </a:ext>
            </a:extLst>
          </p:cNvPr>
          <p:cNvSpPr>
            <a:spLocks noGrp="1"/>
          </p:cNvSpPr>
          <p:nvPr>
            <p:ph type="body" sz="quarter" idx="3"/>
          </p:nvPr>
        </p:nvSpPr>
        <p:spPr>
          <a:xfrm>
            <a:off x="838201" y="397309"/>
            <a:ext cx="10517188" cy="9050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dirty="0"/>
              <a:t>Kliknij, aby edytować style wzorca tekstu</a:t>
            </a:r>
          </a:p>
        </p:txBody>
      </p:sp>
      <p:sp>
        <p:nvSpPr>
          <p:cNvPr id="6" name="Symbol zastępczy zawartości 5">
            <a:extLst>
              <a:ext uri="{FF2B5EF4-FFF2-40B4-BE49-F238E27FC236}">
                <a16:creationId xmlns="" xmlns:a16="http://schemas.microsoft.com/office/drawing/2014/main" id="{3748CF42-632D-458C-B633-CC9EB5AB361E}"/>
              </a:ext>
            </a:extLst>
          </p:cNvPr>
          <p:cNvSpPr>
            <a:spLocks noGrp="1"/>
          </p:cNvSpPr>
          <p:nvPr>
            <p:ph sz="quarter" idx="4"/>
          </p:nvPr>
        </p:nvSpPr>
        <p:spPr>
          <a:xfrm>
            <a:off x="838201" y="1477818"/>
            <a:ext cx="10517188" cy="4711845"/>
          </a:xfrm>
        </p:spPr>
        <p:txBody>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7" name="Symbol zastępczy daty 6">
            <a:extLst>
              <a:ext uri="{FF2B5EF4-FFF2-40B4-BE49-F238E27FC236}">
                <a16:creationId xmlns="" xmlns:a16="http://schemas.microsoft.com/office/drawing/2014/main" id="{905353D7-19B8-4114-9E58-04E920A13850}"/>
              </a:ext>
            </a:extLst>
          </p:cNvPr>
          <p:cNvSpPr>
            <a:spLocks noGrp="1"/>
          </p:cNvSpPr>
          <p:nvPr>
            <p:ph type="dt" sz="half" idx="10"/>
          </p:nvPr>
        </p:nvSpPr>
        <p:spPr/>
        <p:txBody>
          <a:bodyPr/>
          <a:lstStyle/>
          <a:p>
            <a:fld id="{FDEA2FBB-E16B-48E2-9072-D223E635AE27}" type="datetime1">
              <a:rPr lang="pl-PL" smtClean="0"/>
              <a:t>24.03.2022</a:t>
            </a:fld>
            <a:endParaRPr lang="pl-PL"/>
          </a:p>
        </p:txBody>
      </p:sp>
      <p:sp>
        <p:nvSpPr>
          <p:cNvPr id="8" name="Symbol zastępczy stopki 7">
            <a:extLst>
              <a:ext uri="{FF2B5EF4-FFF2-40B4-BE49-F238E27FC236}">
                <a16:creationId xmlns="" xmlns:a16="http://schemas.microsoft.com/office/drawing/2014/main" id="{3AB9033F-E05E-4956-A1B7-CC8153D7B88C}"/>
              </a:ext>
            </a:extLst>
          </p:cNvPr>
          <p:cNvSpPr>
            <a:spLocks noGrp="1"/>
          </p:cNvSpPr>
          <p:nvPr>
            <p:ph type="ftr" sz="quarter" idx="11"/>
          </p:nvPr>
        </p:nvSpPr>
        <p:spPr/>
        <p:txBody>
          <a:bodyPr/>
          <a:lstStyle/>
          <a:p>
            <a:endParaRPr lang="pl-PL"/>
          </a:p>
        </p:txBody>
      </p:sp>
      <p:sp>
        <p:nvSpPr>
          <p:cNvPr id="9" name="Symbol zastępczy numeru slajdu 8">
            <a:extLst>
              <a:ext uri="{FF2B5EF4-FFF2-40B4-BE49-F238E27FC236}">
                <a16:creationId xmlns="" xmlns:a16="http://schemas.microsoft.com/office/drawing/2014/main" id="{00D7DE72-3B30-4626-BAA5-C7A5BBE727A2}"/>
              </a:ext>
            </a:extLst>
          </p:cNvPr>
          <p:cNvSpPr>
            <a:spLocks noGrp="1"/>
          </p:cNvSpPr>
          <p:nvPr>
            <p:ph type="sldNum" sz="quarter" idx="12"/>
          </p:nvPr>
        </p:nvSpPr>
        <p:spPr/>
        <p:txBody>
          <a:bodyPr/>
          <a:lstStyle/>
          <a:p>
            <a:fld id="{8C77EEB4-143E-4FD0-9B6B-C1777D372456}" type="slidenum">
              <a:rPr lang="pl-PL" smtClean="0"/>
              <a:t>‹#›</a:t>
            </a:fld>
            <a:endParaRPr lang="pl-PL"/>
          </a:p>
        </p:txBody>
      </p:sp>
      <p:pic>
        <p:nvPicPr>
          <p:cNvPr id="4" name="Obraz 3">
            <a:extLst>
              <a:ext uri="{FF2B5EF4-FFF2-40B4-BE49-F238E27FC236}">
                <a16:creationId xmlns="" xmlns:a16="http://schemas.microsoft.com/office/drawing/2014/main" id="{F9757192-A880-45EA-BE1E-3833621FD09E}"/>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10" name="Obraz 9">
            <a:extLst>
              <a:ext uri="{FF2B5EF4-FFF2-40B4-BE49-F238E27FC236}">
                <a16:creationId xmlns="" xmlns:a16="http://schemas.microsoft.com/office/drawing/2014/main" id="{3AFA496D-D4F7-4504-86B2-738AB1FD449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65165" y="365125"/>
            <a:ext cx="752088" cy="1103351"/>
          </a:xfrm>
          <a:prstGeom prst="rect">
            <a:avLst/>
          </a:prstGeom>
        </p:spPr>
      </p:pic>
    </p:spTree>
    <p:extLst>
      <p:ext uri="{BB962C8B-B14F-4D97-AF65-F5344CB8AC3E}">
        <p14:creationId xmlns:p14="http://schemas.microsoft.com/office/powerpoint/2010/main" val="39723877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Porównanie">
    <p:spTree>
      <p:nvGrpSpPr>
        <p:cNvPr id="1" name=""/>
        <p:cNvGrpSpPr/>
        <p:nvPr/>
      </p:nvGrpSpPr>
      <p:grpSpPr>
        <a:xfrm>
          <a:off x="0" y="0"/>
          <a:ext cx="0" cy="0"/>
          <a:chOff x="0" y="0"/>
          <a:chExt cx="0" cy="0"/>
        </a:xfrm>
      </p:grpSpPr>
      <p:sp>
        <p:nvSpPr>
          <p:cNvPr id="5" name="Symbol zastępczy tekstu 4">
            <a:extLst>
              <a:ext uri="{FF2B5EF4-FFF2-40B4-BE49-F238E27FC236}">
                <a16:creationId xmlns="" xmlns:a16="http://schemas.microsoft.com/office/drawing/2014/main" id="{F3CC53AD-EC31-4EF8-B38E-DCFE2D8458B0}"/>
              </a:ext>
            </a:extLst>
          </p:cNvPr>
          <p:cNvSpPr>
            <a:spLocks noGrp="1"/>
          </p:cNvSpPr>
          <p:nvPr>
            <p:ph type="body" sz="quarter" idx="3"/>
          </p:nvPr>
        </p:nvSpPr>
        <p:spPr>
          <a:xfrm>
            <a:off x="6172200" y="397309"/>
            <a:ext cx="5183188" cy="9050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dirty="0"/>
              <a:t>Kliknij, aby edytować style wzorca tekstu</a:t>
            </a:r>
          </a:p>
        </p:txBody>
      </p:sp>
      <p:sp>
        <p:nvSpPr>
          <p:cNvPr id="6" name="Symbol zastępczy zawartości 5">
            <a:extLst>
              <a:ext uri="{FF2B5EF4-FFF2-40B4-BE49-F238E27FC236}">
                <a16:creationId xmlns="" xmlns:a16="http://schemas.microsoft.com/office/drawing/2014/main" id="{3748CF42-632D-458C-B633-CC9EB5AB361E}"/>
              </a:ext>
            </a:extLst>
          </p:cNvPr>
          <p:cNvSpPr>
            <a:spLocks noGrp="1"/>
          </p:cNvSpPr>
          <p:nvPr>
            <p:ph sz="quarter" idx="4"/>
          </p:nvPr>
        </p:nvSpPr>
        <p:spPr>
          <a:xfrm>
            <a:off x="6172200" y="1477818"/>
            <a:ext cx="5183188" cy="4711845"/>
          </a:xfrm>
        </p:spPr>
        <p:txBody>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7" name="Symbol zastępczy daty 6">
            <a:extLst>
              <a:ext uri="{FF2B5EF4-FFF2-40B4-BE49-F238E27FC236}">
                <a16:creationId xmlns="" xmlns:a16="http://schemas.microsoft.com/office/drawing/2014/main" id="{905353D7-19B8-4114-9E58-04E920A13850}"/>
              </a:ext>
            </a:extLst>
          </p:cNvPr>
          <p:cNvSpPr>
            <a:spLocks noGrp="1"/>
          </p:cNvSpPr>
          <p:nvPr>
            <p:ph type="dt" sz="half" idx="10"/>
          </p:nvPr>
        </p:nvSpPr>
        <p:spPr/>
        <p:txBody>
          <a:bodyPr/>
          <a:lstStyle/>
          <a:p>
            <a:fld id="{B64C28EE-9317-43E9-B82E-A7407A40A4EA}" type="datetime1">
              <a:rPr lang="pl-PL" smtClean="0"/>
              <a:t>24.03.2022</a:t>
            </a:fld>
            <a:endParaRPr lang="pl-PL"/>
          </a:p>
        </p:txBody>
      </p:sp>
      <p:sp>
        <p:nvSpPr>
          <p:cNvPr id="8" name="Symbol zastępczy stopki 7">
            <a:extLst>
              <a:ext uri="{FF2B5EF4-FFF2-40B4-BE49-F238E27FC236}">
                <a16:creationId xmlns="" xmlns:a16="http://schemas.microsoft.com/office/drawing/2014/main" id="{3AB9033F-E05E-4956-A1B7-CC8153D7B88C}"/>
              </a:ext>
            </a:extLst>
          </p:cNvPr>
          <p:cNvSpPr>
            <a:spLocks noGrp="1"/>
          </p:cNvSpPr>
          <p:nvPr>
            <p:ph type="ftr" sz="quarter" idx="11"/>
          </p:nvPr>
        </p:nvSpPr>
        <p:spPr/>
        <p:txBody>
          <a:bodyPr/>
          <a:lstStyle/>
          <a:p>
            <a:endParaRPr lang="pl-PL"/>
          </a:p>
        </p:txBody>
      </p:sp>
      <p:sp>
        <p:nvSpPr>
          <p:cNvPr id="9" name="Symbol zastępczy numeru slajdu 8">
            <a:extLst>
              <a:ext uri="{FF2B5EF4-FFF2-40B4-BE49-F238E27FC236}">
                <a16:creationId xmlns="" xmlns:a16="http://schemas.microsoft.com/office/drawing/2014/main" id="{00D7DE72-3B30-4626-BAA5-C7A5BBE727A2}"/>
              </a:ext>
            </a:extLst>
          </p:cNvPr>
          <p:cNvSpPr>
            <a:spLocks noGrp="1"/>
          </p:cNvSpPr>
          <p:nvPr>
            <p:ph type="sldNum" sz="quarter" idx="12"/>
          </p:nvPr>
        </p:nvSpPr>
        <p:spPr/>
        <p:txBody>
          <a:bodyPr/>
          <a:lstStyle/>
          <a:p>
            <a:fld id="{8C77EEB4-143E-4FD0-9B6B-C1777D372456}" type="slidenum">
              <a:rPr lang="pl-PL" smtClean="0"/>
              <a:t>‹#›</a:t>
            </a:fld>
            <a:endParaRPr lang="pl-PL"/>
          </a:p>
        </p:txBody>
      </p:sp>
      <p:pic>
        <p:nvPicPr>
          <p:cNvPr id="3" name="Obraz 2">
            <a:extLst>
              <a:ext uri="{FF2B5EF4-FFF2-40B4-BE49-F238E27FC236}">
                <a16:creationId xmlns="" xmlns:a16="http://schemas.microsoft.com/office/drawing/2014/main" id="{6B120536-E9E3-459A-BD4E-84A1C253ACE3}"/>
              </a:ext>
            </a:extLst>
          </p:cNvPr>
          <p:cNvPicPr>
            <a:picLocks noChangeAspect="1"/>
          </p:cNvPicPr>
          <p:nvPr userDrawn="1"/>
        </p:nvPicPr>
        <p:blipFill>
          <a:blip r:embed="rId2"/>
          <a:stretch>
            <a:fillRect/>
          </a:stretch>
        </p:blipFill>
        <p:spPr>
          <a:xfrm>
            <a:off x="1" y="-64655"/>
            <a:ext cx="5715000" cy="6922655"/>
          </a:xfrm>
          <a:prstGeom prst="rect">
            <a:avLst/>
          </a:prstGeom>
        </p:spPr>
      </p:pic>
      <p:pic>
        <p:nvPicPr>
          <p:cNvPr id="10" name="Obraz 9">
            <a:extLst>
              <a:ext uri="{FF2B5EF4-FFF2-40B4-BE49-F238E27FC236}">
                <a16:creationId xmlns="" xmlns:a16="http://schemas.microsoft.com/office/drawing/2014/main" id="{BDFEDB7F-1956-4B30-A08A-590BD481882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65165" y="365125"/>
            <a:ext cx="752088" cy="1103351"/>
          </a:xfrm>
          <a:prstGeom prst="rect">
            <a:avLst/>
          </a:prstGeom>
        </p:spPr>
      </p:pic>
    </p:spTree>
    <p:extLst>
      <p:ext uri="{BB962C8B-B14F-4D97-AF65-F5344CB8AC3E}">
        <p14:creationId xmlns:p14="http://schemas.microsoft.com/office/powerpoint/2010/main" val="172168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F0D20380-FED1-4A31-8A1C-ED4487F06DFE}"/>
              </a:ext>
            </a:extLst>
          </p:cNvPr>
          <p:cNvSpPr>
            <a:spLocks noGrp="1"/>
          </p:cNvSpPr>
          <p:nvPr>
            <p:ph type="title"/>
          </p:nvPr>
        </p:nvSpPr>
        <p:spPr>
          <a:xfrm>
            <a:off x="838200" y="365125"/>
            <a:ext cx="10515600" cy="880773"/>
          </a:xfrm>
        </p:spPr>
        <p:txBody>
          <a:bodyPr>
            <a:normAutofit/>
          </a:bodyPr>
          <a:lstStyle>
            <a:lvl1pPr>
              <a:defRPr sz="3600" b="1"/>
            </a:lvl1pPr>
          </a:lstStyle>
          <a:p>
            <a:r>
              <a:rPr lang="pl-PL" dirty="0"/>
              <a:t>Kliknij, aby edytować styl</a:t>
            </a:r>
          </a:p>
        </p:txBody>
      </p:sp>
      <p:sp>
        <p:nvSpPr>
          <p:cNvPr id="3" name="Symbol zastępczy zawartości 2">
            <a:extLst>
              <a:ext uri="{FF2B5EF4-FFF2-40B4-BE49-F238E27FC236}">
                <a16:creationId xmlns="" xmlns:a16="http://schemas.microsoft.com/office/drawing/2014/main" id="{24072369-0AEF-48AD-89C7-FE941A08D2EA}"/>
              </a:ext>
            </a:extLst>
          </p:cNvPr>
          <p:cNvSpPr>
            <a:spLocks noGrp="1"/>
          </p:cNvSpPr>
          <p:nvPr>
            <p:ph idx="1"/>
          </p:nvPr>
        </p:nvSpPr>
        <p:spPr>
          <a:xfrm>
            <a:off x="838200" y="1440873"/>
            <a:ext cx="10515600" cy="4736090"/>
          </a:xfrm>
        </p:spPr>
        <p:txBody>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4" name="Symbol zastępczy daty 3">
            <a:extLst>
              <a:ext uri="{FF2B5EF4-FFF2-40B4-BE49-F238E27FC236}">
                <a16:creationId xmlns="" xmlns:a16="http://schemas.microsoft.com/office/drawing/2014/main" id="{E6141559-0E10-401B-BCB1-9E13E7C51B59}"/>
              </a:ext>
            </a:extLst>
          </p:cNvPr>
          <p:cNvSpPr>
            <a:spLocks noGrp="1"/>
          </p:cNvSpPr>
          <p:nvPr>
            <p:ph type="dt" sz="half" idx="10"/>
          </p:nvPr>
        </p:nvSpPr>
        <p:spPr/>
        <p:txBody>
          <a:bodyPr/>
          <a:lstStyle/>
          <a:p>
            <a:fld id="{99D42962-4FB9-4547-83E0-F6C9674906F5}" type="datetime1">
              <a:rPr lang="pl-PL" smtClean="0"/>
              <a:t>24.03.2022</a:t>
            </a:fld>
            <a:endParaRPr lang="pl-PL"/>
          </a:p>
        </p:txBody>
      </p:sp>
      <p:sp>
        <p:nvSpPr>
          <p:cNvPr id="5" name="Symbol zastępczy stopki 4">
            <a:extLst>
              <a:ext uri="{FF2B5EF4-FFF2-40B4-BE49-F238E27FC236}">
                <a16:creationId xmlns="" xmlns:a16="http://schemas.microsoft.com/office/drawing/2014/main" id="{51D47D61-17EC-4344-8403-FE56D0DD622E}"/>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 xmlns:a16="http://schemas.microsoft.com/office/drawing/2014/main" id="{17D7DC16-BD29-4C55-8573-6E70FA6F2115}"/>
              </a:ext>
            </a:extLst>
          </p:cNvPr>
          <p:cNvSpPr>
            <a:spLocks noGrp="1"/>
          </p:cNvSpPr>
          <p:nvPr>
            <p:ph type="sldNum" sz="quarter" idx="12"/>
          </p:nvPr>
        </p:nvSpPr>
        <p:spPr/>
        <p:txBody>
          <a:bodyPr/>
          <a:lstStyle/>
          <a:p>
            <a:fld id="{8C77EEB4-143E-4FD0-9B6B-C1777D372456}" type="slidenum">
              <a:rPr lang="pl-PL" smtClean="0"/>
              <a:t>‹#›</a:t>
            </a:fld>
            <a:endParaRPr lang="pl-PL"/>
          </a:p>
        </p:txBody>
      </p:sp>
      <p:pic>
        <p:nvPicPr>
          <p:cNvPr id="7" name="Obraz 6">
            <a:extLst>
              <a:ext uri="{FF2B5EF4-FFF2-40B4-BE49-F238E27FC236}">
                <a16:creationId xmlns="" xmlns:a16="http://schemas.microsoft.com/office/drawing/2014/main" id="{2CA4D497-8578-4D66-A1BD-BBFC2BA43C8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67355" y="360218"/>
            <a:ext cx="603715" cy="885680"/>
          </a:xfrm>
          <a:prstGeom prst="rect">
            <a:avLst/>
          </a:prstGeom>
        </p:spPr>
      </p:pic>
      <p:pic>
        <p:nvPicPr>
          <p:cNvPr id="10" name="Obraz 9">
            <a:extLst>
              <a:ext uri="{FF2B5EF4-FFF2-40B4-BE49-F238E27FC236}">
                <a16:creationId xmlns="" xmlns:a16="http://schemas.microsoft.com/office/drawing/2014/main" id="{93019370-6A27-4A4E-BAAC-BD9F01E5E428}"/>
              </a:ext>
            </a:extLst>
          </p:cNvPr>
          <p:cNvPicPr>
            <a:picLocks noChangeAspect="1"/>
          </p:cNvPicPr>
          <p:nvPr userDrawn="1"/>
        </p:nvPicPr>
        <p:blipFill>
          <a:blip r:embed="rId3"/>
          <a:stretch>
            <a:fillRect/>
          </a:stretch>
        </p:blipFill>
        <p:spPr>
          <a:xfrm>
            <a:off x="0" y="0"/>
            <a:ext cx="267855" cy="6858000"/>
          </a:xfrm>
          <a:prstGeom prst="rect">
            <a:avLst/>
          </a:prstGeom>
        </p:spPr>
      </p:pic>
    </p:spTree>
    <p:extLst>
      <p:ext uri="{BB962C8B-B14F-4D97-AF65-F5344CB8AC3E}">
        <p14:creationId xmlns:p14="http://schemas.microsoft.com/office/powerpoint/2010/main" val="19301576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Układ niestandardowy">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399AB409-BA63-40CC-871A-B99C039F0CF9}"/>
              </a:ext>
            </a:extLst>
          </p:cNvPr>
          <p:cNvSpPr>
            <a:spLocks noGrp="1"/>
          </p:cNvSpPr>
          <p:nvPr>
            <p:ph type="title"/>
          </p:nvPr>
        </p:nvSpPr>
        <p:spPr/>
        <p:txBody>
          <a:bodyPr/>
          <a:lstStyle/>
          <a:p>
            <a:r>
              <a:rPr lang="pl-PL"/>
              <a:t>Kliknij, aby edytować styl</a:t>
            </a:r>
          </a:p>
        </p:txBody>
      </p:sp>
      <p:sp>
        <p:nvSpPr>
          <p:cNvPr id="3" name="Symbol zastępczy daty 2">
            <a:extLst>
              <a:ext uri="{FF2B5EF4-FFF2-40B4-BE49-F238E27FC236}">
                <a16:creationId xmlns="" xmlns:a16="http://schemas.microsoft.com/office/drawing/2014/main" id="{4DF06138-44EF-41FC-BD81-5B679DF637F0}"/>
              </a:ext>
            </a:extLst>
          </p:cNvPr>
          <p:cNvSpPr>
            <a:spLocks noGrp="1"/>
          </p:cNvSpPr>
          <p:nvPr>
            <p:ph type="dt" sz="half" idx="10"/>
          </p:nvPr>
        </p:nvSpPr>
        <p:spPr/>
        <p:txBody>
          <a:bodyPr/>
          <a:lstStyle/>
          <a:p>
            <a:fld id="{E164C452-7DD6-431F-9C4F-5FC5B688881E}" type="datetime1">
              <a:rPr lang="pl-PL" smtClean="0"/>
              <a:t>24.03.2022</a:t>
            </a:fld>
            <a:endParaRPr lang="pl-PL"/>
          </a:p>
        </p:txBody>
      </p:sp>
      <p:sp>
        <p:nvSpPr>
          <p:cNvPr id="4" name="Symbol zastępczy stopki 3">
            <a:extLst>
              <a:ext uri="{FF2B5EF4-FFF2-40B4-BE49-F238E27FC236}">
                <a16:creationId xmlns="" xmlns:a16="http://schemas.microsoft.com/office/drawing/2014/main" id="{2A8F8CD5-D9C3-4EFA-B8CC-95443B9E3895}"/>
              </a:ext>
            </a:extLst>
          </p:cNvPr>
          <p:cNvSpPr>
            <a:spLocks noGrp="1"/>
          </p:cNvSpPr>
          <p:nvPr>
            <p:ph type="ftr" sz="quarter" idx="11"/>
          </p:nvPr>
        </p:nvSpPr>
        <p:spPr/>
        <p:txBody>
          <a:bodyPr/>
          <a:lstStyle/>
          <a:p>
            <a:endParaRPr lang="pl-PL"/>
          </a:p>
        </p:txBody>
      </p:sp>
      <p:sp>
        <p:nvSpPr>
          <p:cNvPr id="5" name="Symbol zastępczy numeru slajdu 4">
            <a:extLst>
              <a:ext uri="{FF2B5EF4-FFF2-40B4-BE49-F238E27FC236}">
                <a16:creationId xmlns="" xmlns:a16="http://schemas.microsoft.com/office/drawing/2014/main" id="{CAB6FFF7-29EB-4DF0-8AB6-CE9DDD65CDE6}"/>
              </a:ext>
            </a:extLst>
          </p:cNvPr>
          <p:cNvSpPr>
            <a:spLocks noGrp="1"/>
          </p:cNvSpPr>
          <p:nvPr>
            <p:ph type="sldNum" sz="quarter" idx="12"/>
          </p:nvPr>
        </p:nvSpPr>
        <p:spPr/>
        <p:txBody>
          <a:bodyPr/>
          <a:lstStyle/>
          <a:p>
            <a:fld id="{8C77EEB4-143E-4FD0-9B6B-C1777D372456}" type="slidenum">
              <a:rPr lang="pl-PL" smtClean="0"/>
              <a:t>‹#›</a:t>
            </a:fld>
            <a:endParaRPr lang="pl-PL"/>
          </a:p>
        </p:txBody>
      </p:sp>
    </p:spTree>
    <p:extLst>
      <p:ext uri="{BB962C8B-B14F-4D97-AF65-F5344CB8AC3E}">
        <p14:creationId xmlns:p14="http://schemas.microsoft.com/office/powerpoint/2010/main" val="28150352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8042BF41-5A24-44F1-9255-B44AAC00B63C}"/>
              </a:ext>
            </a:extLst>
          </p:cNvPr>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a:extLst>
              <a:ext uri="{FF2B5EF4-FFF2-40B4-BE49-F238E27FC236}">
                <a16:creationId xmlns="" xmlns:a16="http://schemas.microsoft.com/office/drawing/2014/main" id="{374A6D67-333D-4EC7-8F1C-AA67C795B3B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Symbol zastępczy daty 3">
            <a:extLst>
              <a:ext uri="{FF2B5EF4-FFF2-40B4-BE49-F238E27FC236}">
                <a16:creationId xmlns="" xmlns:a16="http://schemas.microsoft.com/office/drawing/2014/main" id="{1709F372-6A1D-499E-98B9-81699BDF78C4}"/>
              </a:ext>
            </a:extLst>
          </p:cNvPr>
          <p:cNvSpPr>
            <a:spLocks noGrp="1"/>
          </p:cNvSpPr>
          <p:nvPr>
            <p:ph type="dt" sz="half" idx="10"/>
          </p:nvPr>
        </p:nvSpPr>
        <p:spPr/>
        <p:txBody>
          <a:bodyPr/>
          <a:lstStyle/>
          <a:p>
            <a:fld id="{CB9A1C5B-FD90-4FD9-BA37-6474F500186C}" type="datetime1">
              <a:rPr lang="pl-PL" smtClean="0"/>
              <a:t>24.03.2022</a:t>
            </a:fld>
            <a:endParaRPr lang="pl-PL"/>
          </a:p>
        </p:txBody>
      </p:sp>
      <p:sp>
        <p:nvSpPr>
          <p:cNvPr id="5" name="Symbol zastępczy stopki 4">
            <a:extLst>
              <a:ext uri="{FF2B5EF4-FFF2-40B4-BE49-F238E27FC236}">
                <a16:creationId xmlns="" xmlns:a16="http://schemas.microsoft.com/office/drawing/2014/main" id="{1005AA05-B7EC-41C5-ACE2-4ECBCCC7DDD9}"/>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 xmlns:a16="http://schemas.microsoft.com/office/drawing/2014/main" id="{71662289-2D33-4799-85BD-71FD3FCB7F3A}"/>
              </a:ext>
            </a:extLst>
          </p:cNvPr>
          <p:cNvSpPr>
            <a:spLocks noGrp="1"/>
          </p:cNvSpPr>
          <p:nvPr>
            <p:ph type="sldNum" sz="quarter" idx="12"/>
          </p:nvPr>
        </p:nvSpPr>
        <p:spPr/>
        <p:txBody>
          <a:bodyPr/>
          <a:lstStyle/>
          <a:p>
            <a:fld id="{8C77EEB4-143E-4FD0-9B6B-C1777D372456}" type="slidenum">
              <a:rPr lang="pl-PL" smtClean="0"/>
              <a:t>‹#›</a:t>
            </a:fld>
            <a:endParaRPr lang="pl-PL"/>
          </a:p>
        </p:txBody>
      </p:sp>
    </p:spTree>
    <p:extLst>
      <p:ext uri="{BB962C8B-B14F-4D97-AF65-F5344CB8AC3E}">
        <p14:creationId xmlns:p14="http://schemas.microsoft.com/office/powerpoint/2010/main" val="39137768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3ACB088B-8171-4260-BACA-0DDC1F22B09B}"/>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 xmlns:a16="http://schemas.microsoft.com/office/drawing/2014/main" id="{DCEA20E6-1C6C-4D8B-B809-85221C40B510}"/>
              </a:ext>
            </a:extLst>
          </p:cNvPr>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 xmlns:a16="http://schemas.microsoft.com/office/drawing/2014/main" id="{9F79B134-3315-4F7D-AF4F-530EE22946A5}"/>
              </a:ext>
            </a:extLst>
          </p:cNvPr>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a:extLst>
              <a:ext uri="{FF2B5EF4-FFF2-40B4-BE49-F238E27FC236}">
                <a16:creationId xmlns="" xmlns:a16="http://schemas.microsoft.com/office/drawing/2014/main" id="{1EBD811C-5688-4BD5-B4F0-DE7E20BB2856}"/>
              </a:ext>
            </a:extLst>
          </p:cNvPr>
          <p:cNvSpPr>
            <a:spLocks noGrp="1"/>
          </p:cNvSpPr>
          <p:nvPr>
            <p:ph type="dt" sz="half" idx="10"/>
          </p:nvPr>
        </p:nvSpPr>
        <p:spPr/>
        <p:txBody>
          <a:bodyPr/>
          <a:lstStyle/>
          <a:p>
            <a:fld id="{98AF6E50-11D0-4406-85C1-3458F13E4D97}" type="datetime1">
              <a:rPr lang="pl-PL" smtClean="0"/>
              <a:t>24.03.2022</a:t>
            </a:fld>
            <a:endParaRPr lang="pl-PL"/>
          </a:p>
        </p:txBody>
      </p:sp>
      <p:sp>
        <p:nvSpPr>
          <p:cNvPr id="6" name="Symbol zastępczy stopki 5">
            <a:extLst>
              <a:ext uri="{FF2B5EF4-FFF2-40B4-BE49-F238E27FC236}">
                <a16:creationId xmlns="" xmlns:a16="http://schemas.microsoft.com/office/drawing/2014/main" id="{D7E84D2E-AAB2-4D73-A315-D8568EB03920}"/>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 xmlns:a16="http://schemas.microsoft.com/office/drawing/2014/main" id="{D33CD9D3-5B2B-4B7E-8BD9-86B0F7C9AED0}"/>
              </a:ext>
            </a:extLst>
          </p:cNvPr>
          <p:cNvSpPr>
            <a:spLocks noGrp="1"/>
          </p:cNvSpPr>
          <p:nvPr>
            <p:ph type="sldNum" sz="quarter" idx="12"/>
          </p:nvPr>
        </p:nvSpPr>
        <p:spPr/>
        <p:txBody>
          <a:bodyPr/>
          <a:lstStyle/>
          <a:p>
            <a:fld id="{8C77EEB4-143E-4FD0-9B6B-C1777D372456}" type="slidenum">
              <a:rPr lang="pl-PL" smtClean="0"/>
              <a:t>‹#›</a:t>
            </a:fld>
            <a:endParaRPr lang="pl-PL"/>
          </a:p>
        </p:txBody>
      </p:sp>
    </p:spTree>
    <p:extLst>
      <p:ext uri="{BB962C8B-B14F-4D97-AF65-F5344CB8AC3E}">
        <p14:creationId xmlns:p14="http://schemas.microsoft.com/office/powerpoint/2010/main" val="5914234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1446D0C3-2B52-48ED-BEE2-C8AAC6F29D85}"/>
              </a:ext>
            </a:extLst>
          </p:cNvPr>
          <p:cNvSpPr>
            <a:spLocks noGrp="1"/>
          </p:cNvSpPr>
          <p:nvPr>
            <p:ph type="title"/>
          </p:nvPr>
        </p:nvSpPr>
        <p:spPr/>
        <p:txBody>
          <a:bodyPr/>
          <a:lstStyle/>
          <a:p>
            <a:r>
              <a:rPr lang="pl-PL"/>
              <a:t>Kliknij, aby edytować styl</a:t>
            </a:r>
          </a:p>
        </p:txBody>
      </p:sp>
      <p:sp>
        <p:nvSpPr>
          <p:cNvPr id="3" name="Symbol zastępczy daty 2">
            <a:extLst>
              <a:ext uri="{FF2B5EF4-FFF2-40B4-BE49-F238E27FC236}">
                <a16:creationId xmlns="" xmlns:a16="http://schemas.microsoft.com/office/drawing/2014/main" id="{575007A1-039F-4E9A-84EC-B7EC1F8A2778}"/>
              </a:ext>
            </a:extLst>
          </p:cNvPr>
          <p:cNvSpPr>
            <a:spLocks noGrp="1"/>
          </p:cNvSpPr>
          <p:nvPr>
            <p:ph type="dt" sz="half" idx="10"/>
          </p:nvPr>
        </p:nvSpPr>
        <p:spPr/>
        <p:txBody>
          <a:bodyPr/>
          <a:lstStyle/>
          <a:p>
            <a:fld id="{0EC2F2D4-5FED-49CE-81B9-D836FA4287FA}" type="datetime1">
              <a:rPr lang="pl-PL" smtClean="0"/>
              <a:t>24.03.2022</a:t>
            </a:fld>
            <a:endParaRPr lang="pl-PL"/>
          </a:p>
        </p:txBody>
      </p:sp>
      <p:sp>
        <p:nvSpPr>
          <p:cNvPr id="4" name="Symbol zastępczy stopki 3">
            <a:extLst>
              <a:ext uri="{FF2B5EF4-FFF2-40B4-BE49-F238E27FC236}">
                <a16:creationId xmlns="" xmlns:a16="http://schemas.microsoft.com/office/drawing/2014/main" id="{B120D596-F4D1-4F73-94B9-2FFA3C36D78D}"/>
              </a:ext>
            </a:extLst>
          </p:cNvPr>
          <p:cNvSpPr>
            <a:spLocks noGrp="1"/>
          </p:cNvSpPr>
          <p:nvPr>
            <p:ph type="ftr" sz="quarter" idx="11"/>
          </p:nvPr>
        </p:nvSpPr>
        <p:spPr/>
        <p:txBody>
          <a:bodyPr/>
          <a:lstStyle/>
          <a:p>
            <a:endParaRPr lang="pl-PL"/>
          </a:p>
        </p:txBody>
      </p:sp>
      <p:sp>
        <p:nvSpPr>
          <p:cNvPr id="5" name="Symbol zastępczy numeru slajdu 4">
            <a:extLst>
              <a:ext uri="{FF2B5EF4-FFF2-40B4-BE49-F238E27FC236}">
                <a16:creationId xmlns="" xmlns:a16="http://schemas.microsoft.com/office/drawing/2014/main" id="{319EF459-EA31-4297-B685-A8C77D4C58C4}"/>
              </a:ext>
            </a:extLst>
          </p:cNvPr>
          <p:cNvSpPr>
            <a:spLocks noGrp="1"/>
          </p:cNvSpPr>
          <p:nvPr>
            <p:ph type="sldNum" sz="quarter" idx="12"/>
          </p:nvPr>
        </p:nvSpPr>
        <p:spPr/>
        <p:txBody>
          <a:bodyPr/>
          <a:lstStyle/>
          <a:p>
            <a:fld id="{8C77EEB4-143E-4FD0-9B6B-C1777D372456}" type="slidenum">
              <a:rPr lang="pl-PL" smtClean="0"/>
              <a:t>‹#›</a:t>
            </a:fld>
            <a:endParaRPr lang="pl-PL"/>
          </a:p>
        </p:txBody>
      </p:sp>
    </p:spTree>
    <p:extLst>
      <p:ext uri="{BB962C8B-B14F-4D97-AF65-F5344CB8AC3E}">
        <p14:creationId xmlns:p14="http://schemas.microsoft.com/office/powerpoint/2010/main" val="11928954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 xmlns:a16="http://schemas.microsoft.com/office/drawing/2014/main" id="{79A4D152-E2AE-4EAD-8AA7-79765A1E7A85}"/>
              </a:ext>
            </a:extLst>
          </p:cNvPr>
          <p:cNvSpPr>
            <a:spLocks noGrp="1"/>
          </p:cNvSpPr>
          <p:nvPr>
            <p:ph type="dt" sz="half" idx="10"/>
          </p:nvPr>
        </p:nvSpPr>
        <p:spPr/>
        <p:txBody>
          <a:bodyPr/>
          <a:lstStyle/>
          <a:p>
            <a:fld id="{3F5A9B21-5B50-4664-8374-247429DBE6CE}" type="datetime1">
              <a:rPr lang="pl-PL" smtClean="0"/>
              <a:t>24.03.2022</a:t>
            </a:fld>
            <a:endParaRPr lang="pl-PL"/>
          </a:p>
        </p:txBody>
      </p:sp>
      <p:sp>
        <p:nvSpPr>
          <p:cNvPr id="3" name="Symbol zastępczy stopki 2">
            <a:extLst>
              <a:ext uri="{FF2B5EF4-FFF2-40B4-BE49-F238E27FC236}">
                <a16:creationId xmlns="" xmlns:a16="http://schemas.microsoft.com/office/drawing/2014/main" id="{6221A193-D65E-42A8-86DD-B035C2B11F4D}"/>
              </a:ext>
            </a:extLst>
          </p:cNvPr>
          <p:cNvSpPr>
            <a:spLocks noGrp="1"/>
          </p:cNvSpPr>
          <p:nvPr>
            <p:ph type="ftr" sz="quarter" idx="11"/>
          </p:nvPr>
        </p:nvSpPr>
        <p:spPr/>
        <p:txBody>
          <a:bodyPr/>
          <a:lstStyle/>
          <a:p>
            <a:endParaRPr lang="pl-PL"/>
          </a:p>
        </p:txBody>
      </p:sp>
      <p:sp>
        <p:nvSpPr>
          <p:cNvPr id="4" name="Symbol zastępczy numeru slajdu 3">
            <a:extLst>
              <a:ext uri="{FF2B5EF4-FFF2-40B4-BE49-F238E27FC236}">
                <a16:creationId xmlns="" xmlns:a16="http://schemas.microsoft.com/office/drawing/2014/main" id="{49530DAC-100F-4A4E-9E28-F9ABA7643790}"/>
              </a:ext>
            </a:extLst>
          </p:cNvPr>
          <p:cNvSpPr>
            <a:spLocks noGrp="1"/>
          </p:cNvSpPr>
          <p:nvPr>
            <p:ph type="sldNum" sz="quarter" idx="12"/>
          </p:nvPr>
        </p:nvSpPr>
        <p:spPr/>
        <p:txBody>
          <a:bodyPr/>
          <a:lstStyle/>
          <a:p>
            <a:fld id="{8C77EEB4-143E-4FD0-9B6B-C1777D372456}" type="slidenum">
              <a:rPr lang="pl-PL" smtClean="0"/>
              <a:t>‹#›</a:t>
            </a:fld>
            <a:endParaRPr lang="pl-PL"/>
          </a:p>
        </p:txBody>
      </p:sp>
    </p:spTree>
    <p:extLst>
      <p:ext uri="{BB962C8B-B14F-4D97-AF65-F5344CB8AC3E}">
        <p14:creationId xmlns:p14="http://schemas.microsoft.com/office/powerpoint/2010/main" val="40296053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3EDA3AAB-8689-4E70-BA02-23BB4C14C48B}"/>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a:extLst>
              <a:ext uri="{FF2B5EF4-FFF2-40B4-BE49-F238E27FC236}">
                <a16:creationId xmlns="" xmlns:a16="http://schemas.microsoft.com/office/drawing/2014/main" id="{2DB446B4-4906-4F8F-8432-8BF7B486E5C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 xmlns:a16="http://schemas.microsoft.com/office/drawing/2014/main" id="{1FF03B14-410E-4BEB-8C35-CD61D06207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 xmlns:a16="http://schemas.microsoft.com/office/drawing/2014/main" id="{10C1FFE7-F6A1-479D-A623-0FC4ABEAA961}"/>
              </a:ext>
            </a:extLst>
          </p:cNvPr>
          <p:cNvSpPr>
            <a:spLocks noGrp="1"/>
          </p:cNvSpPr>
          <p:nvPr>
            <p:ph type="dt" sz="half" idx="10"/>
          </p:nvPr>
        </p:nvSpPr>
        <p:spPr/>
        <p:txBody>
          <a:bodyPr/>
          <a:lstStyle/>
          <a:p>
            <a:fld id="{0F483F05-71AC-448A-9CC9-38A73B5B23B7}" type="datetime1">
              <a:rPr lang="pl-PL" smtClean="0"/>
              <a:t>24.03.2022</a:t>
            </a:fld>
            <a:endParaRPr lang="pl-PL"/>
          </a:p>
        </p:txBody>
      </p:sp>
      <p:sp>
        <p:nvSpPr>
          <p:cNvPr id="6" name="Symbol zastępczy stopki 5">
            <a:extLst>
              <a:ext uri="{FF2B5EF4-FFF2-40B4-BE49-F238E27FC236}">
                <a16:creationId xmlns="" xmlns:a16="http://schemas.microsoft.com/office/drawing/2014/main" id="{7824945E-E413-48EC-B4CF-843167C3A247}"/>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 xmlns:a16="http://schemas.microsoft.com/office/drawing/2014/main" id="{9A33E252-7811-4A7A-B5E5-85AE56168530}"/>
              </a:ext>
            </a:extLst>
          </p:cNvPr>
          <p:cNvSpPr>
            <a:spLocks noGrp="1"/>
          </p:cNvSpPr>
          <p:nvPr>
            <p:ph type="sldNum" sz="quarter" idx="12"/>
          </p:nvPr>
        </p:nvSpPr>
        <p:spPr/>
        <p:txBody>
          <a:bodyPr/>
          <a:lstStyle/>
          <a:p>
            <a:fld id="{8C77EEB4-143E-4FD0-9B6B-C1777D372456}" type="slidenum">
              <a:rPr lang="pl-PL" smtClean="0"/>
              <a:t>‹#›</a:t>
            </a:fld>
            <a:endParaRPr lang="pl-PL"/>
          </a:p>
        </p:txBody>
      </p:sp>
    </p:spTree>
    <p:extLst>
      <p:ext uri="{BB962C8B-B14F-4D97-AF65-F5344CB8AC3E}">
        <p14:creationId xmlns:p14="http://schemas.microsoft.com/office/powerpoint/2010/main" val="39490130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3BEDD7EC-E0AC-4097-A65F-968EE5A8C06B}"/>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a:extLst>
              <a:ext uri="{FF2B5EF4-FFF2-40B4-BE49-F238E27FC236}">
                <a16:creationId xmlns="" xmlns:a16="http://schemas.microsoft.com/office/drawing/2014/main" id="{F7BEB9E6-9AE1-43A4-865B-7BDB7BD3EF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a:extLst>
              <a:ext uri="{FF2B5EF4-FFF2-40B4-BE49-F238E27FC236}">
                <a16:creationId xmlns="" xmlns:a16="http://schemas.microsoft.com/office/drawing/2014/main" id="{E2E1106D-FC34-42F5-9579-64F2B35346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 xmlns:a16="http://schemas.microsoft.com/office/drawing/2014/main" id="{38947054-C535-49B2-B033-DECC4BF93DA8}"/>
              </a:ext>
            </a:extLst>
          </p:cNvPr>
          <p:cNvSpPr>
            <a:spLocks noGrp="1"/>
          </p:cNvSpPr>
          <p:nvPr>
            <p:ph type="dt" sz="half" idx="10"/>
          </p:nvPr>
        </p:nvSpPr>
        <p:spPr/>
        <p:txBody>
          <a:bodyPr/>
          <a:lstStyle/>
          <a:p>
            <a:fld id="{C0CB957B-5BB2-4506-B918-CBC495175F7E}" type="datetime1">
              <a:rPr lang="pl-PL" smtClean="0"/>
              <a:t>24.03.2022</a:t>
            </a:fld>
            <a:endParaRPr lang="pl-PL"/>
          </a:p>
        </p:txBody>
      </p:sp>
      <p:sp>
        <p:nvSpPr>
          <p:cNvPr id="6" name="Symbol zastępczy stopki 5">
            <a:extLst>
              <a:ext uri="{FF2B5EF4-FFF2-40B4-BE49-F238E27FC236}">
                <a16:creationId xmlns="" xmlns:a16="http://schemas.microsoft.com/office/drawing/2014/main" id="{41B2FA01-5583-45E1-8C15-8CAB6ABCACC4}"/>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 xmlns:a16="http://schemas.microsoft.com/office/drawing/2014/main" id="{F0909E4D-E68C-4303-80D3-BDE332A3CD0C}"/>
              </a:ext>
            </a:extLst>
          </p:cNvPr>
          <p:cNvSpPr>
            <a:spLocks noGrp="1"/>
          </p:cNvSpPr>
          <p:nvPr>
            <p:ph type="sldNum" sz="quarter" idx="12"/>
          </p:nvPr>
        </p:nvSpPr>
        <p:spPr/>
        <p:txBody>
          <a:bodyPr/>
          <a:lstStyle/>
          <a:p>
            <a:fld id="{8C77EEB4-143E-4FD0-9B6B-C1777D372456}" type="slidenum">
              <a:rPr lang="pl-PL" smtClean="0"/>
              <a:t>‹#›</a:t>
            </a:fld>
            <a:endParaRPr lang="pl-PL"/>
          </a:p>
        </p:txBody>
      </p:sp>
    </p:spTree>
    <p:extLst>
      <p:ext uri="{BB962C8B-B14F-4D97-AF65-F5344CB8AC3E}">
        <p14:creationId xmlns:p14="http://schemas.microsoft.com/office/powerpoint/2010/main" val="9473375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18507EAB-40D5-4A3B-AAAE-E263D3CEA8CE}"/>
              </a:ext>
            </a:extLst>
          </p:cNvPr>
          <p:cNvSpPr>
            <a:spLocks noGrp="1"/>
          </p:cNvSpPr>
          <p:nvPr>
            <p:ph type="title"/>
          </p:nvPr>
        </p:nvSpPr>
        <p:spPr/>
        <p:txBody>
          <a:bodyPr/>
          <a:lstStyle/>
          <a:p>
            <a:r>
              <a:rPr lang="pl-PL"/>
              <a:t>Kliknij, aby edytować styl</a:t>
            </a:r>
          </a:p>
        </p:txBody>
      </p:sp>
      <p:sp>
        <p:nvSpPr>
          <p:cNvPr id="3" name="Symbol zastępczy tytułu pionowego 2">
            <a:extLst>
              <a:ext uri="{FF2B5EF4-FFF2-40B4-BE49-F238E27FC236}">
                <a16:creationId xmlns="" xmlns:a16="http://schemas.microsoft.com/office/drawing/2014/main" id="{1E2121F4-66CC-4855-9F76-530494C85F68}"/>
              </a:ext>
            </a:extLst>
          </p:cNvPr>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 xmlns:a16="http://schemas.microsoft.com/office/drawing/2014/main" id="{4F85C8ED-1290-41F8-82DD-F94BEF510785}"/>
              </a:ext>
            </a:extLst>
          </p:cNvPr>
          <p:cNvSpPr>
            <a:spLocks noGrp="1"/>
          </p:cNvSpPr>
          <p:nvPr>
            <p:ph type="dt" sz="half" idx="10"/>
          </p:nvPr>
        </p:nvSpPr>
        <p:spPr/>
        <p:txBody>
          <a:bodyPr/>
          <a:lstStyle/>
          <a:p>
            <a:fld id="{3C1A14CB-C553-4F52-8CBE-1120FF3A2065}" type="datetime1">
              <a:rPr lang="pl-PL" smtClean="0"/>
              <a:t>24.03.2022</a:t>
            </a:fld>
            <a:endParaRPr lang="pl-PL"/>
          </a:p>
        </p:txBody>
      </p:sp>
      <p:sp>
        <p:nvSpPr>
          <p:cNvPr id="5" name="Symbol zastępczy stopki 4">
            <a:extLst>
              <a:ext uri="{FF2B5EF4-FFF2-40B4-BE49-F238E27FC236}">
                <a16:creationId xmlns="" xmlns:a16="http://schemas.microsoft.com/office/drawing/2014/main" id="{9124D742-4826-49EB-928B-5CF5EB576FE2}"/>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 xmlns:a16="http://schemas.microsoft.com/office/drawing/2014/main" id="{D682A1F7-7ED1-4E56-BFF6-19DF1656BFF0}"/>
              </a:ext>
            </a:extLst>
          </p:cNvPr>
          <p:cNvSpPr>
            <a:spLocks noGrp="1"/>
          </p:cNvSpPr>
          <p:nvPr>
            <p:ph type="sldNum" sz="quarter" idx="12"/>
          </p:nvPr>
        </p:nvSpPr>
        <p:spPr/>
        <p:txBody>
          <a:bodyPr/>
          <a:lstStyle/>
          <a:p>
            <a:fld id="{8C77EEB4-143E-4FD0-9B6B-C1777D372456}" type="slidenum">
              <a:rPr lang="pl-PL" smtClean="0"/>
              <a:t>‹#›</a:t>
            </a:fld>
            <a:endParaRPr lang="pl-PL"/>
          </a:p>
        </p:txBody>
      </p:sp>
    </p:spTree>
    <p:extLst>
      <p:ext uri="{BB962C8B-B14F-4D97-AF65-F5344CB8AC3E}">
        <p14:creationId xmlns:p14="http://schemas.microsoft.com/office/powerpoint/2010/main" val="34683647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 xmlns:a16="http://schemas.microsoft.com/office/drawing/2014/main" id="{549E612D-45FA-4888-A16A-304658130CDA}"/>
              </a:ext>
            </a:extLst>
          </p:cNvPr>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a:extLst>
              <a:ext uri="{FF2B5EF4-FFF2-40B4-BE49-F238E27FC236}">
                <a16:creationId xmlns="" xmlns:a16="http://schemas.microsoft.com/office/drawing/2014/main" id="{24ADFBAE-142F-427E-AC67-138091138BB3}"/>
              </a:ext>
            </a:extLst>
          </p:cNvPr>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 xmlns:a16="http://schemas.microsoft.com/office/drawing/2014/main" id="{64B0B9D1-54C8-4EAE-9384-44F52739CCD0}"/>
              </a:ext>
            </a:extLst>
          </p:cNvPr>
          <p:cNvSpPr>
            <a:spLocks noGrp="1"/>
          </p:cNvSpPr>
          <p:nvPr>
            <p:ph type="dt" sz="half" idx="10"/>
          </p:nvPr>
        </p:nvSpPr>
        <p:spPr/>
        <p:txBody>
          <a:bodyPr/>
          <a:lstStyle/>
          <a:p>
            <a:fld id="{B1EE04F7-1C0B-4DE8-A3E8-E2A0D20A5EDF}" type="datetime1">
              <a:rPr lang="pl-PL" smtClean="0"/>
              <a:t>24.03.2022</a:t>
            </a:fld>
            <a:endParaRPr lang="pl-PL"/>
          </a:p>
        </p:txBody>
      </p:sp>
      <p:sp>
        <p:nvSpPr>
          <p:cNvPr id="5" name="Symbol zastępczy stopki 4">
            <a:extLst>
              <a:ext uri="{FF2B5EF4-FFF2-40B4-BE49-F238E27FC236}">
                <a16:creationId xmlns="" xmlns:a16="http://schemas.microsoft.com/office/drawing/2014/main" id="{066FCE0C-F13E-48C8-8462-CE6C089E7E11}"/>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 xmlns:a16="http://schemas.microsoft.com/office/drawing/2014/main" id="{7FB3EBF6-DC97-4E3D-99DD-1DD40BCB4AD5}"/>
              </a:ext>
            </a:extLst>
          </p:cNvPr>
          <p:cNvSpPr>
            <a:spLocks noGrp="1"/>
          </p:cNvSpPr>
          <p:nvPr>
            <p:ph type="sldNum" sz="quarter" idx="12"/>
          </p:nvPr>
        </p:nvSpPr>
        <p:spPr/>
        <p:txBody>
          <a:bodyPr/>
          <a:lstStyle/>
          <a:p>
            <a:fld id="{8C77EEB4-143E-4FD0-9B6B-C1777D372456}" type="slidenum">
              <a:rPr lang="pl-PL" smtClean="0"/>
              <a:t>‹#›</a:t>
            </a:fld>
            <a:endParaRPr lang="pl-PL"/>
          </a:p>
        </p:txBody>
      </p:sp>
    </p:spTree>
    <p:extLst>
      <p:ext uri="{BB962C8B-B14F-4D97-AF65-F5344CB8AC3E}">
        <p14:creationId xmlns:p14="http://schemas.microsoft.com/office/powerpoint/2010/main" val="35212270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BDDED0FC-B9B5-4735-9F3D-036524E42387}"/>
              </a:ext>
            </a:extLst>
          </p:cNvPr>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a:extLst>
              <a:ext uri="{FF2B5EF4-FFF2-40B4-BE49-F238E27FC236}">
                <a16:creationId xmlns="" xmlns:a16="http://schemas.microsoft.com/office/drawing/2014/main" id="{3DFCD99B-164D-41D4-810F-75C1DDC7A8C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a:extLst>
              <a:ext uri="{FF2B5EF4-FFF2-40B4-BE49-F238E27FC236}">
                <a16:creationId xmlns="" xmlns:a16="http://schemas.microsoft.com/office/drawing/2014/main" id="{0E4CF3A9-3BBA-4096-B1D3-5705FBDA44FD}"/>
              </a:ext>
            </a:extLst>
          </p:cNvPr>
          <p:cNvSpPr>
            <a:spLocks noGrp="1"/>
          </p:cNvSpPr>
          <p:nvPr>
            <p:ph type="dt" sz="half" idx="10"/>
          </p:nvPr>
        </p:nvSpPr>
        <p:spPr/>
        <p:txBody>
          <a:bodyPr/>
          <a:lstStyle/>
          <a:p>
            <a:fld id="{EA6EB2E1-305E-44B7-9754-DCE94AC56918}" type="datetime1">
              <a:rPr lang="pl-PL" smtClean="0"/>
              <a:t>24.03.2022</a:t>
            </a:fld>
            <a:endParaRPr lang="pl-PL"/>
          </a:p>
        </p:txBody>
      </p:sp>
      <p:sp>
        <p:nvSpPr>
          <p:cNvPr id="5" name="Symbol zastępczy stopki 4">
            <a:extLst>
              <a:ext uri="{FF2B5EF4-FFF2-40B4-BE49-F238E27FC236}">
                <a16:creationId xmlns="" xmlns:a16="http://schemas.microsoft.com/office/drawing/2014/main" id="{5946EF0B-F039-40DA-BCA4-002AE95DEED8}"/>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 xmlns:a16="http://schemas.microsoft.com/office/drawing/2014/main" id="{7D8EF483-A7FF-465F-8D13-8D06E12A2AE5}"/>
              </a:ext>
            </a:extLst>
          </p:cNvPr>
          <p:cNvSpPr>
            <a:spLocks noGrp="1"/>
          </p:cNvSpPr>
          <p:nvPr>
            <p:ph type="sldNum" sz="quarter" idx="12"/>
          </p:nvPr>
        </p:nvSpPr>
        <p:spPr/>
        <p:txBody>
          <a:bodyPr/>
          <a:lstStyle/>
          <a:p>
            <a:fld id="{E1BA8486-96B5-4B0B-A863-0FC8A81DAF1D}" type="slidenum">
              <a:rPr lang="pl-PL" smtClean="0"/>
              <a:t>‹#›</a:t>
            </a:fld>
            <a:endParaRPr lang="pl-PL"/>
          </a:p>
        </p:txBody>
      </p:sp>
    </p:spTree>
    <p:extLst>
      <p:ext uri="{BB962C8B-B14F-4D97-AF65-F5344CB8AC3E}">
        <p14:creationId xmlns:p14="http://schemas.microsoft.com/office/powerpoint/2010/main" val="21881217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ytuł i zawartość">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F0D20380-FED1-4A31-8A1C-ED4487F06DFE}"/>
              </a:ext>
            </a:extLst>
          </p:cNvPr>
          <p:cNvSpPr>
            <a:spLocks noGrp="1"/>
          </p:cNvSpPr>
          <p:nvPr>
            <p:ph type="title"/>
          </p:nvPr>
        </p:nvSpPr>
        <p:spPr>
          <a:xfrm>
            <a:off x="838200" y="365125"/>
            <a:ext cx="10515600" cy="880773"/>
          </a:xfrm>
        </p:spPr>
        <p:txBody>
          <a:bodyPr>
            <a:normAutofit/>
          </a:bodyPr>
          <a:lstStyle>
            <a:lvl1pPr>
              <a:defRPr sz="3600" b="1"/>
            </a:lvl1pPr>
          </a:lstStyle>
          <a:p>
            <a:r>
              <a:rPr lang="pl-PL" dirty="0"/>
              <a:t>Kliknij, aby edytować styl</a:t>
            </a:r>
          </a:p>
        </p:txBody>
      </p:sp>
      <p:sp>
        <p:nvSpPr>
          <p:cNvPr id="3" name="Symbol zastępczy zawartości 2">
            <a:extLst>
              <a:ext uri="{FF2B5EF4-FFF2-40B4-BE49-F238E27FC236}">
                <a16:creationId xmlns="" xmlns:a16="http://schemas.microsoft.com/office/drawing/2014/main" id="{24072369-0AEF-48AD-89C7-FE941A08D2EA}"/>
              </a:ext>
            </a:extLst>
          </p:cNvPr>
          <p:cNvSpPr>
            <a:spLocks noGrp="1"/>
          </p:cNvSpPr>
          <p:nvPr>
            <p:ph idx="1"/>
          </p:nvPr>
        </p:nvSpPr>
        <p:spPr>
          <a:xfrm>
            <a:off x="838200" y="1459345"/>
            <a:ext cx="10515600" cy="4717618"/>
          </a:xfrm>
        </p:spPr>
        <p:txBody>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4" name="Symbol zastępczy daty 3">
            <a:extLst>
              <a:ext uri="{FF2B5EF4-FFF2-40B4-BE49-F238E27FC236}">
                <a16:creationId xmlns="" xmlns:a16="http://schemas.microsoft.com/office/drawing/2014/main" id="{E6141559-0E10-401B-BCB1-9E13E7C51B59}"/>
              </a:ext>
            </a:extLst>
          </p:cNvPr>
          <p:cNvSpPr>
            <a:spLocks noGrp="1"/>
          </p:cNvSpPr>
          <p:nvPr>
            <p:ph type="dt" sz="half" idx="10"/>
          </p:nvPr>
        </p:nvSpPr>
        <p:spPr/>
        <p:txBody>
          <a:bodyPr/>
          <a:lstStyle/>
          <a:p>
            <a:fld id="{3AAD80F8-FCE1-4745-AEBA-107ECC30E209}" type="datetime1">
              <a:rPr lang="pl-PL" smtClean="0"/>
              <a:t>24.03.2022</a:t>
            </a:fld>
            <a:endParaRPr lang="pl-PL"/>
          </a:p>
        </p:txBody>
      </p:sp>
      <p:sp>
        <p:nvSpPr>
          <p:cNvPr id="5" name="Symbol zastępczy stopki 4">
            <a:extLst>
              <a:ext uri="{FF2B5EF4-FFF2-40B4-BE49-F238E27FC236}">
                <a16:creationId xmlns="" xmlns:a16="http://schemas.microsoft.com/office/drawing/2014/main" id="{51D47D61-17EC-4344-8403-FE56D0DD622E}"/>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 xmlns:a16="http://schemas.microsoft.com/office/drawing/2014/main" id="{17D7DC16-BD29-4C55-8573-6E70FA6F2115}"/>
              </a:ext>
            </a:extLst>
          </p:cNvPr>
          <p:cNvSpPr>
            <a:spLocks noGrp="1"/>
          </p:cNvSpPr>
          <p:nvPr>
            <p:ph type="sldNum" sz="quarter" idx="12"/>
          </p:nvPr>
        </p:nvSpPr>
        <p:spPr/>
        <p:txBody>
          <a:bodyPr/>
          <a:lstStyle/>
          <a:p>
            <a:fld id="{8C77EEB4-143E-4FD0-9B6B-C1777D372456}" type="slidenum">
              <a:rPr lang="pl-PL" smtClean="0"/>
              <a:t>‹#›</a:t>
            </a:fld>
            <a:endParaRPr lang="pl-PL"/>
          </a:p>
        </p:txBody>
      </p:sp>
      <p:pic>
        <p:nvPicPr>
          <p:cNvPr id="7" name="Obraz 6">
            <a:extLst>
              <a:ext uri="{FF2B5EF4-FFF2-40B4-BE49-F238E27FC236}">
                <a16:creationId xmlns="" xmlns:a16="http://schemas.microsoft.com/office/drawing/2014/main" id="{2CA4D497-8578-4D66-A1BD-BBFC2BA43C8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67355" y="360218"/>
            <a:ext cx="603715" cy="885680"/>
          </a:xfrm>
          <a:prstGeom prst="rect">
            <a:avLst/>
          </a:prstGeom>
        </p:spPr>
      </p:pic>
      <p:pic>
        <p:nvPicPr>
          <p:cNvPr id="9" name="Obraz 8">
            <a:extLst>
              <a:ext uri="{FF2B5EF4-FFF2-40B4-BE49-F238E27FC236}">
                <a16:creationId xmlns="" xmlns:a16="http://schemas.microsoft.com/office/drawing/2014/main" id="{76AAE843-3ED4-4A3A-904D-6AE4E3C2506A}"/>
              </a:ext>
            </a:extLst>
          </p:cNvPr>
          <p:cNvPicPr>
            <a:picLocks noChangeAspect="1"/>
          </p:cNvPicPr>
          <p:nvPr userDrawn="1"/>
        </p:nvPicPr>
        <p:blipFill>
          <a:blip r:embed="rId3"/>
          <a:stretch>
            <a:fillRect/>
          </a:stretch>
        </p:blipFill>
        <p:spPr>
          <a:xfrm>
            <a:off x="0" y="4762"/>
            <a:ext cx="277091" cy="6853237"/>
          </a:xfrm>
          <a:prstGeom prst="rect">
            <a:avLst/>
          </a:prstGeom>
        </p:spPr>
      </p:pic>
    </p:spTree>
    <p:extLst>
      <p:ext uri="{BB962C8B-B14F-4D97-AF65-F5344CB8AC3E}">
        <p14:creationId xmlns:p14="http://schemas.microsoft.com/office/powerpoint/2010/main" val="29750403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979F7415-ACB7-471A-B989-8C5C22B52FA0}"/>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 xmlns:a16="http://schemas.microsoft.com/office/drawing/2014/main" id="{85DD2D8B-5FD9-4337-AF59-148BC38DD622}"/>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 xmlns:a16="http://schemas.microsoft.com/office/drawing/2014/main" id="{AA81DC0C-64AD-43E1-81A6-47EDEE4EE22F}"/>
              </a:ext>
            </a:extLst>
          </p:cNvPr>
          <p:cNvSpPr>
            <a:spLocks noGrp="1"/>
          </p:cNvSpPr>
          <p:nvPr>
            <p:ph type="dt" sz="half" idx="10"/>
          </p:nvPr>
        </p:nvSpPr>
        <p:spPr/>
        <p:txBody>
          <a:bodyPr/>
          <a:lstStyle/>
          <a:p>
            <a:fld id="{E90D4642-2E74-45C7-8528-B3B467273353}" type="datetime1">
              <a:rPr lang="pl-PL" smtClean="0"/>
              <a:t>24.03.2022</a:t>
            </a:fld>
            <a:endParaRPr lang="pl-PL"/>
          </a:p>
        </p:txBody>
      </p:sp>
      <p:sp>
        <p:nvSpPr>
          <p:cNvPr id="5" name="Symbol zastępczy stopki 4">
            <a:extLst>
              <a:ext uri="{FF2B5EF4-FFF2-40B4-BE49-F238E27FC236}">
                <a16:creationId xmlns="" xmlns:a16="http://schemas.microsoft.com/office/drawing/2014/main" id="{0B772F4B-962F-47A1-AF53-BBC09490AE9F}"/>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 xmlns:a16="http://schemas.microsoft.com/office/drawing/2014/main" id="{152F6C2A-52EA-43B9-8B8E-7BD695512CA9}"/>
              </a:ext>
            </a:extLst>
          </p:cNvPr>
          <p:cNvSpPr>
            <a:spLocks noGrp="1"/>
          </p:cNvSpPr>
          <p:nvPr>
            <p:ph type="sldNum" sz="quarter" idx="12"/>
          </p:nvPr>
        </p:nvSpPr>
        <p:spPr/>
        <p:txBody>
          <a:bodyPr/>
          <a:lstStyle/>
          <a:p>
            <a:fld id="{E1BA8486-96B5-4B0B-A863-0FC8A81DAF1D}" type="slidenum">
              <a:rPr lang="pl-PL" smtClean="0"/>
              <a:t>‹#›</a:t>
            </a:fld>
            <a:endParaRPr lang="pl-PL"/>
          </a:p>
        </p:txBody>
      </p:sp>
    </p:spTree>
    <p:extLst>
      <p:ext uri="{BB962C8B-B14F-4D97-AF65-F5344CB8AC3E}">
        <p14:creationId xmlns:p14="http://schemas.microsoft.com/office/powerpoint/2010/main" val="6865514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92CDC91F-B9B6-4BB6-8BC8-36CE302AE77C}"/>
              </a:ext>
            </a:extLst>
          </p:cNvPr>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a:extLst>
              <a:ext uri="{FF2B5EF4-FFF2-40B4-BE49-F238E27FC236}">
                <a16:creationId xmlns="" xmlns:a16="http://schemas.microsoft.com/office/drawing/2014/main" id="{4DA32756-A587-4472-8AE8-A0DF119BF8A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Symbol zastępczy daty 3">
            <a:extLst>
              <a:ext uri="{FF2B5EF4-FFF2-40B4-BE49-F238E27FC236}">
                <a16:creationId xmlns="" xmlns:a16="http://schemas.microsoft.com/office/drawing/2014/main" id="{9D08D991-5240-457A-9049-548052EB0987}"/>
              </a:ext>
            </a:extLst>
          </p:cNvPr>
          <p:cNvSpPr>
            <a:spLocks noGrp="1"/>
          </p:cNvSpPr>
          <p:nvPr>
            <p:ph type="dt" sz="half" idx="10"/>
          </p:nvPr>
        </p:nvSpPr>
        <p:spPr/>
        <p:txBody>
          <a:bodyPr/>
          <a:lstStyle/>
          <a:p>
            <a:fld id="{5CE947B4-6692-4E62-BE28-AC29FD075B0A}" type="datetime1">
              <a:rPr lang="pl-PL" smtClean="0"/>
              <a:t>24.03.2022</a:t>
            </a:fld>
            <a:endParaRPr lang="pl-PL"/>
          </a:p>
        </p:txBody>
      </p:sp>
      <p:sp>
        <p:nvSpPr>
          <p:cNvPr id="5" name="Symbol zastępczy stopki 4">
            <a:extLst>
              <a:ext uri="{FF2B5EF4-FFF2-40B4-BE49-F238E27FC236}">
                <a16:creationId xmlns="" xmlns:a16="http://schemas.microsoft.com/office/drawing/2014/main" id="{745FE713-20E2-4667-9BB0-0B4A3C0BE1E0}"/>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 xmlns:a16="http://schemas.microsoft.com/office/drawing/2014/main" id="{A93C93DF-AEE8-48F5-8A62-17F95E7E9C43}"/>
              </a:ext>
            </a:extLst>
          </p:cNvPr>
          <p:cNvSpPr>
            <a:spLocks noGrp="1"/>
          </p:cNvSpPr>
          <p:nvPr>
            <p:ph type="sldNum" sz="quarter" idx="12"/>
          </p:nvPr>
        </p:nvSpPr>
        <p:spPr/>
        <p:txBody>
          <a:bodyPr/>
          <a:lstStyle/>
          <a:p>
            <a:fld id="{E1BA8486-96B5-4B0B-A863-0FC8A81DAF1D}" type="slidenum">
              <a:rPr lang="pl-PL" smtClean="0"/>
              <a:t>‹#›</a:t>
            </a:fld>
            <a:endParaRPr lang="pl-PL"/>
          </a:p>
        </p:txBody>
      </p:sp>
    </p:spTree>
    <p:extLst>
      <p:ext uri="{BB962C8B-B14F-4D97-AF65-F5344CB8AC3E}">
        <p14:creationId xmlns:p14="http://schemas.microsoft.com/office/powerpoint/2010/main" val="38225626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34359294-0936-4E66-A8B0-351E644375C1}"/>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 xmlns:a16="http://schemas.microsoft.com/office/drawing/2014/main" id="{8B06FDCE-0ECF-42F7-BE36-A3ACC1A0CBC8}"/>
              </a:ext>
            </a:extLst>
          </p:cNvPr>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 xmlns:a16="http://schemas.microsoft.com/office/drawing/2014/main" id="{18EAC88F-1062-41BD-80A9-7CB031CFA835}"/>
              </a:ext>
            </a:extLst>
          </p:cNvPr>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a:extLst>
              <a:ext uri="{FF2B5EF4-FFF2-40B4-BE49-F238E27FC236}">
                <a16:creationId xmlns="" xmlns:a16="http://schemas.microsoft.com/office/drawing/2014/main" id="{11558B49-6059-4BBE-9374-75C82202076A}"/>
              </a:ext>
            </a:extLst>
          </p:cNvPr>
          <p:cNvSpPr>
            <a:spLocks noGrp="1"/>
          </p:cNvSpPr>
          <p:nvPr>
            <p:ph type="dt" sz="half" idx="10"/>
          </p:nvPr>
        </p:nvSpPr>
        <p:spPr/>
        <p:txBody>
          <a:bodyPr/>
          <a:lstStyle/>
          <a:p>
            <a:fld id="{9AE372B3-E957-43A5-AF41-5F5011E2F838}" type="datetime1">
              <a:rPr lang="pl-PL" smtClean="0"/>
              <a:t>24.03.2022</a:t>
            </a:fld>
            <a:endParaRPr lang="pl-PL"/>
          </a:p>
        </p:txBody>
      </p:sp>
      <p:sp>
        <p:nvSpPr>
          <p:cNvPr id="6" name="Symbol zastępczy stopki 5">
            <a:extLst>
              <a:ext uri="{FF2B5EF4-FFF2-40B4-BE49-F238E27FC236}">
                <a16:creationId xmlns="" xmlns:a16="http://schemas.microsoft.com/office/drawing/2014/main" id="{D2327B1A-66E8-47A8-830C-DACCC864F0EF}"/>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 xmlns:a16="http://schemas.microsoft.com/office/drawing/2014/main" id="{89ADF6BD-ADF2-4C61-B3D8-523BDEDAAEAF}"/>
              </a:ext>
            </a:extLst>
          </p:cNvPr>
          <p:cNvSpPr>
            <a:spLocks noGrp="1"/>
          </p:cNvSpPr>
          <p:nvPr>
            <p:ph type="sldNum" sz="quarter" idx="12"/>
          </p:nvPr>
        </p:nvSpPr>
        <p:spPr/>
        <p:txBody>
          <a:bodyPr/>
          <a:lstStyle/>
          <a:p>
            <a:fld id="{E1BA8486-96B5-4B0B-A863-0FC8A81DAF1D}" type="slidenum">
              <a:rPr lang="pl-PL" smtClean="0"/>
              <a:t>‹#›</a:t>
            </a:fld>
            <a:endParaRPr lang="pl-PL"/>
          </a:p>
        </p:txBody>
      </p:sp>
    </p:spTree>
    <p:extLst>
      <p:ext uri="{BB962C8B-B14F-4D97-AF65-F5344CB8AC3E}">
        <p14:creationId xmlns:p14="http://schemas.microsoft.com/office/powerpoint/2010/main" val="8554538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F716D7B3-5D6F-4DA0-9D7B-EF03D24CBCBD}"/>
              </a:ext>
            </a:extLst>
          </p:cNvPr>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a:extLst>
              <a:ext uri="{FF2B5EF4-FFF2-40B4-BE49-F238E27FC236}">
                <a16:creationId xmlns="" xmlns:a16="http://schemas.microsoft.com/office/drawing/2014/main" id="{25B07605-848F-4207-88BB-B06C24F5D2B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a:extLst>
              <a:ext uri="{FF2B5EF4-FFF2-40B4-BE49-F238E27FC236}">
                <a16:creationId xmlns="" xmlns:a16="http://schemas.microsoft.com/office/drawing/2014/main" id="{40F20C0A-49BF-42E9-8F52-CB17D1C54A19}"/>
              </a:ext>
            </a:extLst>
          </p:cNvPr>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 xmlns:a16="http://schemas.microsoft.com/office/drawing/2014/main" id="{A7C312A2-B729-404B-98CE-39798E2A6C4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a:extLst>
              <a:ext uri="{FF2B5EF4-FFF2-40B4-BE49-F238E27FC236}">
                <a16:creationId xmlns="" xmlns:a16="http://schemas.microsoft.com/office/drawing/2014/main" id="{ED8ABFAE-7DA9-4A28-8D00-B64EE70D54A9}"/>
              </a:ext>
            </a:extLst>
          </p:cNvPr>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a:extLst>
              <a:ext uri="{FF2B5EF4-FFF2-40B4-BE49-F238E27FC236}">
                <a16:creationId xmlns="" xmlns:a16="http://schemas.microsoft.com/office/drawing/2014/main" id="{43045595-6B6D-4126-A329-FFFACE64337D}"/>
              </a:ext>
            </a:extLst>
          </p:cNvPr>
          <p:cNvSpPr>
            <a:spLocks noGrp="1"/>
          </p:cNvSpPr>
          <p:nvPr>
            <p:ph type="dt" sz="half" idx="10"/>
          </p:nvPr>
        </p:nvSpPr>
        <p:spPr/>
        <p:txBody>
          <a:bodyPr/>
          <a:lstStyle/>
          <a:p>
            <a:fld id="{AD4ECA5D-2AA0-4BF6-8C80-0B4A4DD924CA}" type="datetime1">
              <a:rPr lang="pl-PL" smtClean="0"/>
              <a:t>24.03.2022</a:t>
            </a:fld>
            <a:endParaRPr lang="pl-PL"/>
          </a:p>
        </p:txBody>
      </p:sp>
      <p:sp>
        <p:nvSpPr>
          <p:cNvPr id="8" name="Symbol zastępczy stopki 7">
            <a:extLst>
              <a:ext uri="{FF2B5EF4-FFF2-40B4-BE49-F238E27FC236}">
                <a16:creationId xmlns="" xmlns:a16="http://schemas.microsoft.com/office/drawing/2014/main" id="{0C30E1C5-CCC2-4243-B716-F043FDF02915}"/>
              </a:ext>
            </a:extLst>
          </p:cNvPr>
          <p:cNvSpPr>
            <a:spLocks noGrp="1"/>
          </p:cNvSpPr>
          <p:nvPr>
            <p:ph type="ftr" sz="quarter" idx="11"/>
          </p:nvPr>
        </p:nvSpPr>
        <p:spPr/>
        <p:txBody>
          <a:bodyPr/>
          <a:lstStyle/>
          <a:p>
            <a:endParaRPr lang="pl-PL"/>
          </a:p>
        </p:txBody>
      </p:sp>
      <p:sp>
        <p:nvSpPr>
          <p:cNvPr id="9" name="Symbol zastępczy numeru slajdu 8">
            <a:extLst>
              <a:ext uri="{FF2B5EF4-FFF2-40B4-BE49-F238E27FC236}">
                <a16:creationId xmlns="" xmlns:a16="http://schemas.microsoft.com/office/drawing/2014/main" id="{ADA4F811-8438-4F12-9078-92673690BFB8}"/>
              </a:ext>
            </a:extLst>
          </p:cNvPr>
          <p:cNvSpPr>
            <a:spLocks noGrp="1"/>
          </p:cNvSpPr>
          <p:nvPr>
            <p:ph type="sldNum" sz="quarter" idx="12"/>
          </p:nvPr>
        </p:nvSpPr>
        <p:spPr/>
        <p:txBody>
          <a:bodyPr/>
          <a:lstStyle/>
          <a:p>
            <a:fld id="{E1BA8486-96B5-4B0B-A863-0FC8A81DAF1D}" type="slidenum">
              <a:rPr lang="pl-PL" smtClean="0"/>
              <a:t>‹#›</a:t>
            </a:fld>
            <a:endParaRPr lang="pl-PL"/>
          </a:p>
        </p:txBody>
      </p:sp>
    </p:spTree>
    <p:extLst>
      <p:ext uri="{BB962C8B-B14F-4D97-AF65-F5344CB8AC3E}">
        <p14:creationId xmlns:p14="http://schemas.microsoft.com/office/powerpoint/2010/main" val="40666955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6495FA9E-7290-49FF-9021-28E7B27374D3}"/>
              </a:ext>
            </a:extLst>
          </p:cNvPr>
          <p:cNvSpPr>
            <a:spLocks noGrp="1"/>
          </p:cNvSpPr>
          <p:nvPr>
            <p:ph type="title"/>
          </p:nvPr>
        </p:nvSpPr>
        <p:spPr/>
        <p:txBody>
          <a:bodyPr/>
          <a:lstStyle/>
          <a:p>
            <a:r>
              <a:rPr lang="pl-PL"/>
              <a:t>Kliknij, aby edytować styl</a:t>
            </a:r>
          </a:p>
        </p:txBody>
      </p:sp>
      <p:sp>
        <p:nvSpPr>
          <p:cNvPr id="3" name="Symbol zastępczy daty 2">
            <a:extLst>
              <a:ext uri="{FF2B5EF4-FFF2-40B4-BE49-F238E27FC236}">
                <a16:creationId xmlns="" xmlns:a16="http://schemas.microsoft.com/office/drawing/2014/main" id="{16E3CEA3-9C08-41B5-8015-12B48CA46797}"/>
              </a:ext>
            </a:extLst>
          </p:cNvPr>
          <p:cNvSpPr>
            <a:spLocks noGrp="1"/>
          </p:cNvSpPr>
          <p:nvPr>
            <p:ph type="dt" sz="half" idx="10"/>
          </p:nvPr>
        </p:nvSpPr>
        <p:spPr/>
        <p:txBody>
          <a:bodyPr/>
          <a:lstStyle/>
          <a:p>
            <a:fld id="{9089C4AD-0E21-4179-9D1A-4EADA2805726}" type="datetime1">
              <a:rPr lang="pl-PL" smtClean="0"/>
              <a:t>24.03.2022</a:t>
            </a:fld>
            <a:endParaRPr lang="pl-PL"/>
          </a:p>
        </p:txBody>
      </p:sp>
      <p:sp>
        <p:nvSpPr>
          <p:cNvPr id="4" name="Symbol zastępczy stopki 3">
            <a:extLst>
              <a:ext uri="{FF2B5EF4-FFF2-40B4-BE49-F238E27FC236}">
                <a16:creationId xmlns="" xmlns:a16="http://schemas.microsoft.com/office/drawing/2014/main" id="{0B0A7031-5EB0-47DB-A59D-4FFC888C257E}"/>
              </a:ext>
            </a:extLst>
          </p:cNvPr>
          <p:cNvSpPr>
            <a:spLocks noGrp="1"/>
          </p:cNvSpPr>
          <p:nvPr>
            <p:ph type="ftr" sz="quarter" idx="11"/>
          </p:nvPr>
        </p:nvSpPr>
        <p:spPr/>
        <p:txBody>
          <a:bodyPr/>
          <a:lstStyle/>
          <a:p>
            <a:endParaRPr lang="pl-PL"/>
          </a:p>
        </p:txBody>
      </p:sp>
      <p:sp>
        <p:nvSpPr>
          <p:cNvPr id="5" name="Symbol zastępczy numeru slajdu 4">
            <a:extLst>
              <a:ext uri="{FF2B5EF4-FFF2-40B4-BE49-F238E27FC236}">
                <a16:creationId xmlns="" xmlns:a16="http://schemas.microsoft.com/office/drawing/2014/main" id="{E1913170-C0DE-4E08-888D-DECF7C2EAA01}"/>
              </a:ext>
            </a:extLst>
          </p:cNvPr>
          <p:cNvSpPr>
            <a:spLocks noGrp="1"/>
          </p:cNvSpPr>
          <p:nvPr>
            <p:ph type="sldNum" sz="quarter" idx="12"/>
          </p:nvPr>
        </p:nvSpPr>
        <p:spPr/>
        <p:txBody>
          <a:bodyPr/>
          <a:lstStyle/>
          <a:p>
            <a:fld id="{E1BA8486-96B5-4B0B-A863-0FC8A81DAF1D}" type="slidenum">
              <a:rPr lang="pl-PL" smtClean="0"/>
              <a:t>‹#›</a:t>
            </a:fld>
            <a:endParaRPr lang="pl-PL"/>
          </a:p>
        </p:txBody>
      </p:sp>
    </p:spTree>
    <p:extLst>
      <p:ext uri="{BB962C8B-B14F-4D97-AF65-F5344CB8AC3E}">
        <p14:creationId xmlns:p14="http://schemas.microsoft.com/office/powerpoint/2010/main" val="17720973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 xmlns:a16="http://schemas.microsoft.com/office/drawing/2014/main" id="{64601389-EEBA-44DB-A76D-B3EEAF8FC7EC}"/>
              </a:ext>
            </a:extLst>
          </p:cNvPr>
          <p:cNvSpPr>
            <a:spLocks noGrp="1"/>
          </p:cNvSpPr>
          <p:nvPr>
            <p:ph type="dt" sz="half" idx="10"/>
          </p:nvPr>
        </p:nvSpPr>
        <p:spPr/>
        <p:txBody>
          <a:bodyPr/>
          <a:lstStyle/>
          <a:p>
            <a:fld id="{4CC2E3A2-B615-4D26-903C-76DE82961F21}" type="datetime1">
              <a:rPr lang="pl-PL" smtClean="0"/>
              <a:t>24.03.2022</a:t>
            </a:fld>
            <a:endParaRPr lang="pl-PL"/>
          </a:p>
        </p:txBody>
      </p:sp>
      <p:sp>
        <p:nvSpPr>
          <p:cNvPr id="3" name="Symbol zastępczy stopki 2">
            <a:extLst>
              <a:ext uri="{FF2B5EF4-FFF2-40B4-BE49-F238E27FC236}">
                <a16:creationId xmlns="" xmlns:a16="http://schemas.microsoft.com/office/drawing/2014/main" id="{E28C61A9-81C9-414E-826C-60FD1A0AEF78}"/>
              </a:ext>
            </a:extLst>
          </p:cNvPr>
          <p:cNvSpPr>
            <a:spLocks noGrp="1"/>
          </p:cNvSpPr>
          <p:nvPr>
            <p:ph type="ftr" sz="quarter" idx="11"/>
          </p:nvPr>
        </p:nvSpPr>
        <p:spPr/>
        <p:txBody>
          <a:bodyPr/>
          <a:lstStyle/>
          <a:p>
            <a:endParaRPr lang="pl-PL"/>
          </a:p>
        </p:txBody>
      </p:sp>
      <p:sp>
        <p:nvSpPr>
          <p:cNvPr id="4" name="Symbol zastępczy numeru slajdu 3">
            <a:extLst>
              <a:ext uri="{FF2B5EF4-FFF2-40B4-BE49-F238E27FC236}">
                <a16:creationId xmlns="" xmlns:a16="http://schemas.microsoft.com/office/drawing/2014/main" id="{12B1F813-BC7D-4B07-BDA0-443513E007AC}"/>
              </a:ext>
            </a:extLst>
          </p:cNvPr>
          <p:cNvSpPr>
            <a:spLocks noGrp="1"/>
          </p:cNvSpPr>
          <p:nvPr>
            <p:ph type="sldNum" sz="quarter" idx="12"/>
          </p:nvPr>
        </p:nvSpPr>
        <p:spPr/>
        <p:txBody>
          <a:bodyPr/>
          <a:lstStyle/>
          <a:p>
            <a:fld id="{E1BA8486-96B5-4B0B-A863-0FC8A81DAF1D}" type="slidenum">
              <a:rPr lang="pl-PL" smtClean="0"/>
              <a:t>‹#›</a:t>
            </a:fld>
            <a:endParaRPr lang="pl-PL"/>
          </a:p>
        </p:txBody>
      </p:sp>
    </p:spTree>
    <p:extLst>
      <p:ext uri="{BB962C8B-B14F-4D97-AF65-F5344CB8AC3E}">
        <p14:creationId xmlns:p14="http://schemas.microsoft.com/office/powerpoint/2010/main" val="41708741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BB7449E8-06A8-48CB-9FDF-B8CB0352C7D0}"/>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a:extLst>
              <a:ext uri="{FF2B5EF4-FFF2-40B4-BE49-F238E27FC236}">
                <a16:creationId xmlns="" xmlns:a16="http://schemas.microsoft.com/office/drawing/2014/main" id="{A2220914-435E-443D-B9C6-9058F0DDFD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 xmlns:a16="http://schemas.microsoft.com/office/drawing/2014/main" id="{FFB111AB-3F94-4A3F-B993-7B4B5F612D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 xmlns:a16="http://schemas.microsoft.com/office/drawing/2014/main" id="{42AFF550-6759-42E9-848C-FD9174FECE43}"/>
              </a:ext>
            </a:extLst>
          </p:cNvPr>
          <p:cNvSpPr>
            <a:spLocks noGrp="1"/>
          </p:cNvSpPr>
          <p:nvPr>
            <p:ph type="dt" sz="half" idx="10"/>
          </p:nvPr>
        </p:nvSpPr>
        <p:spPr/>
        <p:txBody>
          <a:bodyPr/>
          <a:lstStyle/>
          <a:p>
            <a:fld id="{179936ED-1A66-4273-88B1-D9539D6C13E7}" type="datetime1">
              <a:rPr lang="pl-PL" smtClean="0"/>
              <a:t>24.03.2022</a:t>
            </a:fld>
            <a:endParaRPr lang="pl-PL"/>
          </a:p>
        </p:txBody>
      </p:sp>
      <p:sp>
        <p:nvSpPr>
          <p:cNvPr id="6" name="Symbol zastępczy stopki 5">
            <a:extLst>
              <a:ext uri="{FF2B5EF4-FFF2-40B4-BE49-F238E27FC236}">
                <a16:creationId xmlns="" xmlns:a16="http://schemas.microsoft.com/office/drawing/2014/main" id="{1A0D6F81-10E0-49C1-B584-23A3E52B75DF}"/>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 xmlns:a16="http://schemas.microsoft.com/office/drawing/2014/main" id="{60D7CBFB-069E-46B0-8A38-06CD652416D8}"/>
              </a:ext>
            </a:extLst>
          </p:cNvPr>
          <p:cNvSpPr>
            <a:spLocks noGrp="1"/>
          </p:cNvSpPr>
          <p:nvPr>
            <p:ph type="sldNum" sz="quarter" idx="12"/>
          </p:nvPr>
        </p:nvSpPr>
        <p:spPr/>
        <p:txBody>
          <a:bodyPr/>
          <a:lstStyle/>
          <a:p>
            <a:fld id="{E1BA8486-96B5-4B0B-A863-0FC8A81DAF1D}" type="slidenum">
              <a:rPr lang="pl-PL" smtClean="0"/>
              <a:t>‹#›</a:t>
            </a:fld>
            <a:endParaRPr lang="pl-PL"/>
          </a:p>
        </p:txBody>
      </p:sp>
    </p:spTree>
    <p:extLst>
      <p:ext uri="{BB962C8B-B14F-4D97-AF65-F5344CB8AC3E}">
        <p14:creationId xmlns:p14="http://schemas.microsoft.com/office/powerpoint/2010/main" val="20221045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7B92C002-6A8A-48A7-B76D-0135E87B5CB9}"/>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a:extLst>
              <a:ext uri="{FF2B5EF4-FFF2-40B4-BE49-F238E27FC236}">
                <a16:creationId xmlns="" xmlns:a16="http://schemas.microsoft.com/office/drawing/2014/main" id="{29152C15-AE2B-42E8-AA09-EDA4A8E7BF0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a:extLst>
              <a:ext uri="{FF2B5EF4-FFF2-40B4-BE49-F238E27FC236}">
                <a16:creationId xmlns="" xmlns:a16="http://schemas.microsoft.com/office/drawing/2014/main" id="{715C5812-E16D-43E8-BE13-E5B3612470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 xmlns:a16="http://schemas.microsoft.com/office/drawing/2014/main" id="{552206C9-ED4F-4CF2-83F5-4BB8AF0ABDE0}"/>
              </a:ext>
            </a:extLst>
          </p:cNvPr>
          <p:cNvSpPr>
            <a:spLocks noGrp="1"/>
          </p:cNvSpPr>
          <p:nvPr>
            <p:ph type="dt" sz="half" idx="10"/>
          </p:nvPr>
        </p:nvSpPr>
        <p:spPr/>
        <p:txBody>
          <a:bodyPr/>
          <a:lstStyle/>
          <a:p>
            <a:fld id="{D9D65812-8851-4AC9-AFD5-99A8359F9123}" type="datetime1">
              <a:rPr lang="pl-PL" smtClean="0"/>
              <a:t>24.03.2022</a:t>
            </a:fld>
            <a:endParaRPr lang="pl-PL"/>
          </a:p>
        </p:txBody>
      </p:sp>
      <p:sp>
        <p:nvSpPr>
          <p:cNvPr id="6" name="Symbol zastępczy stopki 5">
            <a:extLst>
              <a:ext uri="{FF2B5EF4-FFF2-40B4-BE49-F238E27FC236}">
                <a16:creationId xmlns="" xmlns:a16="http://schemas.microsoft.com/office/drawing/2014/main" id="{A9DB3DA1-C0D5-4DAB-A4B9-03B8AD6E13F3}"/>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 xmlns:a16="http://schemas.microsoft.com/office/drawing/2014/main" id="{C3E69426-9575-4286-85F7-F40BC817134F}"/>
              </a:ext>
            </a:extLst>
          </p:cNvPr>
          <p:cNvSpPr>
            <a:spLocks noGrp="1"/>
          </p:cNvSpPr>
          <p:nvPr>
            <p:ph type="sldNum" sz="quarter" idx="12"/>
          </p:nvPr>
        </p:nvSpPr>
        <p:spPr/>
        <p:txBody>
          <a:bodyPr/>
          <a:lstStyle/>
          <a:p>
            <a:fld id="{E1BA8486-96B5-4B0B-A863-0FC8A81DAF1D}" type="slidenum">
              <a:rPr lang="pl-PL" smtClean="0"/>
              <a:t>‹#›</a:t>
            </a:fld>
            <a:endParaRPr lang="pl-PL"/>
          </a:p>
        </p:txBody>
      </p:sp>
    </p:spTree>
    <p:extLst>
      <p:ext uri="{BB962C8B-B14F-4D97-AF65-F5344CB8AC3E}">
        <p14:creationId xmlns:p14="http://schemas.microsoft.com/office/powerpoint/2010/main" val="166249970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B4B52EC2-7516-48D8-A971-22C8FD25962A}"/>
              </a:ext>
            </a:extLst>
          </p:cNvPr>
          <p:cNvSpPr>
            <a:spLocks noGrp="1"/>
          </p:cNvSpPr>
          <p:nvPr>
            <p:ph type="title"/>
          </p:nvPr>
        </p:nvSpPr>
        <p:spPr/>
        <p:txBody>
          <a:bodyPr/>
          <a:lstStyle/>
          <a:p>
            <a:r>
              <a:rPr lang="pl-PL"/>
              <a:t>Kliknij, aby edytować styl</a:t>
            </a:r>
          </a:p>
        </p:txBody>
      </p:sp>
      <p:sp>
        <p:nvSpPr>
          <p:cNvPr id="3" name="Symbol zastępczy tytułu pionowego 2">
            <a:extLst>
              <a:ext uri="{FF2B5EF4-FFF2-40B4-BE49-F238E27FC236}">
                <a16:creationId xmlns="" xmlns:a16="http://schemas.microsoft.com/office/drawing/2014/main" id="{9C034E72-E16A-4C0E-BB04-72CAA7611A7A}"/>
              </a:ext>
            </a:extLst>
          </p:cNvPr>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 xmlns:a16="http://schemas.microsoft.com/office/drawing/2014/main" id="{E55594A1-7C5A-48C9-ACA6-EF813DDE8922}"/>
              </a:ext>
            </a:extLst>
          </p:cNvPr>
          <p:cNvSpPr>
            <a:spLocks noGrp="1"/>
          </p:cNvSpPr>
          <p:nvPr>
            <p:ph type="dt" sz="half" idx="10"/>
          </p:nvPr>
        </p:nvSpPr>
        <p:spPr/>
        <p:txBody>
          <a:bodyPr/>
          <a:lstStyle/>
          <a:p>
            <a:fld id="{AF00CDA6-1600-45B4-96A2-3FA5A4EB6678}" type="datetime1">
              <a:rPr lang="pl-PL" smtClean="0"/>
              <a:t>24.03.2022</a:t>
            </a:fld>
            <a:endParaRPr lang="pl-PL"/>
          </a:p>
        </p:txBody>
      </p:sp>
      <p:sp>
        <p:nvSpPr>
          <p:cNvPr id="5" name="Symbol zastępczy stopki 4">
            <a:extLst>
              <a:ext uri="{FF2B5EF4-FFF2-40B4-BE49-F238E27FC236}">
                <a16:creationId xmlns="" xmlns:a16="http://schemas.microsoft.com/office/drawing/2014/main" id="{80D1596A-3F74-4F72-87B3-A9402F14D8B6}"/>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 xmlns:a16="http://schemas.microsoft.com/office/drawing/2014/main" id="{D447ED78-F526-4BE7-A1FA-14A6F6FAA61A}"/>
              </a:ext>
            </a:extLst>
          </p:cNvPr>
          <p:cNvSpPr>
            <a:spLocks noGrp="1"/>
          </p:cNvSpPr>
          <p:nvPr>
            <p:ph type="sldNum" sz="quarter" idx="12"/>
          </p:nvPr>
        </p:nvSpPr>
        <p:spPr/>
        <p:txBody>
          <a:bodyPr/>
          <a:lstStyle/>
          <a:p>
            <a:fld id="{E1BA8486-96B5-4B0B-A863-0FC8A81DAF1D}" type="slidenum">
              <a:rPr lang="pl-PL" smtClean="0"/>
              <a:t>‹#›</a:t>
            </a:fld>
            <a:endParaRPr lang="pl-PL"/>
          </a:p>
        </p:txBody>
      </p:sp>
    </p:spTree>
    <p:extLst>
      <p:ext uri="{BB962C8B-B14F-4D97-AF65-F5344CB8AC3E}">
        <p14:creationId xmlns:p14="http://schemas.microsoft.com/office/powerpoint/2010/main" val="33351054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 xmlns:a16="http://schemas.microsoft.com/office/drawing/2014/main" id="{4FB61569-3BAB-4EDD-A06D-EBF00F406CDD}"/>
              </a:ext>
            </a:extLst>
          </p:cNvPr>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a:extLst>
              <a:ext uri="{FF2B5EF4-FFF2-40B4-BE49-F238E27FC236}">
                <a16:creationId xmlns="" xmlns:a16="http://schemas.microsoft.com/office/drawing/2014/main" id="{2F888CE9-DDA7-4ED4-BC99-4D6D422D1657}"/>
              </a:ext>
            </a:extLst>
          </p:cNvPr>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 xmlns:a16="http://schemas.microsoft.com/office/drawing/2014/main" id="{0EAE81C2-426E-43FC-AD0A-E8FD51E34748}"/>
              </a:ext>
            </a:extLst>
          </p:cNvPr>
          <p:cNvSpPr>
            <a:spLocks noGrp="1"/>
          </p:cNvSpPr>
          <p:nvPr>
            <p:ph type="dt" sz="half" idx="10"/>
          </p:nvPr>
        </p:nvSpPr>
        <p:spPr/>
        <p:txBody>
          <a:bodyPr/>
          <a:lstStyle/>
          <a:p>
            <a:fld id="{AA88E163-2087-494A-BBB4-1C64BF3DED58}" type="datetime1">
              <a:rPr lang="pl-PL" smtClean="0"/>
              <a:t>24.03.2022</a:t>
            </a:fld>
            <a:endParaRPr lang="pl-PL"/>
          </a:p>
        </p:txBody>
      </p:sp>
      <p:sp>
        <p:nvSpPr>
          <p:cNvPr id="5" name="Symbol zastępczy stopki 4">
            <a:extLst>
              <a:ext uri="{FF2B5EF4-FFF2-40B4-BE49-F238E27FC236}">
                <a16:creationId xmlns="" xmlns:a16="http://schemas.microsoft.com/office/drawing/2014/main" id="{A81E1BCA-9FBA-417F-B278-40AC6A84C4AF}"/>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 xmlns:a16="http://schemas.microsoft.com/office/drawing/2014/main" id="{2EFB3202-194C-453B-AF5E-46BE30412DAF}"/>
              </a:ext>
            </a:extLst>
          </p:cNvPr>
          <p:cNvSpPr>
            <a:spLocks noGrp="1"/>
          </p:cNvSpPr>
          <p:nvPr>
            <p:ph type="sldNum" sz="quarter" idx="12"/>
          </p:nvPr>
        </p:nvSpPr>
        <p:spPr/>
        <p:txBody>
          <a:bodyPr/>
          <a:lstStyle/>
          <a:p>
            <a:fld id="{E1BA8486-96B5-4B0B-A863-0FC8A81DAF1D}" type="slidenum">
              <a:rPr lang="pl-PL" smtClean="0"/>
              <a:t>‹#›</a:t>
            </a:fld>
            <a:endParaRPr lang="pl-PL"/>
          </a:p>
        </p:txBody>
      </p:sp>
    </p:spTree>
    <p:extLst>
      <p:ext uri="{BB962C8B-B14F-4D97-AF65-F5344CB8AC3E}">
        <p14:creationId xmlns:p14="http://schemas.microsoft.com/office/powerpoint/2010/main" val="9112262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ytuł i zawartość">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F0D20380-FED1-4A31-8A1C-ED4487F06DFE}"/>
              </a:ext>
            </a:extLst>
          </p:cNvPr>
          <p:cNvSpPr>
            <a:spLocks noGrp="1"/>
          </p:cNvSpPr>
          <p:nvPr>
            <p:ph type="title"/>
          </p:nvPr>
        </p:nvSpPr>
        <p:spPr>
          <a:xfrm>
            <a:off x="838200" y="365125"/>
            <a:ext cx="10515600" cy="880773"/>
          </a:xfrm>
        </p:spPr>
        <p:txBody>
          <a:bodyPr>
            <a:normAutofit/>
          </a:bodyPr>
          <a:lstStyle>
            <a:lvl1pPr>
              <a:defRPr sz="3600" b="1"/>
            </a:lvl1pPr>
          </a:lstStyle>
          <a:p>
            <a:r>
              <a:rPr lang="pl-PL" dirty="0"/>
              <a:t>Kliknij, aby edytować styl</a:t>
            </a:r>
          </a:p>
        </p:txBody>
      </p:sp>
      <p:sp>
        <p:nvSpPr>
          <p:cNvPr id="3" name="Symbol zastępczy zawartości 2">
            <a:extLst>
              <a:ext uri="{FF2B5EF4-FFF2-40B4-BE49-F238E27FC236}">
                <a16:creationId xmlns="" xmlns:a16="http://schemas.microsoft.com/office/drawing/2014/main" id="{24072369-0AEF-48AD-89C7-FE941A08D2EA}"/>
              </a:ext>
            </a:extLst>
          </p:cNvPr>
          <p:cNvSpPr>
            <a:spLocks noGrp="1"/>
          </p:cNvSpPr>
          <p:nvPr>
            <p:ph idx="1"/>
          </p:nvPr>
        </p:nvSpPr>
        <p:spPr>
          <a:xfrm>
            <a:off x="838200" y="1459345"/>
            <a:ext cx="10515600" cy="471761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 xmlns:a16="http://schemas.microsoft.com/office/drawing/2014/main" id="{E6141559-0E10-401B-BCB1-9E13E7C51B59}"/>
              </a:ext>
            </a:extLst>
          </p:cNvPr>
          <p:cNvSpPr>
            <a:spLocks noGrp="1"/>
          </p:cNvSpPr>
          <p:nvPr>
            <p:ph type="dt" sz="half" idx="10"/>
          </p:nvPr>
        </p:nvSpPr>
        <p:spPr/>
        <p:txBody>
          <a:bodyPr/>
          <a:lstStyle/>
          <a:p>
            <a:fld id="{F4291FF7-70CD-4747-9BD4-B7F2CFDB7923}" type="datetime1">
              <a:rPr lang="pl-PL" smtClean="0"/>
              <a:t>24.03.2022</a:t>
            </a:fld>
            <a:endParaRPr lang="pl-PL"/>
          </a:p>
        </p:txBody>
      </p:sp>
      <p:sp>
        <p:nvSpPr>
          <p:cNvPr id="5" name="Symbol zastępczy stopki 4">
            <a:extLst>
              <a:ext uri="{FF2B5EF4-FFF2-40B4-BE49-F238E27FC236}">
                <a16:creationId xmlns="" xmlns:a16="http://schemas.microsoft.com/office/drawing/2014/main" id="{51D47D61-17EC-4344-8403-FE56D0DD622E}"/>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 xmlns:a16="http://schemas.microsoft.com/office/drawing/2014/main" id="{17D7DC16-BD29-4C55-8573-6E70FA6F2115}"/>
              </a:ext>
            </a:extLst>
          </p:cNvPr>
          <p:cNvSpPr>
            <a:spLocks noGrp="1"/>
          </p:cNvSpPr>
          <p:nvPr>
            <p:ph type="sldNum" sz="quarter" idx="12"/>
          </p:nvPr>
        </p:nvSpPr>
        <p:spPr/>
        <p:txBody>
          <a:bodyPr/>
          <a:lstStyle/>
          <a:p>
            <a:fld id="{8C77EEB4-143E-4FD0-9B6B-C1777D372456}" type="slidenum">
              <a:rPr lang="pl-PL" smtClean="0"/>
              <a:t>‹#›</a:t>
            </a:fld>
            <a:endParaRPr lang="pl-PL"/>
          </a:p>
        </p:txBody>
      </p:sp>
      <p:pic>
        <p:nvPicPr>
          <p:cNvPr id="7" name="Obraz 6">
            <a:extLst>
              <a:ext uri="{FF2B5EF4-FFF2-40B4-BE49-F238E27FC236}">
                <a16:creationId xmlns="" xmlns:a16="http://schemas.microsoft.com/office/drawing/2014/main" id="{2CA4D497-8578-4D66-A1BD-BBFC2BA43C8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67355" y="360218"/>
            <a:ext cx="603715" cy="885680"/>
          </a:xfrm>
          <a:prstGeom prst="rect">
            <a:avLst/>
          </a:prstGeom>
        </p:spPr>
      </p:pic>
      <p:pic>
        <p:nvPicPr>
          <p:cNvPr id="9" name="Obraz 8">
            <a:extLst>
              <a:ext uri="{FF2B5EF4-FFF2-40B4-BE49-F238E27FC236}">
                <a16:creationId xmlns="" xmlns:a16="http://schemas.microsoft.com/office/drawing/2014/main" id="{8C3D6F52-E375-4B00-A108-6C5F2D40AE14}"/>
              </a:ext>
            </a:extLst>
          </p:cNvPr>
          <p:cNvPicPr>
            <a:picLocks noChangeAspect="1"/>
          </p:cNvPicPr>
          <p:nvPr userDrawn="1"/>
        </p:nvPicPr>
        <p:blipFill>
          <a:blip r:embed="rId3"/>
          <a:stretch>
            <a:fillRect/>
          </a:stretch>
        </p:blipFill>
        <p:spPr>
          <a:xfrm>
            <a:off x="0" y="1"/>
            <a:ext cx="295564" cy="6858000"/>
          </a:xfrm>
          <a:prstGeom prst="rect">
            <a:avLst/>
          </a:prstGeom>
        </p:spPr>
      </p:pic>
    </p:spTree>
    <p:extLst>
      <p:ext uri="{BB962C8B-B14F-4D97-AF65-F5344CB8AC3E}">
        <p14:creationId xmlns:p14="http://schemas.microsoft.com/office/powerpoint/2010/main" val="1994017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ytuł i zawartość">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F0D20380-FED1-4A31-8A1C-ED4487F06DFE}"/>
              </a:ext>
            </a:extLst>
          </p:cNvPr>
          <p:cNvSpPr>
            <a:spLocks noGrp="1"/>
          </p:cNvSpPr>
          <p:nvPr>
            <p:ph type="title"/>
          </p:nvPr>
        </p:nvSpPr>
        <p:spPr>
          <a:xfrm>
            <a:off x="838200" y="365126"/>
            <a:ext cx="10515600" cy="918729"/>
          </a:xfrm>
        </p:spPr>
        <p:txBody>
          <a:bodyPr>
            <a:normAutofit/>
          </a:bodyPr>
          <a:lstStyle>
            <a:lvl1pPr>
              <a:defRPr sz="3600" b="1"/>
            </a:lvl1pPr>
          </a:lstStyle>
          <a:p>
            <a:r>
              <a:rPr lang="pl-PL" dirty="0"/>
              <a:t>Kliknij, aby edytować styl</a:t>
            </a:r>
          </a:p>
        </p:txBody>
      </p:sp>
      <p:sp>
        <p:nvSpPr>
          <p:cNvPr id="3" name="Symbol zastępczy zawartości 2">
            <a:extLst>
              <a:ext uri="{FF2B5EF4-FFF2-40B4-BE49-F238E27FC236}">
                <a16:creationId xmlns="" xmlns:a16="http://schemas.microsoft.com/office/drawing/2014/main" id="{24072369-0AEF-48AD-89C7-FE941A08D2EA}"/>
              </a:ext>
            </a:extLst>
          </p:cNvPr>
          <p:cNvSpPr>
            <a:spLocks noGrp="1"/>
          </p:cNvSpPr>
          <p:nvPr>
            <p:ph idx="1"/>
          </p:nvPr>
        </p:nvSpPr>
        <p:spPr>
          <a:xfrm>
            <a:off x="838200" y="1468476"/>
            <a:ext cx="10515600" cy="4708487"/>
          </a:xfrm>
        </p:spPr>
        <p:txBody>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4" name="Symbol zastępczy daty 3">
            <a:extLst>
              <a:ext uri="{FF2B5EF4-FFF2-40B4-BE49-F238E27FC236}">
                <a16:creationId xmlns="" xmlns:a16="http://schemas.microsoft.com/office/drawing/2014/main" id="{E6141559-0E10-401B-BCB1-9E13E7C51B59}"/>
              </a:ext>
            </a:extLst>
          </p:cNvPr>
          <p:cNvSpPr>
            <a:spLocks noGrp="1"/>
          </p:cNvSpPr>
          <p:nvPr>
            <p:ph type="dt" sz="half" idx="10"/>
          </p:nvPr>
        </p:nvSpPr>
        <p:spPr/>
        <p:txBody>
          <a:bodyPr/>
          <a:lstStyle/>
          <a:p>
            <a:fld id="{CFE97B26-227B-47E3-857D-C4FC6AD409BA}" type="datetime1">
              <a:rPr lang="pl-PL" smtClean="0"/>
              <a:t>24.03.2022</a:t>
            </a:fld>
            <a:endParaRPr lang="pl-PL"/>
          </a:p>
        </p:txBody>
      </p:sp>
      <p:sp>
        <p:nvSpPr>
          <p:cNvPr id="5" name="Symbol zastępczy stopki 4">
            <a:extLst>
              <a:ext uri="{FF2B5EF4-FFF2-40B4-BE49-F238E27FC236}">
                <a16:creationId xmlns="" xmlns:a16="http://schemas.microsoft.com/office/drawing/2014/main" id="{51D47D61-17EC-4344-8403-FE56D0DD622E}"/>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 xmlns:a16="http://schemas.microsoft.com/office/drawing/2014/main" id="{17D7DC16-BD29-4C55-8573-6E70FA6F2115}"/>
              </a:ext>
            </a:extLst>
          </p:cNvPr>
          <p:cNvSpPr>
            <a:spLocks noGrp="1"/>
          </p:cNvSpPr>
          <p:nvPr>
            <p:ph type="sldNum" sz="quarter" idx="12"/>
          </p:nvPr>
        </p:nvSpPr>
        <p:spPr/>
        <p:txBody>
          <a:bodyPr/>
          <a:lstStyle/>
          <a:p>
            <a:fld id="{8C77EEB4-143E-4FD0-9B6B-C1777D372456}" type="slidenum">
              <a:rPr lang="pl-PL" smtClean="0"/>
              <a:t>‹#›</a:t>
            </a:fld>
            <a:endParaRPr lang="pl-PL"/>
          </a:p>
        </p:txBody>
      </p:sp>
      <p:pic>
        <p:nvPicPr>
          <p:cNvPr id="7" name="Obraz 6">
            <a:extLst>
              <a:ext uri="{FF2B5EF4-FFF2-40B4-BE49-F238E27FC236}">
                <a16:creationId xmlns="" xmlns:a16="http://schemas.microsoft.com/office/drawing/2014/main" id="{2CA4D497-8578-4D66-A1BD-BBFC2BA43C8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65165" y="365125"/>
            <a:ext cx="752088" cy="1103351"/>
          </a:xfrm>
          <a:prstGeom prst="rect">
            <a:avLst/>
          </a:prstGeom>
        </p:spPr>
      </p:pic>
      <p:pic>
        <p:nvPicPr>
          <p:cNvPr id="9" name="Obraz 8">
            <a:extLst>
              <a:ext uri="{FF2B5EF4-FFF2-40B4-BE49-F238E27FC236}">
                <a16:creationId xmlns="" xmlns:a16="http://schemas.microsoft.com/office/drawing/2014/main" id="{6C4F19C9-8691-4BFE-A737-88E3608AD591}"/>
              </a:ext>
            </a:extLst>
          </p:cNvPr>
          <p:cNvPicPr>
            <a:picLocks noChangeAspect="1"/>
          </p:cNvPicPr>
          <p:nvPr userDrawn="1"/>
        </p:nvPicPr>
        <p:blipFill>
          <a:blip r:embed="rId3"/>
          <a:stretch>
            <a:fillRect/>
          </a:stretch>
        </p:blipFill>
        <p:spPr>
          <a:xfrm>
            <a:off x="-27709" y="0"/>
            <a:ext cx="304800" cy="6858000"/>
          </a:xfrm>
          <a:prstGeom prst="rect">
            <a:avLst/>
          </a:prstGeom>
        </p:spPr>
      </p:pic>
    </p:spTree>
    <p:extLst>
      <p:ext uri="{BB962C8B-B14F-4D97-AF65-F5344CB8AC3E}">
        <p14:creationId xmlns:p14="http://schemas.microsoft.com/office/powerpoint/2010/main" val="3415272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Tytuł i zawartość">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F0D20380-FED1-4A31-8A1C-ED4487F06DFE}"/>
              </a:ext>
            </a:extLst>
          </p:cNvPr>
          <p:cNvSpPr>
            <a:spLocks noGrp="1"/>
          </p:cNvSpPr>
          <p:nvPr>
            <p:ph type="title"/>
          </p:nvPr>
        </p:nvSpPr>
        <p:spPr>
          <a:xfrm>
            <a:off x="838200" y="365126"/>
            <a:ext cx="10515600" cy="881784"/>
          </a:xfrm>
        </p:spPr>
        <p:txBody>
          <a:bodyPr>
            <a:normAutofit/>
          </a:bodyPr>
          <a:lstStyle>
            <a:lvl1pPr>
              <a:defRPr sz="3600" b="0"/>
            </a:lvl1pPr>
          </a:lstStyle>
          <a:p>
            <a:r>
              <a:rPr lang="pl-PL" dirty="0"/>
              <a:t>Kliknij, aby edytować styl</a:t>
            </a:r>
          </a:p>
        </p:txBody>
      </p:sp>
      <p:sp>
        <p:nvSpPr>
          <p:cNvPr id="3" name="Symbol zastępczy zawartości 2">
            <a:extLst>
              <a:ext uri="{FF2B5EF4-FFF2-40B4-BE49-F238E27FC236}">
                <a16:creationId xmlns="" xmlns:a16="http://schemas.microsoft.com/office/drawing/2014/main" id="{24072369-0AEF-48AD-89C7-FE941A08D2EA}"/>
              </a:ext>
            </a:extLst>
          </p:cNvPr>
          <p:cNvSpPr>
            <a:spLocks noGrp="1"/>
          </p:cNvSpPr>
          <p:nvPr>
            <p:ph idx="1"/>
          </p:nvPr>
        </p:nvSpPr>
        <p:spPr>
          <a:xfrm>
            <a:off x="838200" y="1468476"/>
            <a:ext cx="10515600" cy="4708487"/>
          </a:xfrm>
        </p:spPr>
        <p:txBody>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4" name="Symbol zastępczy daty 3">
            <a:extLst>
              <a:ext uri="{FF2B5EF4-FFF2-40B4-BE49-F238E27FC236}">
                <a16:creationId xmlns="" xmlns:a16="http://schemas.microsoft.com/office/drawing/2014/main" id="{E6141559-0E10-401B-BCB1-9E13E7C51B59}"/>
              </a:ext>
            </a:extLst>
          </p:cNvPr>
          <p:cNvSpPr>
            <a:spLocks noGrp="1"/>
          </p:cNvSpPr>
          <p:nvPr>
            <p:ph type="dt" sz="half" idx="10"/>
          </p:nvPr>
        </p:nvSpPr>
        <p:spPr/>
        <p:txBody>
          <a:bodyPr/>
          <a:lstStyle/>
          <a:p>
            <a:fld id="{43F6FD1B-11CC-4CAC-87BC-5739CE238607}" type="datetime1">
              <a:rPr lang="pl-PL" smtClean="0"/>
              <a:t>24.03.2022</a:t>
            </a:fld>
            <a:endParaRPr lang="pl-PL"/>
          </a:p>
        </p:txBody>
      </p:sp>
      <p:sp>
        <p:nvSpPr>
          <p:cNvPr id="5" name="Symbol zastępczy stopki 4">
            <a:extLst>
              <a:ext uri="{FF2B5EF4-FFF2-40B4-BE49-F238E27FC236}">
                <a16:creationId xmlns="" xmlns:a16="http://schemas.microsoft.com/office/drawing/2014/main" id="{51D47D61-17EC-4344-8403-FE56D0DD622E}"/>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 xmlns:a16="http://schemas.microsoft.com/office/drawing/2014/main" id="{17D7DC16-BD29-4C55-8573-6E70FA6F2115}"/>
              </a:ext>
            </a:extLst>
          </p:cNvPr>
          <p:cNvSpPr>
            <a:spLocks noGrp="1"/>
          </p:cNvSpPr>
          <p:nvPr>
            <p:ph type="sldNum" sz="quarter" idx="12"/>
          </p:nvPr>
        </p:nvSpPr>
        <p:spPr/>
        <p:txBody>
          <a:bodyPr/>
          <a:lstStyle/>
          <a:p>
            <a:fld id="{8C77EEB4-143E-4FD0-9B6B-C1777D372456}" type="slidenum">
              <a:rPr lang="pl-PL" smtClean="0"/>
              <a:t>‹#›</a:t>
            </a:fld>
            <a:endParaRPr lang="pl-PL"/>
          </a:p>
        </p:txBody>
      </p:sp>
      <p:pic>
        <p:nvPicPr>
          <p:cNvPr id="7" name="Obraz 6">
            <a:extLst>
              <a:ext uri="{FF2B5EF4-FFF2-40B4-BE49-F238E27FC236}">
                <a16:creationId xmlns="" xmlns:a16="http://schemas.microsoft.com/office/drawing/2014/main" id="{2CA4D497-8578-4D66-A1BD-BBFC2BA43C8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65165" y="365125"/>
            <a:ext cx="752088" cy="1103351"/>
          </a:xfrm>
          <a:prstGeom prst="rect">
            <a:avLst/>
          </a:prstGeom>
        </p:spPr>
      </p:pic>
      <p:pic>
        <p:nvPicPr>
          <p:cNvPr id="10" name="Obraz 9">
            <a:extLst>
              <a:ext uri="{FF2B5EF4-FFF2-40B4-BE49-F238E27FC236}">
                <a16:creationId xmlns="" xmlns:a16="http://schemas.microsoft.com/office/drawing/2014/main" id="{52E590AC-ADC8-4EF0-B6A4-E4430EA822D0}"/>
              </a:ext>
            </a:extLst>
          </p:cNvPr>
          <p:cNvPicPr>
            <a:picLocks noChangeAspect="1"/>
          </p:cNvPicPr>
          <p:nvPr userDrawn="1"/>
        </p:nvPicPr>
        <p:blipFill>
          <a:blip r:embed="rId3"/>
          <a:stretch>
            <a:fillRect/>
          </a:stretch>
        </p:blipFill>
        <p:spPr>
          <a:xfrm>
            <a:off x="0" y="0"/>
            <a:ext cx="277091" cy="6858000"/>
          </a:xfrm>
          <a:prstGeom prst="rect">
            <a:avLst/>
          </a:prstGeom>
        </p:spPr>
      </p:pic>
    </p:spTree>
    <p:extLst>
      <p:ext uri="{BB962C8B-B14F-4D97-AF65-F5344CB8AC3E}">
        <p14:creationId xmlns:p14="http://schemas.microsoft.com/office/powerpoint/2010/main" val="8258606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orównanie">
    <p:spTree>
      <p:nvGrpSpPr>
        <p:cNvPr id="1" name=""/>
        <p:cNvGrpSpPr/>
        <p:nvPr/>
      </p:nvGrpSpPr>
      <p:grpSpPr>
        <a:xfrm>
          <a:off x="0" y="0"/>
          <a:ext cx="0" cy="0"/>
          <a:chOff x="0" y="0"/>
          <a:chExt cx="0" cy="0"/>
        </a:xfrm>
      </p:grpSpPr>
      <p:sp>
        <p:nvSpPr>
          <p:cNvPr id="5" name="Symbol zastępczy tekstu 4">
            <a:extLst>
              <a:ext uri="{FF2B5EF4-FFF2-40B4-BE49-F238E27FC236}">
                <a16:creationId xmlns="" xmlns:a16="http://schemas.microsoft.com/office/drawing/2014/main" id="{F3CC53AD-EC31-4EF8-B38E-DCFE2D8458B0}"/>
              </a:ext>
            </a:extLst>
          </p:cNvPr>
          <p:cNvSpPr>
            <a:spLocks noGrp="1"/>
          </p:cNvSpPr>
          <p:nvPr>
            <p:ph type="body" sz="quarter" idx="3"/>
          </p:nvPr>
        </p:nvSpPr>
        <p:spPr>
          <a:xfrm>
            <a:off x="5923722" y="397309"/>
            <a:ext cx="5431666" cy="9050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dirty="0"/>
              <a:t>Kliknij, aby edytować style wzorca tekstu</a:t>
            </a:r>
          </a:p>
        </p:txBody>
      </p:sp>
      <p:sp>
        <p:nvSpPr>
          <p:cNvPr id="6" name="Symbol zastępczy zawartości 5">
            <a:extLst>
              <a:ext uri="{FF2B5EF4-FFF2-40B4-BE49-F238E27FC236}">
                <a16:creationId xmlns="" xmlns:a16="http://schemas.microsoft.com/office/drawing/2014/main" id="{3748CF42-632D-458C-B633-CC9EB5AB361E}"/>
              </a:ext>
            </a:extLst>
          </p:cNvPr>
          <p:cNvSpPr>
            <a:spLocks noGrp="1"/>
          </p:cNvSpPr>
          <p:nvPr>
            <p:ph sz="quarter" idx="4"/>
          </p:nvPr>
        </p:nvSpPr>
        <p:spPr>
          <a:xfrm>
            <a:off x="5923722" y="1477818"/>
            <a:ext cx="5431666" cy="4711845"/>
          </a:xfrm>
        </p:spPr>
        <p:txBody>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7" name="Symbol zastępczy daty 6">
            <a:extLst>
              <a:ext uri="{FF2B5EF4-FFF2-40B4-BE49-F238E27FC236}">
                <a16:creationId xmlns="" xmlns:a16="http://schemas.microsoft.com/office/drawing/2014/main" id="{905353D7-19B8-4114-9E58-04E920A13850}"/>
              </a:ext>
            </a:extLst>
          </p:cNvPr>
          <p:cNvSpPr>
            <a:spLocks noGrp="1"/>
          </p:cNvSpPr>
          <p:nvPr>
            <p:ph type="dt" sz="half" idx="10"/>
          </p:nvPr>
        </p:nvSpPr>
        <p:spPr/>
        <p:txBody>
          <a:bodyPr/>
          <a:lstStyle/>
          <a:p>
            <a:fld id="{9D8AA518-F7A8-4CC2-9E65-5BB70C7EE1D9}" type="datetime1">
              <a:rPr lang="pl-PL" smtClean="0"/>
              <a:t>24.03.2022</a:t>
            </a:fld>
            <a:endParaRPr lang="pl-PL"/>
          </a:p>
        </p:txBody>
      </p:sp>
      <p:sp>
        <p:nvSpPr>
          <p:cNvPr id="8" name="Symbol zastępczy stopki 7">
            <a:extLst>
              <a:ext uri="{FF2B5EF4-FFF2-40B4-BE49-F238E27FC236}">
                <a16:creationId xmlns="" xmlns:a16="http://schemas.microsoft.com/office/drawing/2014/main" id="{3AB9033F-E05E-4956-A1B7-CC8153D7B88C}"/>
              </a:ext>
            </a:extLst>
          </p:cNvPr>
          <p:cNvSpPr>
            <a:spLocks noGrp="1"/>
          </p:cNvSpPr>
          <p:nvPr>
            <p:ph type="ftr" sz="quarter" idx="11"/>
          </p:nvPr>
        </p:nvSpPr>
        <p:spPr/>
        <p:txBody>
          <a:bodyPr/>
          <a:lstStyle/>
          <a:p>
            <a:endParaRPr lang="pl-PL"/>
          </a:p>
        </p:txBody>
      </p:sp>
      <p:sp>
        <p:nvSpPr>
          <p:cNvPr id="9" name="Symbol zastępczy numeru slajdu 8">
            <a:extLst>
              <a:ext uri="{FF2B5EF4-FFF2-40B4-BE49-F238E27FC236}">
                <a16:creationId xmlns="" xmlns:a16="http://schemas.microsoft.com/office/drawing/2014/main" id="{00D7DE72-3B30-4626-BAA5-C7A5BBE727A2}"/>
              </a:ext>
            </a:extLst>
          </p:cNvPr>
          <p:cNvSpPr>
            <a:spLocks noGrp="1"/>
          </p:cNvSpPr>
          <p:nvPr>
            <p:ph type="sldNum" sz="quarter" idx="12"/>
          </p:nvPr>
        </p:nvSpPr>
        <p:spPr/>
        <p:txBody>
          <a:bodyPr/>
          <a:lstStyle/>
          <a:p>
            <a:fld id="{8C77EEB4-143E-4FD0-9B6B-C1777D372456}" type="slidenum">
              <a:rPr lang="pl-PL" smtClean="0"/>
              <a:t>‹#›</a:t>
            </a:fld>
            <a:endParaRPr lang="pl-PL"/>
          </a:p>
        </p:txBody>
      </p:sp>
      <p:pic>
        <p:nvPicPr>
          <p:cNvPr id="14" name="Obraz 13">
            <a:extLst>
              <a:ext uri="{FF2B5EF4-FFF2-40B4-BE49-F238E27FC236}">
                <a16:creationId xmlns="" xmlns:a16="http://schemas.microsoft.com/office/drawing/2014/main" id="{C9DE777F-7300-43F0-AB99-9BE8FD3ACE68}"/>
              </a:ext>
            </a:extLst>
          </p:cNvPr>
          <p:cNvPicPr>
            <a:picLocks noChangeAspect="1"/>
          </p:cNvPicPr>
          <p:nvPr userDrawn="1"/>
        </p:nvPicPr>
        <p:blipFill>
          <a:blip r:embed="rId2"/>
          <a:stretch>
            <a:fillRect/>
          </a:stretch>
        </p:blipFill>
        <p:spPr>
          <a:xfrm>
            <a:off x="1" y="0"/>
            <a:ext cx="5715000" cy="6858000"/>
          </a:xfrm>
          <a:prstGeom prst="rect">
            <a:avLst/>
          </a:prstGeom>
        </p:spPr>
      </p:pic>
      <p:pic>
        <p:nvPicPr>
          <p:cNvPr id="15" name="Obraz 14">
            <a:extLst>
              <a:ext uri="{FF2B5EF4-FFF2-40B4-BE49-F238E27FC236}">
                <a16:creationId xmlns="" xmlns:a16="http://schemas.microsoft.com/office/drawing/2014/main" id="{B1403D6C-B1F7-4C54-92EF-8A154CBFD27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65165" y="365125"/>
            <a:ext cx="752088" cy="1103351"/>
          </a:xfrm>
          <a:prstGeom prst="rect">
            <a:avLst/>
          </a:prstGeom>
        </p:spPr>
      </p:pic>
    </p:spTree>
    <p:extLst>
      <p:ext uri="{BB962C8B-B14F-4D97-AF65-F5344CB8AC3E}">
        <p14:creationId xmlns:p14="http://schemas.microsoft.com/office/powerpoint/2010/main" val="2352768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Porównanie">
    <p:spTree>
      <p:nvGrpSpPr>
        <p:cNvPr id="1" name=""/>
        <p:cNvGrpSpPr/>
        <p:nvPr/>
      </p:nvGrpSpPr>
      <p:grpSpPr>
        <a:xfrm>
          <a:off x="0" y="0"/>
          <a:ext cx="0" cy="0"/>
          <a:chOff x="0" y="0"/>
          <a:chExt cx="0" cy="0"/>
        </a:xfrm>
      </p:grpSpPr>
      <p:sp>
        <p:nvSpPr>
          <p:cNvPr id="5" name="Symbol zastępczy tekstu 4">
            <a:extLst>
              <a:ext uri="{FF2B5EF4-FFF2-40B4-BE49-F238E27FC236}">
                <a16:creationId xmlns="" xmlns:a16="http://schemas.microsoft.com/office/drawing/2014/main" id="{F3CC53AD-EC31-4EF8-B38E-DCFE2D8458B0}"/>
              </a:ext>
            </a:extLst>
          </p:cNvPr>
          <p:cNvSpPr>
            <a:spLocks noGrp="1"/>
          </p:cNvSpPr>
          <p:nvPr>
            <p:ph type="body" sz="quarter" idx="3"/>
          </p:nvPr>
        </p:nvSpPr>
        <p:spPr>
          <a:xfrm>
            <a:off x="3051313" y="397309"/>
            <a:ext cx="8304075" cy="9050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dirty="0"/>
              <a:t>Kliknij, aby edytować style wzorca tekstu</a:t>
            </a:r>
          </a:p>
        </p:txBody>
      </p:sp>
      <p:sp>
        <p:nvSpPr>
          <p:cNvPr id="6" name="Symbol zastępczy zawartości 5">
            <a:extLst>
              <a:ext uri="{FF2B5EF4-FFF2-40B4-BE49-F238E27FC236}">
                <a16:creationId xmlns="" xmlns:a16="http://schemas.microsoft.com/office/drawing/2014/main" id="{3748CF42-632D-458C-B633-CC9EB5AB361E}"/>
              </a:ext>
            </a:extLst>
          </p:cNvPr>
          <p:cNvSpPr>
            <a:spLocks noGrp="1"/>
          </p:cNvSpPr>
          <p:nvPr>
            <p:ph sz="quarter" idx="4"/>
          </p:nvPr>
        </p:nvSpPr>
        <p:spPr>
          <a:xfrm>
            <a:off x="3051313" y="1477818"/>
            <a:ext cx="8304075" cy="4711845"/>
          </a:xfrm>
        </p:spPr>
        <p:txBody>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7" name="Symbol zastępczy daty 6">
            <a:extLst>
              <a:ext uri="{FF2B5EF4-FFF2-40B4-BE49-F238E27FC236}">
                <a16:creationId xmlns="" xmlns:a16="http://schemas.microsoft.com/office/drawing/2014/main" id="{905353D7-19B8-4114-9E58-04E920A13850}"/>
              </a:ext>
            </a:extLst>
          </p:cNvPr>
          <p:cNvSpPr>
            <a:spLocks noGrp="1"/>
          </p:cNvSpPr>
          <p:nvPr>
            <p:ph type="dt" sz="half" idx="10"/>
          </p:nvPr>
        </p:nvSpPr>
        <p:spPr/>
        <p:txBody>
          <a:bodyPr/>
          <a:lstStyle/>
          <a:p>
            <a:fld id="{551FB84E-54BF-44C8-812A-EA7D8A0BC540}" type="datetime1">
              <a:rPr lang="pl-PL" smtClean="0"/>
              <a:t>24.03.2022</a:t>
            </a:fld>
            <a:endParaRPr lang="pl-PL"/>
          </a:p>
        </p:txBody>
      </p:sp>
      <p:sp>
        <p:nvSpPr>
          <p:cNvPr id="8" name="Symbol zastępczy stopki 7">
            <a:extLst>
              <a:ext uri="{FF2B5EF4-FFF2-40B4-BE49-F238E27FC236}">
                <a16:creationId xmlns="" xmlns:a16="http://schemas.microsoft.com/office/drawing/2014/main" id="{3AB9033F-E05E-4956-A1B7-CC8153D7B88C}"/>
              </a:ext>
            </a:extLst>
          </p:cNvPr>
          <p:cNvSpPr>
            <a:spLocks noGrp="1"/>
          </p:cNvSpPr>
          <p:nvPr>
            <p:ph type="ftr" sz="quarter" idx="11"/>
          </p:nvPr>
        </p:nvSpPr>
        <p:spPr/>
        <p:txBody>
          <a:bodyPr/>
          <a:lstStyle/>
          <a:p>
            <a:endParaRPr lang="pl-PL"/>
          </a:p>
        </p:txBody>
      </p:sp>
      <p:sp>
        <p:nvSpPr>
          <p:cNvPr id="9" name="Symbol zastępczy numeru slajdu 8">
            <a:extLst>
              <a:ext uri="{FF2B5EF4-FFF2-40B4-BE49-F238E27FC236}">
                <a16:creationId xmlns="" xmlns:a16="http://schemas.microsoft.com/office/drawing/2014/main" id="{00D7DE72-3B30-4626-BAA5-C7A5BBE727A2}"/>
              </a:ext>
            </a:extLst>
          </p:cNvPr>
          <p:cNvSpPr>
            <a:spLocks noGrp="1"/>
          </p:cNvSpPr>
          <p:nvPr>
            <p:ph type="sldNum" sz="quarter" idx="12"/>
          </p:nvPr>
        </p:nvSpPr>
        <p:spPr/>
        <p:txBody>
          <a:bodyPr/>
          <a:lstStyle/>
          <a:p>
            <a:fld id="{8C77EEB4-143E-4FD0-9B6B-C1777D372456}" type="slidenum">
              <a:rPr lang="pl-PL" smtClean="0"/>
              <a:t>‹#›</a:t>
            </a:fld>
            <a:endParaRPr lang="pl-PL"/>
          </a:p>
        </p:txBody>
      </p:sp>
      <p:pic>
        <p:nvPicPr>
          <p:cNvPr id="14" name="Obraz 13">
            <a:extLst>
              <a:ext uri="{FF2B5EF4-FFF2-40B4-BE49-F238E27FC236}">
                <a16:creationId xmlns="" xmlns:a16="http://schemas.microsoft.com/office/drawing/2014/main" id="{C9DE777F-7300-43F0-AB99-9BE8FD3ACE68}"/>
              </a:ext>
            </a:extLst>
          </p:cNvPr>
          <p:cNvPicPr>
            <a:picLocks noChangeAspect="1"/>
          </p:cNvPicPr>
          <p:nvPr userDrawn="1"/>
        </p:nvPicPr>
        <p:blipFill>
          <a:blip r:embed="rId2"/>
          <a:stretch>
            <a:fillRect/>
          </a:stretch>
        </p:blipFill>
        <p:spPr>
          <a:xfrm>
            <a:off x="0" y="0"/>
            <a:ext cx="2852529" cy="6858000"/>
          </a:xfrm>
          <a:prstGeom prst="rect">
            <a:avLst/>
          </a:prstGeom>
        </p:spPr>
      </p:pic>
      <p:pic>
        <p:nvPicPr>
          <p:cNvPr id="15" name="Obraz 14">
            <a:extLst>
              <a:ext uri="{FF2B5EF4-FFF2-40B4-BE49-F238E27FC236}">
                <a16:creationId xmlns="" xmlns:a16="http://schemas.microsoft.com/office/drawing/2014/main" id="{B1403D6C-B1F7-4C54-92EF-8A154CBFD27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65165" y="365125"/>
            <a:ext cx="752088" cy="1103351"/>
          </a:xfrm>
          <a:prstGeom prst="rect">
            <a:avLst/>
          </a:prstGeom>
        </p:spPr>
      </p:pic>
    </p:spTree>
    <p:extLst>
      <p:ext uri="{BB962C8B-B14F-4D97-AF65-F5344CB8AC3E}">
        <p14:creationId xmlns:p14="http://schemas.microsoft.com/office/powerpoint/2010/main" val="32297620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Porównanie">
    <p:spTree>
      <p:nvGrpSpPr>
        <p:cNvPr id="1" name=""/>
        <p:cNvGrpSpPr/>
        <p:nvPr/>
      </p:nvGrpSpPr>
      <p:grpSpPr>
        <a:xfrm>
          <a:off x="0" y="0"/>
          <a:ext cx="0" cy="0"/>
          <a:chOff x="0" y="0"/>
          <a:chExt cx="0" cy="0"/>
        </a:xfrm>
      </p:grpSpPr>
      <p:sp>
        <p:nvSpPr>
          <p:cNvPr id="5" name="Symbol zastępczy tekstu 4">
            <a:extLst>
              <a:ext uri="{FF2B5EF4-FFF2-40B4-BE49-F238E27FC236}">
                <a16:creationId xmlns="" xmlns:a16="http://schemas.microsoft.com/office/drawing/2014/main" id="{F3CC53AD-EC31-4EF8-B38E-DCFE2D8458B0}"/>
              </a:ext>
            </a:extLst>
          </p:cNvPr>
          <p:cNvSpPr>
            <a:spLocks noGrp="1"/>
          </p:cNvSpPr>
          <p:nvPr>
            <p:ph type="body" sz="quarter" idx="3"/>
          </p:nvPr>
        </p:nvSpPr>
        <p:spPr>
          <a:xfrm>
            <a:off x="1043797" y="397309"/>
            <a:ext cx="10311592" cy="9050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dirty="0"/>
              <a:t>Kliknij, aby edytować style wzorca tekstu</a:t>
            </a:r>
          </a:p>
        </p:txBody>
      </p:sp>
      <p:sp>
        <p:nvSpPr>
          <p:cNvPr id="6" name="Symbol zastępczy zawartości 5">
            <a:extLst>
              <a:ext uri="{FF2B5EF4-FFF2-40B4-BE49-F238E27FC236}">
                <a16:creationId xmlns="" xmlns:a16="http://schemas.microsoft.com/office/drawing/2014/main" id="{3748CF42-632D-458C-B633-CC9EB5AB361E}"/>
              </a:ext>
            </a:extLst>
          </p:cNvPr>
          <p:cNvSpPr>
            <a:spLocks noGrp="1"/>
          </p:cNvSpPr>
          <p:nvPr>
            <p:ph sz="quarter" idx="4"/>
          </p:nvPr>
        </p:nvSpPr>
        <p:spPr>
          <a:xfrm>
            <a:off x="1043797" y="1477818"/>
            <a:ext cx="10311592" cy="4711845"/>
          </a:xfrm>
        </p:spPr>
        <p:txBody>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7" name="Symbol zastępczy daty 6">
            <a:extLst>
              <a:ext uri="{FF2B5EF4-FFF2-40B4-BE49-F238E27FC236}">
                <a16:creationId xmlns="" xmlns:a16="http://schemas.microsoft.com/office/drawing/2014/main" id="{905353D7-19B8-4114-9E58-04E920A13850}"/>
              </a:ext>
            </a:extLst>
          </p:cNvPr>
          <p:cNvSpPr>
            <a:spLocks noGrp="1"/>
          </p:cNvSpPr>
          <p:nvPr>
            <p:ph type="dt" sz="half" idx="10"/>
          </p:nvPr>
        </p:nvSpPr>
        <p:spPr/>
        <p:txBody>
          <a:bodyPr/>
          <a:lstStyle/>
          <a:p>
            <a:fld id="{86183A15-A02D-475E-9354-5874D9C26805}" type="datetime1">
              <a:rPr lang="pl-PL" smtClean="0"/>
              <a:t>24.03.2022</a:t>
            </a:fld>
            <a:endParaRPr lang="pl-PL"/>
          </a:p>
        </p:txBody>
      </p:sp>
      <p:sp>
        <p:nvSpPr>
          <p:cNvPr id="8" name="Symbol zastępczy stopki 7">
            <a:extLst>
              <a:ext uri="{FF2B5EF4-FFF2-40B4-BE49-F238E27FC236}">
                <a16:creationId xmlns="" xmlns:a16="http://schemas.microsoft.com/office/drawing/2014/main" id="{3AB9033F-E05E-4956-A1B7-CC8153D7B88C}"/>
              </a:ext>
            </a:extLst>
          </p:cNvPr>
          <p:cNvSpPr>
            <a:spLocks noGrp="1"/>
          </p:cNvSpPr>
          <p:nvPr>
            <p:ph type="ftr" sz="quarter" idx="11"/>
          </p:nvPr>
        </p:nvSpPr>
        <p:spPr/>
        <p:txBody>
          <a:bodyPr/>
          <a:lstStyle/>
          <a:p>
            <a:endParaRPr lang="pl-PL"/>
          </a:p>
        </p:txBody>
      </p:sp>
      <p:sp>
        <p:nvSpPr>
          <p:cNvPr id="9" name="Symbol zastępczy numeru slajdu 8">
            <a:extLst>
              <a:ext uri="{FF2B5EF4-FFF2-40B4-BE49-F238E27FC236}">
                <a16:creationId xmlns="" xmlns:a16="http://schemas.microsoft.com/office/drawing/2014/main" id="{00D7DE72-3B30-4626-BAA5-C7A5BBE727A2}"/>
              </a:ext>
            </a:extLst>
          </p:cNvPr>
          <p:cNvSpPr>
            <a:spLocks noGrp="1"/>
          </p:cNvSpPr>
          <p:nvPr>
            <p:ph type="sldNum" sz="quarter" idx="12"/>
          </p:nvPr>
        </p:nvSpPr>
        <p:spPr/>
        <p:txBody>
          <a:bodyPr/>
          <a:lstStyle/>
          <a:p>
            <a:fld id="{8C77EEB4-143E-4FD0-9B6B-C1777D372456}" type="slidenum">
              <a:rPr lang="pl-PL" smtClean="0"/>
              <a:t>‹#›</a:t>
            </a:fld>
            <a:endParaRPr lang="pl-PL"/>
          </a:p>
        </p:txBody>
      </p:sp>
      <p:pic>
        <p:nvPicPr>
          <p:cNvPr id="14" name="Obraz 13">
            <a:extLst>
              <a:ext uri="{FF2B5EF4-FFF2-40B4-BE49-F238E27FC236}">
                <a16:creationId xmlns="" xmlns:a16="http://schemas.microsoft.com/office/drawing/2014/main" id="{C9DE777F-7300-43F0-AB99-9BE8FD3ACE68}"/>
              </a:ext>
            </a:extLst>
          </p:cNvPr>
          <p:cNvPicPr>
            <a:picLocks noChangeAspect="1"/>
          </p:cNvPicPr>
          <p:nvPr userDrawn="1"/>
        </p:nvPicPr>
        <p:blipFill>
          <a:blip r:embed="rId2"/>
          <a:stretch>
            <a:fillRect/>
          </a:stretch>
        </p:blipFill>
        <p:spPr>
          <a:xfrm>
            <a:off x="0" y="0"/>
            <a:ext cx="752088" cy="6858000"/>
          </a:xfrm>
          <a:prstGeom prst="rect">
            <a:avLst/>
          </a:prstGeom>
        </p:spPr>
      </p:pic>
      <p:pic>
        <p:nvPicPr>
          <p:cNvPr id="15" name="Obraz 14">
            <a:extLst>
              <a:ext uri="{FF2B5EF4-FFF2-40B4-BE49-F238E27FC236}">
                <a16:creationId xmlns="" xmlns:a16="http://schemas.microsoft.com/office/drawing/2014/main" id="{B1403D6C-B1F7-4C54-92EF-8A154CBFD27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65165" y="365125"/>
            <a:ext cx="752088" cy="1103351"/>
          </a:xfrm>
          <a:prstGeom prst="rect">
            <a:avLst/>
          </a:prstGeom>
        </p:spPr>
      </p:pic>
    </p:spTree>
    <p:extLst>
      <p:ext uri="{BB962C8B-B14F-4D97-AF65-F5344CB8AC3E}">
        <p14:creationId xmlns:p14="http://schemas.microsoft.com/office/powerpoint/2010/main" val="12120219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2.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 xmlns:a16="http://schemas.microsoft.com/office/drawing/2014/main" id="{A4A338BD-314F-4173-800A-190DD613D4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a:extLst>
              <a:ext uri="{FF2B5EF4-FFF2-40B4-BE49-F238E27FC236}">
                <a16:creationId xmlns="" xmlns:a16="http://schemas.microsoft.com/office/drawing/2014/main" id="{2E590C17-148F-4B0D-84CC-A195044328A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 xmlns:a16="http://schemas.microsoft.com/office/drawing/2014/main" id="{3BA28C81-A31D-444B-881F-B40EC1A6981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FD99EE-F8EB-492C-A734-7DFB9E52530D}" type="datetime1">
              <a:rPr lang="pl-PL" smtClean="0"/>
              <a:t>24.03.2022</a:t>
            </a:fld>
            <a:endParaRPr lang="pl-PL"/>
          </a:p>
        </p:txBody>
      </p:sp>
      <p:sp>
        <p:nvSpPr>
          <p:cNvPr id="5" name="Symbol zastępczy stopki 4">
            <a:extLst>
              <a:ext uri="{FF2B5EF4-FFF2-40B4-BE49-F238E27FC236}">
                <a16:creationId xmlns="" xmlns:a16="http://schemas.microsoft.com/office/drawing/2014/main" id="{EED5537E-8BA4-40EE-93D0-D3C00E516F8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a:extLst>
              <a:ext uri="{FF2B5EF4-FFF2-40B4-BE49-F238E27FC236}">
                <a16:creationId xmlns="" xmlns:a16="http://schemas.microsoft.com/office/drawing/2014/main" id="{85F68CF0-47FF-4D2B-AC78-D2D2C221CB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77EEB4-143E-4FD0-9B6B-C1777D372456}" type="slidenum">
              <a:rPr lang="pl-PL" smtClean="0"/>
              <a:t>‹#›</a:t>
            </a:fld>
            <a:endParaRPr lang="pl-PL"/>
          </a:p>
        </p:txBody>
      </p:sp>
      <p:pic>
        <p:nvPicPr>
          <p:cNvPr id="7" name="Obraz 6">
            <a:extLst>
              <a:ext uri="{FF2B5EF4-FFF2-40B4-BE49-F238E27FC236}">
                <a16:creationId xmlns="" xmlns:a16="http://schemas.microsoft.com/office/drawing/2014/main" id="{DCC5EE9B-8997-4403-B060-F41A2EA14FB0}"/>
              </a:ext>
            </a:extLst>
          </p:cNvPr>
          <p:cNvPicPr>
            <a:picLocks noChangeAspect="1"/>
          </p:cNvPicPr>
          <p:nvPr userDrawn="1"/>
        </p:nvPicPr>
        <p:blipFill>
          <a:blip r:embed="rId30"/>
          <a:stretch>
            <a:fillRect/>
          </a:stretch>
        </p:blipFill>
        <p:spPr>
          <a:xfrm>
            <a:off x="0" y="0"/>
            <a:ext cx="277091" cy="6858000"/>
          </a:xfrm>
          <a:prstGeom prst="rect">
            <a:avLst/>
          </a:prstGeom>
        </p:spPr>
      </p:pic>
    </p:spTree>
    <p:extLst>
      <p:ext uri="{BB962C8B-B14F-4D97-AF65-F5344CB8AC3E}">
        <p14:creationId xmlns:p14="http://schemas.microsoft.com/office/powerpoint/2010/main" val="10935173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74" r:id="rId4"/>
    <p:sldLayoutId id="2147483675" r:id="rId5"/>
    <p:sldLayoutId id="2147483676" r:id="rId6"/>
    <p:sldLayoutId id="2147483653" r:id="rId7"/>
    <p:sldLayoutId id="2147483680" r:id="rId8"/>
    <p:sldLayoutId id="2147483683" r:id="rId9"/>
    <p:sldLayoutId id="2147483686" r:id="rId10"/>
    <p:sldLayoutId id="2147483677" r:id="rId11"/>
    <p:sldLayoutId id="2147483681" r:id="rId12"/>
    <p:sldLayoutId id="2147483684" r:id="rId13"/>
    <p:sldLayoutId id="2147483687" r:id="rId14"/>
    <p:sldLayoutId id="2147483678" r:id="rId15"/>
    <p:sldLayoutId id="2147483682" r:id="rId16"/>
    <p:sldLayoutId id="2147483688" r:id="rId17"/>
    <p:sldLayoutId id="2147483685" r:id="rId18"/>
    <p:sldLayoutId id="2147483679" r:id="rId19"/>
    <p:sldLayoutId id="2147483672" r:id="rId20"/>
    <p:sldLayoutId id="2147483651" r:id="rId21"/>
    <p:sldLayoutId id="2147483652" r:id="rId22"/>
    <p:sldLayoutId id="2147483654" r:id="rId23"/>
    <p:sldLayoutId id="2147483655" r:id="rId24"/>
    <p:sldLayoutId id="2147483656" r:id="rId25"/>
    <p:sldLayoutId id="2147483657" r:id="rId26"/>
    <p:sldLayoutId id="2147483658" r:id="rId27"/>
    <p:sldLayoutId id="2147483659" r:id="rId2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 xmlns:a16="http://schemas.microsoft.com/office/drawing/2014/main" id="{F62048F4-C93B-43D5-B93A-D9B46861F00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a:extLst>
              <a:ext uri="{FF2B5EF4-FFF2-40B4-BE49-F238E27FC236}">
                <a16:creationId xmlns="" xmlns:a16="http://schemas.microsoft.com/office/drawing/2014/main" id="{366849BA-577E-472B-833D-7F5A7A2CE4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 xmlns:a16="http://schemas.microsoft.com/office/drawing/2014/main" id="{E821513E-16D0-46D5-8882-5F81C3F226A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6D0C97-F0F6-436A-AFCB-2F18E01A5C20}" type="datetime1">
              <a:rPr lang="pl-PL" smtClean="0"/>
              <a:t>24.03.2022</a:t>
            </a:fld>
            <a:endParaRPr lang="pl-PL"/>
          </a:p>
        </p:txBody>
      </p:sp>
      <p:sp>
        <p:nvSpPr>
          <p:cNvPr id="5" name="Symbol zastępczy stopki 4">
            <a:extLst>
              <a:ext uri="{FF2B5EF4-FFF2-40B4-BE49-F238E27FC236}">
                <a16:creationId xmlns="" xmlns:a16="http://schemas.microsoft.com/office/drawing/2014/main" id="{A994C2E6-9CDB-4DFF-AF1A-07113CF207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a:extLst>
              <a:ext uri="{FF2B5EF4-FFF2-40B4-BE49-F238E27FC236}">
                <a16:creationId xmlns="" xmlns:a16="http://schemas.microsoft.com/office/drawing/2014/main" id="{2D908503-C755-4C1E-8E2E-381A93A1FAA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BA8486-96B5-4B0B-A863-0FC8A81DAF1D}" type="slidenum">
              <a:rPr lang="pl-PL" smtClean="0"/>
              <a:t>‹#›</a:t>
            </a:fld>
            <a:endParaRPr lang="pl-PL"/>
          </a:p>
        </p:txBody>
      </p:sp>
    </p:spTree>
    <p:extLst>
      <p:ext uri="{BB962C8B-B14F-4D97-AF65-F5344CB8AC3E}">
        <p14:creationId xmlns:p14="http://schemas.microsoft.com/office/powerpoint/2010/main" val="38113609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hyperlink" Target="http://system.dzialajlokalnie.pl/" TargetMode="External"/><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hyperlink" Target="http://www.duchgor.org/"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1.xml"/><Relationship Id="rId5" Type="http://schemas.openxmlformats.org/officeDocument/2006/relationships/image" Target="../media/image16.jpg"/><Relationship Id="rId4" Type="http://schemas.openxmlformats.org/officeDocument/2006/relationships/image" Target="../media/image1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www.wolontariat.org.pl/"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hyperlink" Target="https://creativecommons.org/licenses/by-nc/4.0/legalcode.pl"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hyperlink" Target="http://www.duchgor.or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s://www.facebook.com/Partnerstwo-PAFW-Janowice-Wielkie-112003223925303" TargetMode="Externa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8" Type="http://schemas.openxmlformats.org/officeDocument/2006/relationships/hyperlink" Target="http://pafw.pl/program/inicjatywy-w-zakresie-edukacji/uniwersytety-trzeciego-wieku-utw/" TargetMode="External"/><Relationship Id="rId3" Type="http://schemas.openxmlformats.org/officeDocument/2006/relationships/hyperlink" Target="http://pafw.pl/program/inicjatywy-w-zakresie-edukacji/rownac-szanse/" TargetMode="External"/><Relationship Id="rId7" Type="http://schemas.openxmlformats.org/officeDocument/2006/relationships/hyperlink" Target="http://pafw.pl/program/inicjatywy-w-zakresie-edukacji/stypendia-pomostowe/" TargetMode="External"/><Relationship Id="rId2" Type="http://schemas.openxmlformats.org/officeDocument/2006/relationships/hyperlink" Target="http://pafw.pl/program/inicjatywy-w-zakresie-edukacji/english-teaching/" TargetMode="External"/><Relationship Id="rId1" Type="http://schemas.openxmlformats.org/officeDocument/2006/relationships/slideLayout" Target="../slideLayouts/slideLayout2.xml"/><Relationship Id="rId6" Type="http://schemas.openxmlformats.org/officeDocument/2006/relationships/hyperlink" Target="http://pafw.pl/program/inicjatywy-w-zakresie-edukacji/projektor-wolontariat-studencki/" TargetMode="External"/><Relationship Id="rId5" Type="http://schemas.openxmlformats.org/officeDocument/2006/relationships/hyperlink" Target="http://pafw.pl/program/inicjatywy-w-zakresie-edukacji/szkola-edukacji-pafw-i-uw/" TargetMode="External"/><Relationship Id="rId4" Type="http://schemas.openxmlformats.org/officeDocument/2006/relationships/hyperlink" Target="http://pafw.pl/program/inicjatywy-w-zakresie-edukacji/szkola-uczaca-sie-sus/" TargetMode="External"/><Relationship Id="rId9" Type="http://schemas.openxmlformats.org/officeDocument/2006/relationships/image" Target="../media/image26.png"/></Relationships>
</file>

<file path=ppt/slides/_rels/slide72.xml.rels><?xml version="1.0" encoding="UTF-8" standalone="yes"?>
<Relationships xmlns="http://schemas.openxmlformats.org/package/2006/relationships"><Relationship Id="rId8" Type="http://schemas.openxmlformats.org/officeDocument/2006/relationships/hyperlink" Target="http://pafw.pl/program/rozwoj-spolecznosci-lokalnych/lokalne-partnerstwa-pafw/" TargetMode="External"/><Relationship Id="rId3" Type="http://schemas.openxmlformats.org/officeDocument/2006/relationships/hyperlink" Target="http://pafw.pl/program/rozwoj-spolecznosci-lokalnych/dzialaj-lokalnie/" TargetMode="External"/><Relationship Id="rId7" Type="http://schemas.openxmlformats.org/officeDocument/2006/relationships/hyperlink" Target="http://pafw.pl/program/rozwoj-spolecznosci-lokalnych/program-rozwoju-bibliotek/" TargetMode="External"/><Relationship Id="rId2" Type="http://schemas.openxmlformats.org/officeDocument/2006/relationships/hyperlink" Target="http://pafw.pl/program/rozwoj-spolecznosci-lokalnych/wspieramy-organizacje-pozarzadowe/" TargetMode="External"/><Relationship Id="rId1" Type="http://schemas.openxmlformats.org/officeDocument/2006/relationships/slideLayout" Target="../slideLayouts/slideLayout2.xml"/><Relationship Id="rId6" Type="http://schemas.openxmlformats.org/officeDocument/2006/relationships/hyperlink" Target="http://pafw.pl/program/rozwoj-spolecznosci-lokalnych/pro-publico-bono/" TargetMode="External"/><Relationship Id="rId5" Type="http://schemas.openxmlformats.org/officeDocument/2006/relationships/hyperlink" Target="http://pafw.pl/program/rozwoj-spolecznosci-lokalnych/liderzy-pafw/" TargetMode="External"/><Relationship Id="rId4" Type="http://schemas.openxmlformats.org/officeDocument/2006/relationships/hyperlink" Target="http://pafw.pl/program/rozwoj-spolecznosci-lokalnych/sektor-3-0/" TargetMode="External"/><Relationship Id="rId9" Type="http://schemas.openxmlformats.org/officeDocument/2006/relationships/image" Target="../media/image26.png"/></Relationships>
</file>

<file path=ppt/slides/_rels/slide73.xml.rels><?xml version="1.0" encoding="UTF-8" standalone="yes"?>
<Relationships xmlns="http://schemas.openxmlformats.org/package/2006/relationships"><Relationship Id="rId3" Type="http://schemas.openxmlformats.org/officeDocument/2006/relationships/hyperlink" Target="http://pafw.pl/program/dzielimy-sie-polskim-doswiadczeniem/stypendia-im-lanea-kirklanda/" TargetMode="External"/><Relationship Id="rId2" Type="http://schemas.openxmlformats.org/officeDocument/2006/relationships/hyperlink" Target="http://pafw.pl/program/rozwoj-spolecznosci-lokalnych/lokalne-partnerstwa-pafw/" TargetMode="Externa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hyperlink" Target="http://pafw.pl/program/dzielimy-sie-polskim-doswiadczeniem/study-tours-to-poland/" TargetMode="External"/><Relationship Id="rId4" Type="http://schemas.openxmlformats.org/officeDocument/2006/relationships/hyperlink" Target="http://pafw.pl/program/dzielimy-sie-polskim-doswiadczeniem/przemiany-w-regionie-rita/" TargetMode="External"/></Relationships>
</file>

<file path=ppt/slides/_rels/slide7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hyperlink" Target="https://seniorzywakcji.pl/ruszyla-rekrutacja-do-15-edycji-konkursu/" TargetMode="External"/><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hyperlink" Target="http://pafw.pl/program/inicjatywy-w-zakresie-edukacji/uniwersytety-trzeciego-wieku-utw/" TargetMode="External"/></Relationships>
</file>

<file path=ppt/slides/_rels/slide7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rownacszanse.pl/o-programie" TargetMode="Externa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hyperlink" Target="http://dzialajlokalnie.pl/strefa-grantobiorcy/" TargetMode="External"/><Relationship Id="rId1" Type="http://schemas.openxmlformats.org/officeDocument/2006/relationships/slideLayout" Target="../slideLayouts/slideLayout16.xml"/></Relationships>
</file>

<file path=ppt/slides/_rels/slide8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5.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6.xml.rels><?xml version="1.0" encoding="UTF-8" standalone="yes"?>
<Relationships xmlns="http://schemas.openxmlformats.org/package/2006/relationships"><Relationship Id="rId2" Type="http://schemas.openxmlformats.org/officeDocument/2006/relationships/hyperlink" Target="http://dzialajlokalnie.pl/strefa-grantobiorcy/" TargetMode="External"/><Relationship Id="rId1" Type="http://schemas.openxmlformats.org/officeDocument/2006/relationships/slideLayout" Target="../slideLayouts/slideLayout1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www.dobroczyncaroku.pl/" TargetMode="External"/><Relationship Id="rId1" Type="http://schemas.openxmlformats.org/officeDocument/2006/relationships/slideLayout" Target="../slideLayouts/slideLayout15.xml"/></Relationships>
</file>

<file path=ppt/slides/_rels/slide89.xml.rels><?xml version="1.0" encoding="UTF-8" standalone="yes"?>
<Relationships xmlns="http://schemas.openxmlformats.org/package/2006/relationships"><Relationship Id="rId3" Type="http://schemas.openxmlformats.org/officeDocument/2006/relationships/hyperlink" Target="https://www.facebook.com/spolecznikroku" TargetMode="External"/><Relationship Id="rId2" Type="http://schemas.openxmlformats.org/officeDocument/2006/relationships/image" Target="../media/image31.jpe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0.xml.rels><?xml version="1.0" encoding="UTF-8" standalone="yes"?>
<Relationships xmlns="http://schemas.openxmlformats.org/package/2006/relationships"><Relationship Id="rId2" Type="http://schemas.openxmlformats.org/officeDocument/2006/relationships/hyperlink" Target="http://bit.ly/ZbiorkiDzialajLokalnie" TargetMode="External"/><Relationship Id="rId1" Type="http://schemas.openxmlformats.org/officeDocument/2006/relationships/slideLayout" Target="../slideLayouts/slideLayout16.xml"/></Relationships>
</file>

<file path=ppt/slides/_rels/slide91.xml.rels><?xml version="1.0" encoding="UTF-8" standalone="yes"?>
<Relationships xmlns="http://schemas.openxmlformats.org/package/2006/relationships"><Relationship Id="rId2" Type="http://schemas.openxmlformats.org/officeDocument/2006/relationships/hyperlink" Target="http://bit.ly/lever-basic-dzialaj-lokalnie" TargetMode="External"/><Relationship Id="rId1" Type="http://schemas.openxmlformats.org/officeDocument/2006/relationships/slideLayout" Target="../slideLayouts/slideLayout16.xml"/></Relationships>
</file>

<file path=ppt/slides/_rels/slide92.xml.rels><?xml version="1.0" encoding="UTF-8" standalone="yes"?>
<Relationships xmlns="http://schemas.openxmlformats.org/package/2006/relationships"><Relationship Id="rId2" Type="http://schemas.openxmlformats.org/officeDocument/2006/relationships/hyperlink" Target="http://bit.ly/KursyDlaAnimatorow" TargetMode="External"/><Relationship Id="rId1" Type="http://schemas.openxmlformats.org/officeDocument/2006/relationships/slideLayout" Target="../slideLayouts/slideLayout16.xml"/></Relationships>
</file>

<file path=ppt/slides/_rels/slide93.xml.rels><?xml version="1.0" encoding="UTF-8" standalone="yes"?>
<Relationships xmlns="http://schemas.openxmlformats.org/package/2006/relationships"><Relationship Id="rId2" Type="http://schemas.openxmlformats.org/officeDocument/2006/relationships/hyperlink" Target="https://tudu.org.pl/" TargetMode="External"/><Relationship Id="rId1" Type="http://schemas.openxmlformats.org/officeDocument/2006/relationships/slideLayout" Target="../slideLayouts/slideLayout16.xml"/></Relationships>
</file>

<file path=ppt/slides/_rels/slide94.xml.rels><?xml version="1.0" encoding="UTF-8" standalone="yes"?>
<Relationships xmlns="http://schemas.openxmlformats.org/package/2006/relationships"><Relationship Id="rId3" Type="http://schemas.openxmlformats.org/officeDocument/2006/relationships/hyperlink" Target="http://www.duchgor.org/" TargetMode="External"/><Relationship Id="rId2" Type="http://schemas.openxmlformats.org/officeDocument/2006/relationships/hyperlink" Target="mailto:sekretariat@duchgor.org"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10FA0E89-D7B1-47A9-B93E-35B7C75C0A60}"/>
              </a:ext>
            </a:extLst>
          </p:cNvPr>
          <p:cNvSpPr>
            <a:spLocks noGrp="1"/>
          </p:cNvSpPr>
          <p:nvPr>
            <p:ph type="ctrTitle"/>
          </p:nvPr>
        </p:nvSpPr>
        <p:spPr>
          <a:xfrm>
            <a:off x="4670999" y="1132303"/>
            <a:ext cx="6626266" cy="2387600"/>
          </a:xfrm>
        </p:spPr>
        <p:txBody>
          <a:bodyPr anchor="ctr">
            <a:normAutofit/>
          </a:bodyPr>
          <a:lstStyle/>
          <a:p>
            <a:r>
              <a:rPr lang="pl-PL" altLang="pl-PL" b="1" dirty="0"/>
              <a:t>Spotkanie informacyjne</a:t>
            </a:r>
            <a:br>
              <a:rPr lang="pl-PL" altLang="pl-PL" b="1" dirty="0"/>
            </a:br>
            <a:r>
              <a:rPr lang="pl-PL" altLang="pl-PL" b="1" dirty="0"/>
              <a:t>dla wnioskodawców </a:t>
            </a:r>
            <a:br>
              <a:rPr lang="pl-PL" altLang="pl-PL" b="1" dirty="0"/>
            </a:br>
            <a:r>
              <a:rPr lang="pl-PL" altLang="pl-PL" b="1" dirty="0"/>
              <a:t>programu „Działaj Lokalnie”</a:t>
            </a:r>
          </a:p>
        </p:txBody>
      </p:sp>
      <p:sp>
        <p:nvSpPr>
          <p:cNvPr id="3" name="Podtytuł 2">
            <a:extLst>
              <a:ext uri="{FF2B5EF4-FFF2-40B4-BE49-F238E27FC236}">
                <a16:creationId xmlns="" xmlns:a16="http://schemas.microsoft.com/office/drawing/2014/main" id="{0E1D5D87-AAA7-453D-813C-92615DB4E2CA}"/>
              </a:ext>
            </a:extLst>
          </p:cNvPr>
          <p:cNvSpPr>
            <a:spLocks noGrp="1"/>
          </p:cNvSpPr>
          <p:nvPr>
            <p:ph type="subTitle" idx="1"/>
          </p:nvPr>
        </p:nvSpPr>
        <p:spPr>
          <a:xfrm>
            <a:off x="5116474" y="3773046"/>
            <a:ext cx="5997002" cy="1133061"/>
          </a:xfrm>
        </p:spPr>
        <p:txBody>
          <a:bodyPr>
            <a:noAutofit/>
          </a:bodyPr>
          <a:lstStyle/>
          <a:p>
            <a:r>
              <a:rPr lang="pl-PL" altLang="pl-PL" sz="4000" b="1" dirty="0">
                <a:solidFill>
                  <a:schemeClr val="tx1"/>
                </a:solidFill>
                <a:latin typeface="+mj-lt"/>
              </a:rPr>
              <a:t>Konkurs „Działaj </a:t>
            </a:r>
            <a:r>
              <a:rPr lang="pl-PL" altLang="pl-PL" sz="4000" b="1" dirty="0">
                <a:latin typeface="+mj-lt"/>
              </a:rPr>
              <a:t>Lokalnie 2022</a:t>
            </a:r>
            <a:r>
              <a:rPr lang="pl-PL" altLang="pl-PL" sz="4000" b="1" dirty="0">
                <a:solidFill>
                  <a:schemeClr val="tx1"/>
                </a:solidFill>
                <a:latin typeface="+mj-lt"/>
              </a:rPr>
              <a:t>”</a:t>
            </a:r>
            <a:endParaRPr lang="pl-PL" sz="4000" b="1" dirty="0"/>
          </a:p>
        </p:txBody>
      </p:sp>
    </p:spTree>
    <p:extLst>
      <p:ext uri="{BB962C8B-B14F-4D97-AF65-F5344CB8AC3E}">
        <p14:creationId xmlns:p14="http://schemas.microsoft.com/office/powerpoint/2010/main" val="21119011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3">
            <a:extLst>
              <a:ext uri="{FF2B5EF4-FFF2-40B4-BE49-F238E27FC236}">
                <a16:creationId xmlns="" xmlns:a16="http://schemas.microsoft.com/office/drawing/2014/main" id="{9AFA850E-3F45-40E5-BB2A-C285C95B115A}"/>
              </a:ext>
            </a:extLst>
          </p:cNvPr>
          <p:cNvSpPr txBox="1"/>
          <p:nvPr/>
        </p:nvSpPr>
        <p:spPr>
          <a:xfrm>
            <a:off x="221378" y="704749"/>
            <a:ext cx="5305927" cy="5940088"/>
          </a:xfrm>
          <a:prstGeom prst="rect">
            <a:avLst/>
          </a:prstGeom>
          <a:noFill/>
        </p:spPr>
        <p:txBody>
          <a:bodyPr wrap="square" rtlCol="0">
            <a:spAutoFit/>
          </a:bodyPr>
          <a:lstStyle/>
          <a:p>
            <a:pPr marL="0" indent="0" eaLnBrk="1" fontAlgn="auto">
              <a:spcAft>
                <a:spcPts val="0"/>
              </a:spcAft>
              <a:buFont typeface="Arial" panose="020B0604020202020204" pitchFamily="34" charset="0"/>
              <a:buNone/>
              <a:defRPr/>
            </a:pPr>
            <a:r>
              <a:rPr lang="pl-PL" sz="2000" dirty="0">
                <a:solidFill>
                  <a:schemeClr val="bg1"/>
                </a:solidFill>
              </a:rPr>
              <a:t>W Programie wysoko oceniane będą projekty, które proponują nowe działania lub nową ofertę dla mieszkańców, albo włączają nowe środowiska</a:t>
            </a:r>
            <a:br>
              <a:rPr lang="pl-PL" sz="2000" dirty="0">
                <a:solidFill>
                  <a:schemeClr val="bg1"/>
                </a:solidFill>
              </a:rPr>
            </a:br>
            <a:r>
              <a:rPr lang="pl-PL" sz="2000" dirty="0">
                <a:solidFill>
                  <a:schemeClr val="bg1"/>
                </a:solidFill>
              </a:rPr>
              <a:t>w prowadzone wcześniej działania. Zatem od wnioskodawców oczekujemy nowych pomysłów, nowych ofert, które mogą być adaptacją działań podejmowanych przez inne środowiska</a:t>
            </a:r>
            <a:br>
              <a:rPr lang="pl-PL" sz="2000" dirty="0">
                <a:solidFill>
                  <a:schemeClr val="bg1"/>
                </a:solidFill>
              </a:rPr>
            </a:br>
            <a:r>
              <a:rPr lang="pl-PL" sz="2000" dirty="0">
                <a:solidFill>
                  <a:schemeClr val="bg1"/>
                </a:solidFill>
              </a:rPr>
              <a:t>lub zupełnie nową propozycją. Składane do konkursu projekty mogą być rozwinięciem wcześniej podjętych działań. </a:t>
            </a:r>
          </a:p>
          <a:p>
            <a:pPr marL="0" indent="0" eaLnBrk="1" fontAlgn="auto">
              <a:spcAft>
                <a:spcPts val="0"/>
              </a:spcAft>
              <a:buFont typeface="Arial" panose="020B0604020202020204" pitchFamily="34" charset="0"/>
              <a:buNone/>
              <a:defRPr/>
            </a:pPr>
            <a:endParaRPr lang="pl-PL" sz="2000" dirty="0">
              <a:solidFill>
                <a:schemeClr val="bg1"/>
              </a:solidFill>
            </a:endParaRPr>
          </a:p>
          <a:p>
            <a:pPr marL="0" indent="0" eaLnBrk="1" fontAlgn="auto">
              <a:spcAft>
                <a:spcPts val="0"/>
              </a:spcAft>
              <a:buFont typeface="Arial" panose="020B0604020202020204" pitchFamily="34" charset="0"/>
              <a:buNone/>
              <a:defRPr/>
            </a:pPr>
            <a:endParaRPr lang="pl-PL" sz="2000" dirty="0">
              <a:solidFill>
                <a:schemeClr val="bg1"/>
              </a:solidFill>
            </a:endParaRPr>
          </a:p>
          <a:p>
            <a:pPr marL="0" indent="0" eaLnBrk="1" fontAlgn="auto">
              <a:spcAft>
                <a:spcPts val="0"/>
              </a:spcAft>
              <a:buFont typeface="Arial" panose="020B0604020202020204" pitchFamily="34" charset="0"/>
              <a:buNone/>
              <a:defRPr/>
            </a:pPr>
            <a:r>
              <a:rPr lang="pl-PL" sz="2000" dirty="0">
                <a:solidFill>
                  <a:schemeClr val="bg1"/>
                </a:solidFill>
              </a:rPr>
              <a:t>W Konkursie nie będą finansowane działania akcyjne i jednorazowe wydarzenia</a:t>
            </a:r>
            <a:br>
              <a:rPr lang="pl-PL" sz="2000" dirty="0">
                <a:solidFill>
                  <a:schemeClr val="bg1"/>
                </a:solidFill>
              </a:rPr>
            </a:br>
            <a:r>
              <a:rPr lang="pl-PL" sz="2000" dirty="0">
                <a:solidFill>
                  <a:schemeClr val="bg1"/>
                </a:solidFill>
              </a:rPr>
              <a:t>(trwające krócej niż 2/3miesiące).</a:t>
            </a:r>
            <a:br>
              <a:rPr lang="pl-PL" sz="2000" dirty="0">
                <a:solidFill>
                  <a:schemeClr val="bg1"/>
                </a:solidFill>
              </a:rPr>
            </a:br>
            <a:r>
              <a:rPr lang="pl-PL" sz="2000" dirty="0">
                <a:solidFill>
                  <a:schemeClr val="bg1"/>
                </a:solidFill>
              </a:rPr>
              <a:t>Wyjątkiem będzie finansowane działań akcyjnych i jednorazowych, ale wyłącznie zmniejszających negatywne skutki pandemii lub są nastawione na wsparcie uchodźców z Ukrainy.</a:t>
            </a:r>
          </a:p>
        </p:txBody>
      </p:sp>
      <p:sp>
        <p:nvSpPr>
          <p:cNvPr id="6" name="Symbol zastępczy numeru slajdu 5">
            <a:extLst>
              <a:ext uri="{FF2B5EF4-FFF2-40B4-BE49-F238E27FC236}">
                <a16:creationId xmlns="" xmlns:a16="http://schemas.microsoft.com/office/drawing/2014/main" id="{F26AEF1E-B08C-4D29-A5A3-BAA6954E6EFB}"/>
              </a:ext>
            </a:extLst>
          </p:cNvPr>
          <p:cNvSpPr>
            <a:spLocks noGrp="1"/>
          </p:cNvSpPr>
          <p:nvPr>
            <p:ph type="sldNum" sz="quarter" idx="12"/>
          </p:nvPr>
        </p:nvSpPr>
        <p:spPr/>
        <p:txBody>
          <a:bodyPr/>
          <a:lstStyle/>
          <a:p>
            <a:fld id="{8C77EEB4-143E-4FD0-9B6B-C1777D372456}" type="slidenum">
              <a:rPr lang="pl-PL" smtClean="0"/>
              <a:t>10</a:t>
            </a:fld>
            <a:endParaRPr lang="pl-PL"/>
          </a:p>
        </p:txBody>
      </p:sp>
      <p:pic>
        <p:nvPicPr>
          <p:cNvPr id="7" name="Obraz 6" descr="Obraz zawierający tekst, osoba&#10;&#10;Opis wygenerowany automatycznie">
            <a:extLst>
              <a:ext uri="{FF2B5EF4-FFF2-40B4-BE49-F238E27FC236}">
                <a16:creationId xmlns="" xmlns:a16="http://schemas.microsoft.com/office/drawing/2014/main" id="{7AC71C03-BE45-45EE-B0CE-96411AE002B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76337" y="1591632"/>
            <a:ext cx="5965407" cy="3979381"/>
          </a:xfrm>
          <a:prstGeom prst="rect">
            <a:avLst/>
          </a:prstGeom>
        </p:spPr>
      </p:pic>
      <p:cxnSp>
        <p:nvCxnSpPr>
          <p:cNvPr id="8" name="Łącznik prosty 7">
            <a:extLst>
              <a:ext uri="{FF2B5EF4-FFF2-40B4-BE49-F238E27FC236}">
                <a16:creationId xmlns="" xmlns:a16="http://schemas.microsoft.com/office/drawing/2014/main" id="{419999D9-4792-42FE-B2E4-00036C697678}"/>
              </a:ext>
            </a:extLst>
          </p:cNvPr>
          <p:cNvCxnSpPr>
            <a:cxnSpLocks/>
          </p:cNvCxnSpPr>
          <p:nvPr/>
        </p:nvCxnSpPr>
        <p:spPr>
          <a:xfrm flipV="1">
            <a:off x="221378" y="3981767"/>
            <a:ext cx="1674795" cy="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3113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 xmlns:a16="http://schemas.microsoft.com/office/drawing/2014/main" id="{4D7356A9-9E78-4028-9951-1C94FFCC14F1}"/>
              </a:ext>
            </a:extLst>
          </p:cNvPr>
          <p:cNvSpPr>
            <a:spLocks noGrp="1"/>
          </p:cNvSpPr>
          <p:nvPr>
            <p:ph sz="quarter" idx="4"/>
          </p:nvPr>
        </p:nvSpPr>
        <p:spPr>
          <a:xfrm>
            <a:off x="3051313" y="1477817"/>
            <a:ext cx="8304075" cy="4711845"/>
          </a:xfrm>
        </p:spPr>
        <p:txBody>
          <a:bodyPr>
            <a:normAutofit/>
          </a:bodyPr>
          <a:lstStyle/>
          <a:p>
            <a:pPr marL="0" indent="0">
              <a:buNone/>
            </a:pPr>
            <a:r>
              <a:rPr lang="pl-PL" altLang="pl-PL" sz="3200" dirty="0"/>
              <a:t>W ramach tegorocznego konkursu prowadzonego przez </a:t>
            </a:r>
            <a:r>
              <a:rPr lang="pl-PL" altLang="pl-PL" sz="3200" dirty="0" smtClean="0"/>
              <a:t>Stowarzyszenie Lokalna Grupa Działania Partnerstwo Ducha Gór uruchomiona </a:t>
            </a:r>
            <a:r>
              <a:rPr lang="pl-PL" altLang="pl-PL" sz="3200" dirty="0"/>
              <a:t>zostaje </a:t>
            </a:r>
            <a:r>
              <a:rPr lang="pl-PL" altLang="pl-PL" sz="3200" dirty="0" smtClean="0"/>
              <a:t>ścieżka </a:t>
            </a:r>
            <a:r>
              <a:rPr lang="pl-PL" altLang="pl-PL" sz="3200" dirty="0"/>
              <a:t>tematyczna pod </a:t>
            </a:r>
            <a:r>
              <a:rPr lang="pl-PL" altLang="pl-PL" sz="3200" dirty="0" smtClean="0"/>
              <a:t>nazwą „</a:t>
            </a:r>
            <a:r>
              <a:rPr lang="pl-PL" sz="3200" b="1" dirty="0" smtClean="0"/>
              <a:t>Działaj </a:t>
            </a:r>
            <a:r>
              <a:rPr lang="pl-PL" sz="3200" b="1" dirty="0"/>
              <a:t>lokalnie i solidarnie z </a:t>
            </a:r>
            <a:r>
              <a:rPr lang="pl-PL" sz="3200" b="1" dirty="0" smtClean="0"/>
              <a:t>Ukrainą”</a:t>
            </a:r>
            <a:r>
              <a:rPr lang="pl-PL" altLang="pl-PL" sz="3200" dirty="0" smtClean="0"/>
              <a:t>. </a:t>
            </a:r>
            <a:endParaRPr lang="pl-PL" sz="3200" dirty="0"/>
          </a:p>
        </p:txBody>
      </p:sp>
      <p:sp>
        <p:nvSpPr>
          <p:cNvPr id="5" name="pole tekstowe 4">
            <a:extLst>
              <a:ext uri="{FF2B5EF4-FFF2-40B4-BE49-F238E27FC236}">
                <a16:creationId xmlns="" xmlns:a16="http://schemas.microsoft.com/office/drawing/2014/main" id="{D0B0419D-3E9E-4D1F-967D-E65C0908DE11}"/>
              </a:ext>
            </a:extLst>
          </p:cNvPr>
          <p:cNvSpPr txBox="1"/>
          <p:nvPr/>
        </p:nvSpPr>
        <p:spPr>
          <a:xfrm>
            <a:off x="227194" y="1385431"/>
            <a:ext cx="2385392" cy="2246769"/>
          </a:xfrm>
          <a:prstGeom prst="rect">
            <a:avLst/>
          </a:prstGeom>
          <a:noFill/>
        </p:spPr>
        <p:txBody>
          <a:bodyPr wrap="square" rtlCol="0">
            <a:spAutoFit/>
          </a:bodyPr>
          <a:lstStyle/>
          <a:p>
            <a:r>
              <a:rPr lang="pl-PL" altLang="pl-PL" sz="2800" b="1" dirty="0">
                <a:solidFill>
                  <a:schemeClr val="bg1"/>
                </a:solidFill>
                <a:latin typeface="+mj-lt"/>
              </a:rPr>
              <a:t>Dodatkowa oferta</a:t>
            </a:r>
            <a:br>
              <a:rPr lang="pl-PL" altLang="pl-PL" sz="2800" b="1" dirty="0">
                <a:solidFill>
                  <a:schemeClr val="bg1"/>
                </a:solidFill>
                <a:latin typeface="+mj-lt"/>
              </a:rPr>
            </a:br>
            <a:r>
              <a:rPr lang="pl-PL" altLang="pl-PL" sz="2800" b="1" dirty="0">
                <a:solidFill>
                  <a:schemeClr val="bg1"/>
                </a:solidFill>
                <a:latin typeface="+mj-lt"/>
              </a:rPr>
              <a:t>– lokalna ścieżka tematyczna</a:t>
            </a:r>
            <a:endParaRPr lang="pl-PL" sz="2800" b="1" dirty="0">
              <a:solidFill>
                <a:schemeClr val="bg1"/>
              </a:solidFill>
              <a:latin typeface="+mj-lt"/>
            </a:endParaRPr>
          </a:p>
        </p:txBody>
      </p:sp>
      <p:sp>
        <p:nvSpPr>
          <p:cNvPr id="2" name="Symbol zastępczy numeru slajdu 1">
            <a:extLst>
              <a:ext uri="{FF2B5EF4-FFF2-40B4-BE49-F238E27FC236}">
                <a16:creationId xmlns="" xmlns:a16="http://schemas.microsoft.com/office/drawing/2014/main" id="{22B1B508-8AAF-47EB-A45A-BD628C361587}"/>
              </a:ext>
            </a:extLst>
          </p:cNvPr>
          <p:cNvSpPr>
            <a:spLocks noGrp="1"/>
          </p:cNvSpPr>
          <p:nvPr>
            <p:ph type="sldNum" sz="quarter" idx="12"/>
          </p:nvPr>
        </p:nvSpPr>
        <p:spPr/>
        <p:txBody>
          <a:bodyPr/>
          <a:lstStyle/>
          <a:p>
            <a:fld id="{8C77EEB4-143E-4FD0-9B6B-C1777D372456}" type="slidenum">
              <a:rPr lang="pl-PL" smtClean="0"/>
              <a:t>11</a:t>
            </a:fld>
            <a:endParaRPr lang="pl-PL"/>
          </a:p>
        </p:txBody>
      </p:sp>
    </p:spTree>
    <p:extLst>
      <p:ext uri="{BB962C8B-B14F-4D97-AF65-F5344CB8AC3E}">
        <p14:creationId xmlns:p14="http://schemas.microsoft.com/office/powerpoint/2010/main" val="12502017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 xmlns:a16="http://schemas.microsoft.com/office/drawing/2014/main" id="{A66F31D2-B8DD-4AB6-8BA4-CEA7DC229966}"/>
              </a:ext>
            </a:extLst>
          </p:cNvPr>
          <p:cNvSpPr>
            <a:spLocks noGrp="1"/>
          </p:cNvSpPr>
          <p:nvPr>
            <p:ph type="body" sz="quarter" idx="3"/>
          </p:nvPr>
        </p:nvSpPr>
        <p:spPr>
          <a:xfrm>
            <a:off x="1043797" y="397309"/>
            <a:ext cx="10311592" cy="699971"/>
          </a:xfrm>
        </p:spPr>
        <p:txBody>
          <a:bodyPr>
            <a:normAutofit fontScale="25000" lnSpcReduction="20000"/>
          </a:bodyPr>
          <a:lstStyle/>
          <a:p>
            <a:endParaRPr lang="pl-PL" altLang="pl-PL" sz="2800" dirty="0">
              <a:latin typeface="+mj-lt"/>
            </a:endParaRPr>
          </a:p>
          <a:p>
            <a:endParaRPr lang="pl-PL" altLang="pl-PL" sz="2800" dirty="0">
              <a:latin typeface="+mj-lt"/>
            </a:endParaRPr>
          </a:p>
          <a:p>
            <a:r>
              <a:rPr lang="pl-PL" sz="11200" dirty="0">
                <a:effectLst/>
                <a:latin typeface="Calibri" panose="020F0502020204030204" pitchFamily="34" charset="0"/>
                <a:ea typeface="Times New Roman" panose="02020603050405020304" pitchFamily="18" charset="0"/>
                <a:cs typeface="Times New Roman" panose="02020603050405020304" pitchFamily="18" charset="0"/>
              </a:rPr>
              <a:t>„Działaj lokalnie i solidarnie z Ukrainą” - szczegóły</a:t>
            </a:r>
            <a:endParaRPr lang="pl-PL" sz="11200" dirty="0"/>
          </a:p>
        </p:txBody>
      </p:sp>
      <p:sp>
        <p:nvSpPr>
          <p:cNvPr id="3" name="Symbol zastępczy zawartości 2">
            <a:extLst>
              <a:ext uri="{FF2B5EF4-FFF2-40B4-BE49-F238E27FC236}">
                <a16:creationId xmlns="" xmlns:a16="http://schemas.microsoft.com/office/drawing/2014/main" id="{6277CF2C-DEE5-419F-9FAF-F3362614EAC6}"/>
              </a:ext>
            </a:extLst>
          </p:cNvPr>
          <p:cNvSpPr>
            <a:spLocks noGrp="1"/>
          </p:cNvSpPr>
          <p:nvPr>
            <p:ph sz="quarter" idx="4"/>
          </p:nvPr>
        </p:nvSpPr>
        <p:spPr>
          <a:xfrm>
            <a:off x="1043797" y="1477818"/>
            <a:ext cx="10025256" cy="4711845"/>
          </a:xfrm>
        </p:spPr>
        <p:txBody>
          <a:bodyPr>
            <a:normAutofit/>
          </a:bodyPr>
          <a:lstStyle/>
          <a:p>
            <a:pPr marL="0" indent="0">
              <a:buNone/>
            </a:pPr>
            <a:r>
              <a:rPr lang="pl-PL" sz="2000" dirty="0">
                <a:latin typeface="Calibri" panose="020F0502020204030204" pitchFamily="34" charset="0"/>
                <a:ea typeface="Times New Roman" panose="02020603050405020304" pitchFamily="18" charset="0"/>
                <a:cs typeface="Times New Roman" panose="02020603050405020304" pitchFamily="18" charset="0"/>
              </a:rPr>
              <a:t>Program „Działaj Lokalnie”</a:t>
            </a:r>
            <a:r>
              <a:rPr lang="pl-PL" sz="2000" dirty="0">
                <a:effectLst/>
                <a:latin typeface="Calibri" panose="020F0502020204030204" pitchFamily="34" charset="0"/>
                <a:ea typeface="Times New Roman" panose="02020603050405020304" pitchFamily="18" charset="0"/>
                <a:cs typeface="Times New Roman" panose="02020603050405020304" pitchFamily="18" charset="0"/>
              </a:rPr>
              <a:t> otwieramy się na projekty interwencyjne wspierające uchodźców</a:t>
            </a:r>
            <a:br>
              <a:rPr lang="pl-PL" sz="2000" dirty="0">
                <a:effectLst/>
                <a:latin typeface="Calibri" panose="020F0502020204030204" pitchFamily="34" charset="0"/>
                <a:ea typeface="Times New Roman" panose="02020603050405020304" pitchFamily="18" charset="0"/>
                <a:cs typeface="Times New Roman" panose="02020603050405020304" pitchFamily="18" charset="0"/>
              </a:rPr>
            </a:br>
            <a:r>
              <a:rPr lang="pl-PL" sz="2000" dirty="0">
                <a:effectLst/>
                <a:latin typeface="Calibri" panose="020F0502020204030204" pitchFamily="34" charset="0"/>
                <a:ea typeface="Times New Roman" panose="02020603050405020304" pitchFamily="18" charset="0"/>
                <a:cs typeface="Times New Roman" panose="02020603050405020304" pitchFamily="18" charset="0"/>
              </a:rPr>
              <a:t>z Ukrainy w ramach ścieżki specjalnej „Działaj lokalnie i solidarnie z Ukrainą”.</a:t>
            </a:r>
            <a:br>
              <a:rPr lang="pl-PL" sz="2000" dirty="0">
                <a:effectLst/>
                <a:latin typeface="Calibri" panose="020F0502020204030204" pitchFamily="34" charset="0"/>
                <a:ea typeface="Times New Roman" panose="02020603050405020304" pitchFamily="18" charset="0"/>
                <a:cs typeface="Times New Roman" panose="02020603050405020304" pitchFamily="18" charset="0"/>
              </a:rPr>
            </a:br>
            <a:r>
              <a:rPr lang="pl-PL" sz="2000" dirty="0">
                <a:effectLst/>
                <a:latin typeface="Calibri" panose="020F0502020204030204" pitchFamily="34" charset="0"/>
                <a:ea typeface="Times New Roman" panose="02020603050405020304" pitchFamily="18" charset="0"/>
                <a:cs typeface="Times New Roman" panose="02020603050405020304" pitchFamily="18" charset="0"/>
              </a:rPr>
              <a:t>Będziemy wspierać zapewnienie im bezpieczeństwa, wsparcie humanitarne, pomoc w integracji w Polsce, działania edukacyjne i opiekuńcze dla dzieci. Środki będzie można przeznaczyć na takie działania jak:</a:t>
            </a:r>
          </a:p>
          <a:p>
            <a:pPr lvl="0" algn="just"/>
            <a:r>
              <a:rPr lang="pl-PL" sz="2000" b="1" dirty="0">
                <a:effectLst/>
                <a:latin typeface="Calibri" panose="020F0502020204030204" pitchFamily="34" charset="0"/>
                <a:ea typeface="Times New Roman" panose="02020603050405020304" pitchFamily="18" charset="0"/>
                <a:cs typeface="Times New Roman" panose="02020603050405020304" pitchFamily="18" charset="0"/>
              </a:rPr>
              <a:t>wspieranie lokalnych społeczności przyjmujących uchodźców</a:t>
            </a:r>
            <a:r>
              <a:rPr lang="pl-PL" sz="2000" dirty="0">
                <a:effectLst/>
                <a:latin typeface="Calibri" panose="020F0502020204030204" pitchFamily="34" charset="0"/>
                <a:ea typeface="Times New Roman" panose="02020603050405020304" pitchFamily="18" charset="0"/>
                <a:cs typeface="Times New Roman" panose="02020603050405020304" pitchFamily="18" charset="0"/>
              </a:rPr>
              <a:t>,</a:t>
            </a:r>
          </a:p>
          <a:p>
            <a:pPr lvl="0" algn="just"/>
            <a:r>
              <a:rPr lang="pl-PL" sz="20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działania integrujące i adaptacyjne dla osób przybywających z Ukrainy</a:t>
            </a:r>
            <a:r>
              <a:rPr lang="pl-PL" sz="20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takie jak:</a:t>
            </a:r>
            <a:br>
              <a:rPr lang="pl-PL" sz="20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br>
            <a:r>
              <a:rPr lang="pl-PL" sz="20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pomoc prawna, edukacyjna, psychologiczna,</a:t>
            </a:r>
          </a:p>
          <a:p>
            <a:pPr lvl="0" algn="just"/>
            <a:r>
              <a:rPr lang="pl-PL" sz="20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pomoc w organizacji pobytu w Polsce</a:t>
            </a:r>
            <a:r>
              <a:rPr lang="pl-PL" sz="20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np. koordynację pomocy humanitarnej,</a:t>
            </a:r>
          </a:p>
          <a:p>
            <a:pPr lvl="0" algn="just"/>
            <a:r>
              <a:rPr lang="pl-PL" sz="2000" b="1" dirty="0">
                <a:effectLst/>
                <a:latin typeface="Calibri" panose="020F0502020204030204" pitchFamily="34" charset="0"/>
                <a:ea typeface="Times New Roman" panose="02020603050405020304" pitchFamily="18" charset="0"/>
                <a:cs typeface="Times New Roman" panose="02020603050405020304" pitchFamily="18" charset="0"/>
              </a:rPr>
              <a:t>punkty kontaktowe, koordynacyjne, informacyjne</a:t>
            </a:r>
            <a:r>
              <a:rPr lang="pl-PL" sz="2000" dirty="0">
                <a:effectLst/>
                <a:latin typeface="Calibri" panose="020F0502020204030204" pitchFamily="34" charset="0"/>
                <a:ea typeface="Times New Roman" panose="02020603050405020304" pitchFamily="18" charset="0"/>
                <a:cs typeface="Times New Roman" panose="02020603050405020304" pitchFamily="18" charset="0"/>
              </a:rPr>
              <a:t>,</a:t>
            </a:r>
          </a:p>
          <a:p>
            <a:pPr lvl="0" algn="just"/>
            <a:r>
              <a:rPr lang="pl-PL" sz="2000" b="1" dirty="0">
                <a:effectLst/>
                <a:latin typeface="Calibri" panose="020F0502020204030204" pitchFamily="34" charset="0"/>
                <a:ea typeface="Times New Roman" panose="02020603050405020304" pitchFamily="18" charset="0"/>
                <a:cs typeface="Times New Roman" panose="02020603050405020304" pitchFamily="18" charset="0"/>
              </a:rPr>
              <a:t>zakup wyposażenia na czas pobytu w Polsce</a:t>
            </a:r>
            <a:r>
              <a:rPr lang="pl-PL" sz="2000" dirty="0">
                <a:effectLst/>
                <a:latin typeface="Calibri" panose="020F0502020204030204" pitchFamily="34" charset="0"/>
                <a:ea typeface="Times New Roman" panose="02020603050405020304" pitchFamily="18" charset="0"/>
                <a:cs typeface="Times New Roman" panose="02020603050405020304" pitchFamily="18" charset="0"/>
              </a:rPr>
              <a:t> typu: odzież, środki czystości, wyposażenie mieszkania,</a:t>
            </a:r>
          </a:p>
          <a:p>
            <a:pPr lvl="0" algn="just">
              <a:spcAft>
                <a:spcPts val="600"/>
              </a:spcAft>
            </a:pPr>
            <a:r>
              <a:rPr lang="pl-PL" sz="20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organizacja zbiórek </a:t>
            </a:r>
            <a:r>
              <a:rPr lang="pl-PL" sz="20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(finansowych i rzeczowych).</a:t>
            </a:r>
          </a:p>
          <a:p>
            <a:pPr marL="0" indent="0">
              <a:buNone/>
            </a:pPr>
            <a:endParaRPr lang="pl-PL" sz="18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endParaRPr lang="pl-PL" sz="2000" dirty="0"/>
          </a:p>
        </p:txBody>
      </p:sp>
      <p:sp>
        <p:nvSpPr>
          <p:cNvPr id="4" name="Symbol zastępczy numeru slajdu 3">
            <a:extLst>
              <a:ext uri="{FF2B5EF4-FFF2-40B4-BE49-F238E27FC236}">
                <a16:creationId xmlns="" xmlns:a16="http://schemas.microsoft.com/office/drawing/2014/main" id="{F99E7145-66EB-4E3A-951C-544D26F02532}"/>
              </a:ext>
            </a:extLst>
          </p:cNvPr>
          <p:cNvSpPr>
            <a:spLocks noGrp="1"/>
          </p:cNvSpPr>
          <p:nvPr>
            <p:ph type="sldNum" sz="quarter" idx="12"/>
          </p:nvPr>
        </p:nvSpPr>
        <p:spPr/>
        <p:txBody>
          <a:bodyPr/>
          <a:lstStyle/>
          <a:p>
            <a:fld id="{8C77EEB4-143E-4FD0-9B6B-C1777D372456}" type="slidenum">
              <a:rPr lang="pl-PL" smtClean="0"/>
              <a:t>12</a:t>
            </a:fld>
            <a:endParaRPr lang="pl-PL"/>
          </a:p>
        </p:txBody>
      </p:sp>
    </p:spTree>
    <p:extLst>
      <p:ext uri="{BB962C8B-B14F-4D97-AF65-F5344CB8AC3E}">
        <p14:creationId xmlns:p14="http://schemas.microsoft.com/office/powerpoint/2010/main" val="32323451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 xmlns:a16="http://schemas.microsoft.com/office/drawing/2014/main" id="{136E6461-8FB7-4C29-A09E-A29E64193C28}"/>
              </a:ext>
            </a:extLst>
          </p:cNvPr>
          <p:cNvSpPr>
            <a:spLocks noGrp="1"/>
          </p:cNvSpPr>
          <p:nvPr>
            <p:ph type="body" sz="quarter" idx="3"/>
          </p:nvPr>
        </p:nvSpPr>
        <p:spPr>
          <a:xfrm>
            <a:off x="1042208" y="354373"/>
            <a:ext cx="10311592" cy="470909"/>
          </a:xfrm>
        </p:spPr>
        <p:txBody>
          <a:bodyPr>
            <a:noAutofit/>
          </a:bodyPr>
          <a:lstStyle/>
          <a:p>
            <a:r>
              <a:rPr lang="pl-PL" altLang="pl-PL" sz="2800" dirty="0">
                <a:latin typeface="+mj-lt"/>
              </a:rPr>
              <a:t>Kto może ubiegać się o dotację? </a:t>
            </a:r>
            <a:endParaRPr lang="pl-PL" sz="2800" dirty="0">
              <a:latin typeface="+mj-lt"/>
            </a:endParaRPr>
          </a:p>
        </p:txBody>
      </p:sp>
      <p:sp>
        <p:nvSpPr>
          <p:cNvPr id="3" name="Symbol zastępczy zawartości 2">
            <a:extLst>
              <a:ext uri="{FF2B5EF4-FFF2-40B4-BE49-F238E27FC236}">
                <a16:creationId xmlns="" xmlns:a16="http://schemas.microsoft.com/office/drawing/2014/main" id="{F3D0B0E2-F7EE-4CC0-946B-37CF5A74B984}"/>
              </a:ext>
            </a:extLst>
          </p:cNvPr>
          <p:cNvSpPr>
            <a:spLocks noGrp="1"/>
          </p:cNvSpPr>
          <p:nvPr>
            <p:ph sz="quarter" idx="4"/>
          </p:nvPr>
        </p:nvSpPr>
        <p:spPr>
          <a:xfrm>
            <a:off x="910707" y="1111662"/>
            <a:ext cx="10198280" cy="4870850"/>
          </a:xfrm>
        </p:spPr>
        <p:txBody>
          <a:bodyPr>
            <a:normAutofit/>
          </a:bodyPr>
          <a:lstStyle/>
          <a:p>
            <a:pPr>
              <a:buFont typeface="Wingdings" panose="05000000000000000000" pitchFamily="2" charset="2"/>
              <a:buChar char="§"/>
              <a:defRPr/>
            </a:pPr>
            <a:r>
              <a:rPr lang="pl-PL" sz="2000" b="1" dirty="0"/>
              <a:t>organizacje pozarządowe</a:t>
            </a:r>
            <a:r>
              <a:rPr lang="pl-PL" sz="2000" dirty="0"/>
              <a:t> </a:t>
            </a:r>
          </a:p>
          <a:p>
            <a:pPr marL="536575" indent="0">
              <a:lnSpc>
                <a:spcPct val="120000"/>
              </a:lnSpc>
              <a:spcBef>
                <a:spcPts val="600"/>
              </a:spcBef>
              <a:buNone/>
              <a:defRPr/>
            </a:pPr>
            <a:r>
              <a:rPr lang="pl-PL" sz="2000" dirty="0"/>
              <a:t>posiadające osobowość prawną (np. fundacje, stowarzyszenia, uczniowskie kluby sportowe, stowarzyszenia kultury fizycznej, organizacje społeczno-zawodowe rolników, koła gospodyń wiejskich wpisane do Krajowego Rejestru Kół Gospodyń Wiejskich prowadzonego przez Agencję Restrukturyzacji i Modernizacji Rolnictwa), z wyłączeniem fundacji skarbu państwa </a:t>
            </a:r>
            <a:br>
              <a:rPr lang="pl-PL" sz="2000" dirty="0"/>
            </a:br>
            <a:r>
              <a:rPr lang="pl-PL" sz="2000" dirty="0"/>
              <a:t>i ich oddziałów, fundacji utworzonych przez partie polityczne, stowarzyszeń samorządów lokalnych, Lokalnych Grup Działania i Lokalnych Grup Rybackich, Lokalnych Organizacji Turystycznych, związków stowarzyszeń,</a:t>
            </a:r>
          </a:p>
          <a:p>
            <a:pPr marL="504000" indent="0">
              <a:spcBef>
                <a:spcPts val="600"/>
              </a:spcBef>
              <a:buNone/>
              <a:defRPr/>
            </a:pPr>
            <a:endParaRPr lang="pl-PL" sz="2000" dirty="0"/>
          </a:p>
          <a:p>
            <a:pPr>
              <a:buFont typeface="Wingdings" panose="05000000000000000000" pitchFamily="2" charset="2"/>
              <a:buChar char="§"/>
              <a:defRPr/>
            </a:pPr>
            <a:r>
              <a:rPr lang="pl-PL" sz="2000" b="1" dirty="0"/>
              <a:t>zarejestrowane w ewidencji prowadzonej przez starostę stowarzyszenia zwykłe,</a:t>
            </a:r>
            <a:endParaRPr lang="pl-PL" sz="2000" dirty="0"/>
          </a:p>
          <a:p>
            <a:pPr>
              <a:buFont typeface="Wingdings" panose="05000000000000000000" pitchFamily="2" charset="2"/>
              <a:buChar char="§"/>
              <a:defRPr/>
            </a:pPr>
            <a:r>
              <a:rPr lang="pl-PL" sz="2000" b="1" dirty="0"/>
              <a:t>oddziały terenowe organizacji pozarządowych posiadające osobowość prawną,</a:t>
            </a:r>
          </a:p>
          <a:p>
            <a:pPr>
              <a:buFont typeface="Arial" charset="0"/>
              <a:buChar char="•"/>
              <a:defRPr/>
            </a:pPr>
            <a:endParaRPr lang="pl-PL" sz="2200" b="1" dirty="0"/>
          </a:p>
          <a:p>
            <a:pPr>
              <a:buFont typeface="Arial" charset="0"/>
              <a:buChar char="•"/>
              <a:defRPr/>
            </a:pPr>
            <a:endParaRPr lang="pl-PL" sz="2800" dirty="0"/>
          </a:p>
          <a:p>
            <a:endParaRPr lang="pl-PL" dirty="0"/>
          </a:p>
        </p:txBody>
      </p:sp>
      <p:cxnSp>
        <p:nvCxnSpPr>
          <p:cNvPr id="5" name="Łącznik prosty 4">
            <a:extLst>
              <a:ext uri="{FF2B5EF4-FFF2-40B4-BE49-F238E27FC236}">
                <a16:creationId xmlns="" xmlns:a16="http://schemas.microsoft.com/office/drawing/2014/main" id="{509F5413-AD44-48AB-8FC1-9BA1D0864071}"/>
              </a:ext>
            </a:extLst>
          </p:cNvPr>
          <p:cNvCxnSpPr>
            <a:cxnSpLocks/>
          </p:cNvCxnSpPr>
          <p:nvPr/>
        </p:nvCxnSpPr>
        <p:spPr>
          <a:xfrm>
            <a:off x="1357557" y="1505991"/>
            <a:ext cx="9832" cy="2606658"/>
          </a:xfrm>
          <a:prstGeom prst="line">
            <a:avLst/>
          </a:prstGeom>
          <a:ln w="25400"/>
        </p:spPr>
        <p:style>
          <a:lnRef idx="1">
            <a:schemeClr val="accent6"/>
          </a:lnRef>
          <a:fillRef idx="0">
            <a:schemeClr val="accent6"/>
          </a:fillRef>
          <a:effectRef idx="0">
            <a:schemeClr val="accent6"/>
          </a:effectRef>
          <a:fontRef idx="minor">
            <a:schemeClr val="tx1"/>
          </a:fontRef>
        </p:style>
      </p:cxnSp>
      <p:sp>
        <p:nvSpPr>
          <p:cNvPr id="18" name="Symbol zastępczy numeru slajdu 17">
            <a:extLst>
              <a:ext uri="{FF2B5EF4-FFF2-40B4-BE49-F238E27FC236}">
                <a16:creationId xmlns="" xmlns:a16="http://schemas.microsoft.com/office/drawing/2014/main" id="{00A04821-5C76-4790-B19B-6E48DC48C6DF}"/>
              </a:ext>
            </a:extLst>
          </p:cNvPr>
          <p:cNvSpPr>
            <a:spLocks noGrp="1"/>
          </p:cNvSpPr>
          <p:nvPr>
            <p:ph type="sldNum" sz="quarter" idx="12"/>
          </p:nvPr>
        </p:nvSpPr>
        <p:spPr/>
        <p:txBody>
          <a:bodyPr/>
          <a:lstStyle/>
          <a:p>
            <a:fld id="{8C77EEB4-143E-4FD0-9B6B-C1777D372456}" type="slidenum">
              <a:rPr lang="pl-PL" smtClean="0"/>
              <a:t>13</a:t>
            </a:fld>
            <a:endParaRPr lang="pl-PL"/>
          </a:p>
        </p:txBody>
      </p:sp>
    </p:spTree>
    <p:extLst>
      <p:ext uri="{BB962C8B-B14F-4D97-AF65-F5344CB8AC3E}">
        <p14:creationId xmlns:p14="http://schemas.microsoft.com/office/powerpoint/2010/main" val="31894441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 xmlns:a16="http://schemas.microsoft.com/office/drawing/2014/main" id="{136E6461-8FB7-4C29-A09E-A29E64193C28}"/>
              </a:ext>
            </a:extLst>
          </p:cNvPr>
          <p:cNvSpPr>
            <a:spLocks noGrp="1"/>
          </p:cNvSpPr>
          <p:nvPr>
            <p:ph type="body" sz="quarter" idx="3"/>
          </p:nvPr>
        </p:nvSpPr>
        <p:spPr>
          <a:xfrm>
            <a:off x="1042208" y="354373"/>
            <a:ext cx="10311592" cy="470909"/>
          </a:xfrm>
        </p:spPr>
        <p:txBody>
          <a:bodyPr>
            <a:noAutofit/>
          </a:bodyPr>
          <a:lstStyle/>
          <a:p>
            <a:r>
              <a:rPr lang="pl-PL" altLang="pl-PL" sz="2800" dirty="0">
                <a:latin typeface="+mj-lt"/>
              </a:rPr>
              <a:t>Kto może ubiegać się o dotację? </a:t>
            </a:r>
            <a:endParaRPr lang="pl-PL" sz="2800" dirty="0">
              <a:latin typeface="+mj-lt"/>
            </a:endParaRPr>
          </a:p>
        </p:txBody>
      </p:sp>
      <p:sp>
        <p:nvSpPr>
          <p:cNvPr id="3" name="Symbol zastępczy zawartości 2">
            <a:extLst>
              <a:ext uri="{FF2B5EF4-FFF2-40B4-BE49-F238E27FC236}">
                <a16:creationId xmlns="" xmlns:a16="http://schemas.microsoft.com/office/drawing/2014/main" id="{F3D0B0E2-F7EE-4CC0-946B-37CF5A74B984}"/>
              </a:ext>
            </a:extLst>
          </p:cNvPr>
          <p:cNvSpPr>
            <a:spLocks noGrp="1"/>
          </p:cNvSpPr>
          <p:nvPr>
            <p:ph sz="quarter" idx="4"/>
          </p:nvPr>
        </p:nvSpPr>
        <p:spPr>
          <a:xfrm>
            <a:off x="910707" y="1111661"/>
            <a:ext cx="10208008" cy="5454509"/>
          </a:xfrm>
        </p:spPr>
        <p:txBody>
          <a:bodyPr>
            <a:normAutofit/>
          </a:bodyPr>
          <a:lstStyle/>
          <a:p>
            <a:pPr>
              <a:buFont typeface="Wingdings" panose="05000000000000000000" pitchFamily="2" charset="2"/>
              <a:buChar char="§"/>
              <a:defRPr/>
            </a:pPr>
            <a:r>
              <a:rPr lang="pl-PL" sz="2000" b="1" dirty="0"/>
              <a:t>grupy nieformalne</a:t>
            </a:r>
            <a:r>
              <a:rPr lang="pl-PL" sz="2000" dirty="0"/>
              <a:t> </a:t>
            </a:r>
          </a:p>
          <a:p>
            <a:pPr marL="536575" indent="0">
              <a:lnSpc>
                <a:spcPct val="120000"/>
              </a:lnSpc>
              <a:spcBef>
                <a:spcPts val="600"/>
              </a:spcBef>
              <a:buNone/>
              <a:defRPr/>
            </a:pPr>
            <a:r>
              <a:rPr lang="pl-PL" sz="2000" dirty="0"/>
              <a:t>(w tym stowarzyszenia zwykłe, oddziały terenowe organizacji nieposiadające osobowości prawnej)</a:t>
            </a:r>
            <a:r>
              <a:rPr lang="pl-PL" sz="2000" b="1" dirty="0"/>
              <a:t>, w których imieniu wniosek złoży organizacja pozarządowa</a:t>
            </a:r>
            <a:r>
              <a:rPr lang="pl-PL" sz="2000" dirty="0"/>
              <a:t> (jak wyżej) lub jedna </a:t>
            </a:r>
            <a:br>
              <a:rPr lang="pl-PL" sz="2000" dirty="0"/>
            </a:br>
            <a:r>
              <a:rPr lang="pl-PL" sz="2000" dirty="0"/>
              <a:t>z następujących instytucji publicznych: przedszkole publiczne, szkoła publiczna, instytucja kultury, biblioteka publiczna, ośrodek pomocy społecznej, jednostki samorządu </a:t>
            </a:r>
            <a:r>
              <a:rPr lang="pl-PL" sz="2000" dirty="0" smtClean="0"/>
              <a:t>terytorialnego,</a:t>
            </a:r>
          </a:p>
          <a:p>
            <a:pPr marL="536575" indent="0">
              <a:lnSpc>
                <a:spcPct val="120000"/>
              </a:lnSpc>
              <a:spcBef>
                <a:spcPts val="600"/>
              </a:spcBef>
              <a:buNone/>
              <a:defRPr/>
            </a:pPr>
            <a:r>
              <a:rPr lang="pl-PL" sz="2000" b="1" dirty="0" smtClean="0"/>
              <a:t>grupy </a:t>
            </a:r>
            <a:r>
              <a:rPr lang="pl-PL" sz="2000" b="1" dirty="0"/>
              <a:t>nieformalne, występujące z wnioskiem samodzielnie</a:t>
            </a:r>
            <a:r>
              <a:rPr lang="pl-PL" sz="2000" dirty="0"/>
              <a:t>, jako tzw. </a:t>
            </a:r>
            <a:r>
              <a:rPr lang="pl-PL" sz="2000" b="1" dirty="0"/>
              <a:t>Inicjatywa Działaj Lokalnie. </a:t>
            </a:r>
          </a:p>
          <a:p>
            <a:pPr marL="536575" indent="0">
              <a:buNone/>
              <a:defRPr/>
            </a:pPr>
            <a:r>
              <a:rPr lang="pl-PL" sz="2000" dirty="0"/>
              <a:t>Inicjatywa Działaj Lokalnie to forma dofinansowania projektów realizowanych przez nieformalną grupę mieszkańców we współpracy z Ośrodkiem Działaj Lokalnie. </a:t>
            </a:r>
          </a:p>
          <a:p>
            <a:pPr>
              <a:buFont typeface="Arial" charset="0"/>
              <a:buChar char="•"/>
              <a:defRPr/>
            </a:pPr>
            <a:endParaRPr lang="pl-PL" sz="2200" b="1" dirty="0"/>
          </a:p>
          <a:p>
            <a:pPr>
              <a:buFont typeface="Arial" charset="0"/>
              <a:buChar char="•"/>
              <a:defRPr/>
            </a:pPr>
            <a:endParaRPr lang="pl-PL" sz="2800" dirty="0"/>
          </a:p>
          <a:p>
            <a:endParaRPr lang="pl-PL" dirty="0"/>
          </a:p>
        </p:txBody>
      </p:sp>
      <p:cxnSp>
        <p:nvCxnSpPr>
          <p:cNvPr id="5" name="Łącznik prosty 4">
            <a:extLst>
              <a:ext uri="{FF2B5EF4-FFF2-40B4-BE49-F238E27FC236}">
                <a16:creationId xmlns="" xmlns:a16="http://schemas.microsoft.com/office/drawing/2014/main" id="{509F5413-AD44-48AB-8FC1-9BA1D0864071}"/>
              </a:ext>
            </a:extLst>
          </p:cNvPr>
          <p:cNvCxnSpPr>
            <a:cxnSpLocks/>
          </p:cNvCxnSpPr>
          <p:nvPr/>
        </p:nvCxnSpPr>
        <p:spPr>
          <a:xfrm>
            <a:off x="1358967" y="1609694"/>
            <a:ext cx="0" cy="3105421"/>
          </a:xfrm>
          <a:prstGeom prst="line">
            <a:avLst/>
          </a:prstGeom>
          <a:ln w="25400"/>
        </p:spPr>
        <p:style>
          <a:lnRef idx="1">
            <a:schemeClr val="accent6"/>
          </a:lnRef>
          <a:fillRef idx="0">
            <a:schemeClr val="accent6"/>
          </a:fillRef>
          <a:effectRef idx="0">
            <a:schemeClr val="accent6"/>
          </a:effectRef>
          <a:fontRef idx="minor">
            <a:schemeClr val="tx1"/>
          </a:fontRef>
        </p:style>
      </p:cxnSp>
      <p:cxnSp>
        <p:nvCxnSpPr>
          <p:cNvPr id="11" name="Łącznik prosty 10">
            <a:extLst>
              <a:ext uri="{FF2B5EF4-FFF2-40B4-BE49-F238E27FC236}">
                <a16:creationId xmlns="" xmlns:a16="http://schemas.microsoft.com/office/drawing/2014/main" id="{7DE5EA6D-AB99-42D9-91FE-F5BD5324DAFD}"/>
              </a:ext>
            </a:extLst>
          </p:cNvPr>
          <p:cNvCxnSpPr>
            <a:cxnSpLocks/>
          </p:cNvCxnSpPr>
          <p:nvPr/>
        </p:nvCxnSpPr>
        <p:spPr>
          <a:xfrm>
            <a:off x="1358967" y="5943623"/>
            <a:ext cx="0" cy="412727"/>
          </a:xfrm>
          <a:prstGeom prst="line">
            <a:avLst/>
          </a:prstGeom>
          <a:ln w="25400"/>
        </p:spPr>
        <p:style>
          <a:lnRef idx="1">
            <a:schemeClr val="accent6"/>
          </a:lnRef>
          <a:fillRef idx="0">
            <a:schemeClr val="accent6"/>
          </a:fillRef>
          <a:effectRef idx="0">
            <a:schemeClr val="accent6"/>
          </a:effectRef>
          <a:fontRef idx="minor">
            <a:schemeClr val="tx1"/>
          </a:fontRef>
        </p:style>
      </p:cxnSp>
      <p:sp>
        <p:nvSpPr>
          <p:cNvPr id="18" name="Symbol zastępczy numeru slajdu 17">
            <a:extLst>
              <a:ext uri="{FF2B5EF4-FFF2-40B4-BE49-F238E27FC236}">
                <a16:creationId xmlns="" xmlns:a16="http://schemas.microsoft.com/office/drawing/2014/main" id="{00A04821-5C76-4790-B19B-6E48DC48C6DF}"/>
              </a:ext>
            </a:extLst>
          </p:cNvPr>
          <p:cNvSpPr>
            <a:spLocks noGrp="1"/>
          </p:cNvSpPr>
          <p:nvPr>
            <p:ph type="sldNum" sz="quarter" idx="12"/>
          </p:nvPr>
        </p:nvSpPr>
        <p:spPr/>
        <p:txBody>
          <a:bodyPr/>
          <a:lstStyle/>
          <a:p>
            <a:fld id="{8C77EEB4-143E-4FD0-9B6B-C1777D372456}" type="slidenum">
              <a:rPr lang="pl-PL" smtClean="0"/>
              <a:t>14</a:t>
            </a:fld>
            <a:endParaRPr lang="pl-PL"/>
          </a:p>
        </p:txBody>
      </p:sp>
    </p:spTree>
    <p:extLst>
      <p:ext uri="{BB962C8B-B14F-4D97-AF65-F5344CB8AC3E}">
        <p14:creationId xmlns:p14="http://schemas.microsoft.com/office/powerpoint/2010/main" val="6368416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 xmlns:a16="http://schemas.microsoft.com/office/drawing/2014/main" id="{136E6461-8FB7-4C29-A09E-A29E64193C28}"/>
              </a:ext>
            </a:extLst>
          </p:cNvPr>
          <p:cNvSpPr>
            <a:spLocks noGrp="1"/>
          </p:cNvSpPr>
          <p:nvPr>
            <p:ph type="body" sz="quarter" idx="3"/>
          </p:nvPr>
        </p:nvSpPr>
        <p:spPr>
          <a:xfrm>
            <a:off x="1029883" y="372661"/>
            <a:ext cx="10311592" cy="470909"/>
          </a:xfrm>
        </p:spPr>
        <p:txBody>
          <a:bodyPr>
            <a:noAutofit/>
          </a:bodyPr>
          <a:lstStyle/>
          <a:p>
            <a:r>
              <a:rPr lang="pl-PL" altLang="pl-PL" sz="2800" dirty="0">
                <a:latin typeface="+mj-lt"/>
              </a:rPr>
              <a:t>Kto może ubiegać się o dotację?  </a:t>
            </a:r>
            <a:endParaRPr lang="pl-PL" sz="2800" dirty="0">
              <a:latin typeface="+mj-lt"/>
            </a:endParaRPr>
          </a:p>
        </p:txBody>
      </p:sp>
      <p:sp>
        <p:nvSpPr>
          <p:cNvPr id="3" name="Symbol zastępczy zawartości 2">
            <a:extLst>
              <a:ext uri="{FF2B5EF4-FFF2-40B4-BE49-F238E27FC236}">
                <a16:creationId xmlns="" xmlns:a16="http://schemas.microsoft.com/office/drawing/2014/main" id="{F3D0B0E2-F7EE-4CC0-946B-37CF5A74B984}"/>
              </a:ext>
            </a:extLst>
          </p:cNvPr>
          <p:cNvSpPr>
            <a:spLocks noGrp="1"/>
          </p:cNvSpPr>
          <p:nvPr>
            <p:ph sz="quarter" idx="4"/>
          </p:nvPr>
        </p:nvSpPr>
        <p:spPr>
          <a:xfrm>
            <a:off x="940204" y="856022"/>
            <a:ext cx="10181683" cy="6001977"/>
          </a:xfrm>
        </p:spPr>
        <p:txBody>
          <a:bodyPr>
            <a:normAutofit/>
          </a:bodyPr>
          <a:lstStyle/>
          <a:p>
            <a:pPr>
              <a:buFont typeface="Arial" charset="0"/>
              <a:buChar char="•"/>
              <a:defRPr/>
            </a:pPr>
            <a:endParaRPr lang="pl-PL" sz="4000" dirty="0"/>
          </a:p>
          <a:p>
            <a:endParaRPr lang="pl-PL" sz="4000" dirty="0"/>
          </a:p>
        </p:txBody>
      </p:sp>
      <p:sp>
        <p:nvSpPr>
          <p:cNvPr id="4" name="pole tekstowe 3">
            <a:extLst>
              <a:ext uri="{FF2B5EF4-FFF2-40B4-BE49-F238E27FC236}">
                <a16:creationId xmlns="" xmlns:a16="http://schemas.microsoft.com/office/drawing/2014/main" id="{4712FC29-33F1-4E75-A789-F10494531D38}"/>
              </a:ext>
            </a:extLst>
          </p:cNvPr>
          <p:cNvSpPr txBox="1"/>
          <p:nvPr/>
        </p:nvSpPr>
        <p:spPr>
          <a:xfrm>
            <a:off x="1053298" y="4358968"/>
            <a:ext cx="10424675" cy="1569660"/>
          </a:xfrm>
          <a:prstGeom prst="rect">
            <a:avLst/>
          </a:prstGeom>
          <a:noFill/>
        </p:spPr>
        <p:txBody>
          <a:bodyPr wrap="square" rtlCol="0">
            <a:spAutoFit/>
          </a:bodyPr>
          <a:lstStyle/>
          <a:p>
            <a:pPr marL="0" indent="0">
              <a:buFont typeface="Arial" charset="0"/>
              <a:buNone/>
              <a:defRPr/>
            </a:pPr>
            <a:r>
              <a:rPr lang="pl-PL" sz="2400" dirty="0"/>
              <a:t>W konkursie nie mogą wziąć udziału:</a:t>
            </a:r>
          </a:p>
          <a:p>
            <a:pPr marL="822325" indent="-285750">
              <a:buFont typeface="Wingdings" panose="05000000000000000000" pitchFamily="2" charset="2"/>
              <a:buChar char="§"/>
              <a:defRPr/>
            </a:pPr>
            <a:r>
              <a:rPr lang="pl-PL" sz="2400" dirty="0"/>
              <a:t>organizacje/instytucje niewymienione na poprzednich slajdach lub te będące w likwidacji.</a:t>
            </a:r>
          </a:p>
          <a:p>
            <a:pPr marL="536575">
              <a:defRPr/>
            </a:pPr>
            <a:endParaRPr lang="pl-PL" sz="2400" dirty="0">
              <a:highlight>
                <a:srgbClr val="FFFF00"/>
              </a:highlight>
            </a:endParaRPr>
          </a:p>
        </p:txBody>
      </p:sp>
      <p:sp>
        <p:nvSpPr>
          <p:cNvPr id="7" name="pole tekstowe 6">
            <a:extLst>
              <a:ext uri="{FF2B5EF4-FFF2-40B4-BE49-F238E27FC236}">
                <a16:creationId xmlns="" xmlns:a16="http://schemas.microsoft.com/office/drawing/2014/main" id="{92ABB23B-326B-40F9-907C-2538853D3723}"/>
              </a:ext>
            </a:extLst>
          </p:cNvPr>
          <p:cNvSpPr txBox="1"/>
          <p:nvPr/>
        </p:nvSpPr>
        <p:spPr>
          <a:xfrm>
            <a:off x="1053298" y="1302026"/>
            <a:ext cx="9750537" cy="2308324"/>
          </a:xfrm>
          <a:prstGeom prst="rect">
            <a:avLst/>
          </a:prstGeom>
          <a:noFill/>
        </p:spPr>
        <p:txBody>
          <a:bodyPr wrap="square" rtlCol="0">
            <a:spAutoFit/>
          </a:bodyPr>
          <a:lstStyle/>
          <a:p>
            <a:pPr marL="0" indent="0" eaLnBrk="1" hangingPunct="1">
              <a:buFont typeface="Arial" charset="0"/>
              <a:buNone/>
              <a:defRPr/>
            </a:pPr>
            <a:r>
              <a:rPr lang="pl-PL" sz="2400" dirty="0"/>
              <a:t>W konkursie mogą wziąć udział te organizacje i instytucje</a:t>
            </a:r>
            <a:br>
              <a:rPr lang="pl-PL" sz="2400" dirty="0"/>
            </a:br>
            <a:r>
              <a:rPr lang="pl-PL" sz="2400" dirty="0"/>
              <a:t>oraz grupy, które spełniają łącznie poniższe warunki: </a:t>
            </a:r>
          </a:p>
          <a:p>
            <a:pPr marL="879475" indent="-342900" eaLnBrk="1" hangingPunct="1">
              <a:buFont typeface="Wingdings" panose="05000000000000000000" pitchFamily="2" charset="2"/>
              <a:buChar char="§"/>
              <a:defRPr/>
            </a:pPr>
            <a:r>
              <a:rPr lang="pl-PL" sz="2400" dirty="0"/>
              <a:t>mają siedzibę w </a:t>
            </a:r>
            <a:r>
              <a:rPr lang="pl-PL" sz="2400" b="1" dirty="0"/>
              <a:t>gminach</a:t>
            </a:r>
            <a:r>
              <a:rPr lang="pl-PL" sz="2400" b="1" dirty="0" smtClean="0"/>
              <a:t>: Janowice Wielkie, Karpacz, Kowary, Mysłakowice, Podgórzyn, Piechowice, Szklarska Poręba</a:t>
            </a:r>
            <a:r>
              <a:rPr lang="pl-PL" sz="2400" dirty="0" smtClean="0"/>
              <a:t>,</a:t>
            </a:r>
            <a:endParaRPr lang="pl-PL" sz="2400" dirty="0"/>
          </a:p>
          <a:p>
            <a:pPr marL="879475" indent="-342900" eaLnBrk="1" hangingPunct="1">
              <a:buFont typeface="Wingdings" panose="05000000000000000000" pitchFamily="2" charset="2"/>
              <a:buChar char="§"/>
              <a:defRPr/>
            </a:pPr>
            <a:r>
              <a:rPr lang="pl-PL" sz="2400" dirty="0"/>
              <a:t>oraz planują prowadzić działania na terenie przynajmniej jednej z wymienionych gmin. </a:t>
            </a:r>
          </a:p>
        </p:txBody>
      </p:sp>
      <p:cxnSp>
        <p:nvCxnSpPr>
          <p:cNvPr id="12" name="Łącznik prosty 11">
            <a:extLst>
              <a:ext uri="{FF2B5EF4-FFF2-40B4-BE49-F238E27FC236}">
                <a16:creationId xmlns="" xmlns:a16="http://schemas.microsoft.com/office/drawing/2014/main" id="{5ABF72EE-3D64-433C-B911-641333C93672}"/>
              </a:ext>
            </a:extLst>
          </p:cNvPr>
          <p:cNvCxnSpPr>
            <a:cxnSpLocks/>
          </p:cNvCxnSpPr>
          <p:nvPr/>
        </p:nvCxnSpPr>
        <p:spPr>
          <a:xfrm flipH="1">
            <a:off x="1197239" y="3857010"/>
            <a:ext cx="2275493" cy="0"/>
          </a:xfrm>
          <a:prstGeom prst="line">
            <a:avLst/>
          </a:prstGeom>
          <a:ln w="25400"/>
        </p:spPr>
        <p:style>
          <a:lnRef idx="1">
            <a:schemeClr val="accent6"/>
          </a:lnRef>
          <a:fillRef idx="0">
            <a:schemeClr val="accent6"/>
          </a:fillRef>
          <a:effectRef idx="0">
            <a:schemeClr val="accent6"/>
          </a:effectRef>
          <a:fontRef idx="minor">
            <a:schemeClr val="tx1"/>
          </a:fontRef>
        </p:style>
      </p:cxnSp>
      <p:sp>
        <p:nvSpPr>
          <p:cNvPr id="14" name="Symbol zastępczy numeru slajdu 13">
            <a:extLst>
              <a:ext uri="{FF2B5EF4-FFF2-40B4-BE49-F238E27FC236}">
                <a16:creationId xmlns="" xmlns:a16="http://schemas.microsoft.com/office/drawing/2014/main" id="{9CE014A1-5DB8-4D17-AD7C-77051E18D7F8}"/>
              </a:ext>
            </a:extLst>
          </p:cNvPr>
          <p:cNvSpPr>
            <a:spLocks noGrp="1"/>
          </p:cNvSpPr>
          <p:nvPr>
            <p:ph type="sldNum" sz="quarter" idx="12"/>
          </p:nvPr>
        </p:nvSpPr>
        <p:spPr/>
        <p:txBody>
          <a:bodyPr/>
          <a:lstStyle/>
          <a:p>
            <a:fld id="{8C77EEB4-143E-4FD0-9B6B-C1777D372456}" type="slidenum">
              <a:rPr lang="pl-PL" smtClean="0"/>
              <a:t>15</a:t>
            </a:fld>
            <a:endParaRPr lang="pl-PL"/>
          </a:p>
        </p:txBody>
      </p:sp>
    </p:spTree>
    <p:extLst>
      <p:ext uri="{BB962C8B-B14F-4D97-AF65-F5344CB8AC3E}">
        <p14:creationId xmlns:p14="http://schemas.microsoft.com/office/powerpoint/2010/main" val="7904825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 xmlns:a16="http://schemas.microsoft.com/office/drawing/2014/main" id="{4D7356A9-9E78-4028-9951-1C94FFCC14F1}"/>
              </a:ext>
            </a:extLst>
          </p:cNvPr>
          <p:cNvSpPr>
            <a:spLocks noGrp="1"/>
          </p:cNvSpPr>
          <p:nvPr>
            <p:ph sz="quarter" idx="4"/>
          </p:nvPr>
        </p:nvSpPr>
        <p:spPr>
          <a:xfrm>
            <a:off x="2988147" y="180058"/>
            <a:ext cx="8148483" cy="6426481"/>
          </a:xfrm>
        </p:spPr>
        <p:txBody>
          <a:bodyPr>
            <a:noAutofit/>
          </a:bodyPr>
          <a:lstStyle/>
          <a:p>
            <a:pPr marL="0" indent="0" eaLnBrk="1" hangingPunct="1">
              <a:lnSpc>
                <a:spcPct val="120000"/>
              </a:lnSpc>
              <a:buFontTx/>
              <a:buNone/>
            </a:pPr>
            <a:r>
              <a:rPr lang="pl-PL" altLang="pl-PL" sz="2000" b="1" dirty="0"/>
              <a:t>Kwota dotacji: </a:t>
            </a:r>
            <a:r>
              <a:rPr lang="pl-PL" altLang="pl-PL" sz="2000" dirty="0"/>
              <a:t>maksymalnie </a:t>
            </a:r>
            <a:r>
              <a:rPr lang="pl-PL" sz="2000" b="1" dirty="0"/>
              <a:t>6.000 zł</a:t>
            </a:r>
          </a:p>
          <a:p>
            <a:pPr marL="0" indent="0" eaLnBrk="1" hangingPunct="1">
              <a:lnSpc>
                <a:spcPct val="120000"/>
              </a:lnSpc>
              <a:buFontTx/>
              <a:buNone/>
            </a:pPr>
            <a:r>
              <a:rPr lang="pl-PL" sz="2000" b="1" dirty="0"/>
              <a:t>Harmonogram: minimum </a:t>
            </a:r>
            <a:r>
              <a:rPr lang="pl-PL" sz="2000" b="1" dirty="0" smtClean="0"/>
              <a:t>2-4 miesięcznego </a:t>
            </a:r>
            <a:r>
              <a:rPr lang="pl-PL" sz="2000" dirty="0" smtClean="0"/>
              <a:t>lub </a:t>
            </a:r>
            <a:r>
              <a:rPr lang="pl-PL" sz="2000" b="1" dirty="0" smtClean="0"/>
              <a:t>3 </a:t>
            </a:r>
            <a:r>
              <a:rPr lang="pl-PL" sz="2000" b="1" dirty="0"/>
              <a:t>maksymalnie 6 miesięcznego </a:t>
            </a:r>
            <a:r>
              <a:rPr lang="pl-PL" sz="2000" dirty="0"/>
              <a:t>projektu jest przewidziany na okres między </a:t>
            </a:r>
            <a:r>
              <a:rPr lang="pl-PL" sz="2000" b="1" dirty="0" smtClean="0"/>
              <a:t>01.04-30.09.2022.</a:t>
            </a:r>
            <a:r>
              <a:rPr lang="pl-PL" sz="2000" dirty="0"/>
              <a:t/>
            </a:r>
            <a:br>
              <a:rPr lang="pl-PL" sz="2000" dirty="0"/>
            </a:br>
            <a:r>
              <a:rPr lang="pl-PL" sz="2000" dirty="0"/>
              <a:t>Dopuszcza się realizacje specjalnych projektów, trwających minimum miesiąc, o ile dotyczą one wyłącznie walki z pandemią </a:t>
            </a:r>
            <a:r>
              <a:rPr lang="pl-PL" sz="2000" b="1" u="sng" dirty="0"/>
              <a:t>lub są nastawione na wsparcie uchodźców z </a:t>
            </a:r>
            <a:r>
              <a:rPr lang="pl-PL" sz="2000" b="1" u="sng" dirty="0" smtClean="0"/>
              <a:t>Ukrainy i </a:t>
            </a:r>
            <a:r>
              <a:rPr lang="pl-PL" sz="2000" b="1" u="sng" dirty="0" err="1" smtClean="0"/>
              <a:t>działnie</a:t>
            </a:r>
            <a:r>
              <a:rPr lang="pl-PL" sz="2000" b="1" u="sng" dirty="0"/>
              <a:t> </a:t>
            </a:r>
            <a:r>
              <a:rPr lang="pl-PL" sz="2000" b="1" u="sng" dirty="0" smtClean="0"/>
              <a:t>jest uzasadnione w tak krótkim czasie.</a:t>
            </a:r>
            <a:endParaRPr lang="pl-PL" sz="2000" b="1" u="sng" dirty="0"/>
          </a:p>
          <a:p>
            <a:pPr marL="0" indent="0" eaLnBrk="1" hangingPunct="1">
              <a:lnSpc>
                <a:spcPct val="120000"/>
              </a:lnSpc>
              <a:buFontTx/>
              <a:buNone/>
            </a:pPr>
            <a:r>
              <a:rPr lang="pl-PL" altLang="pl-PL" sz="2000" b="1" dirty="0"/>
              <a:t>Pula na dotacje: </a:t>
            </a:r>
            <a:r>
              <a:rPr lang="pl-PL" altLang="pl-PL" sz="2000" b="1" dirty="0" smtClean="0"/>
              <a:t>35 000 </a:t>
            </a:r>
            <a:r>
              <a:rPr lang="pl-PL" altLang="pl-PL" sz="2000" b="1" dirty="0"/>
              <a:t>zł</a:t>
            </a:r>
          </a:p>
          <a:p>
            <a:pPr marL="0" indent="0" eaLnBrk="1" hangingPunct="1">
              <a:lnSpc>
                <a:spcPct val="120000"/>
              </a:lnSpc>
              <a:buFontTx/>
              <a:buNone/>
            </a:pPr>
            <a:r>
              <a:rPr lang="pl-PL" altLang="pl-PL" sz="2000" b="1" dirty="0"/>
              <a:t>Termin złożenia wniosku: </a:t>
            </a:r>
            <a:r>
              <a:rPr lang="pl-PL" altLang="pl-PL" sz="2000" b="1" dirty="0" smtClean="0"/>
              <a:t>do </a:t>
            </a:r>
            <a:r>
              <a:rPr lang="pl-PL" altLang="pl-PL" sz="2000" b="1" dirty="0" smtClean="0"/>
              <a:t>31.03.2022 (I tura) </a:t>
            </a:r>
            <a:r>
              <a:rPr lang="pl-PL" altLang="pl-PL" sz="2000" b="1" dirty="0" smtClean="0"/>
              <a:t>oraz do </a:t>
            </a:r>
            <a:r>
              <a:rPr lang="pl-PL" altLang="pl-PL" sz="2000" b="1" dirty="0" smtClean="0"/>
              <a:t>22.04.2022 (II tura), </a:t>
            </a:r>
            <a:r>
              <a:rPr lang="pl-PL" altLang="pl-PL" sz="2000" b="1" dirty="0"/>
              <a:t>przez generator dostępny na stronie </a:t>
            </a:r>
            <a:r>
              <a:rPr lang="pl-PL" altLang="pl-PL" sz="2000" b="1" dirty="0">
                <a:hlinkClick r:id="rId3"/>
              </a:rPr>
              <a:t>http://system.dzialajlokalnie.pl</a:t>
            </a:r>
            <a:endParaRPr lang="pl-PL" altLang="pl-PL" sz="2000" b="1" dirty="0"/>
          </a:p>
          <a:p>
            <a:pPr marL="0" indent="0" eaLnBrk="1" hangingPunct="1">
              <a:lnSpc>
                <a:spcPct val="120000"/>
              </a:lnSpc>
              <a:buFontTx/>
              <a:buNone/>
            </a:pPr>
            <a:r>
              <a:rPr lang="pl-PL" altLang="pl-PL" sz="2000" b="1" dirty="0"/>
              <a:t>Czas realizacji projektów: 1 kwietnia 2022 </a:t>
            </a:r>
            <a:r>
              <a:rPr lang="pl-PL" altLang="pl-PL" sz="2000" dirty="0"/>
              <a:t>–</a:t>
            </a:r>
            <a:r>
              <a:rPr lang="pl-PL" altLang="pl-PL" sz="2000" b="1" dirty="0"/>
              <a:t> </a:t>
            </a:r>
            <a:r>
              <a:rPr lang="pl-PL" altLang="pl-PL" sz="2000" b="1" dirty="0" smtClean="0"/>
              <a:t>30 września </a:t>
            </a:r>
            <a:r>
              <a:rPr lang="pl-PL" altLang="pl-PL" sz="2000" b="1" dirty="0"/>
              <a:t>2022</a:t>
            </a:r>
          </a:p>
          <a:p>
            <a:pPr marL="0" indent="0" eaLnBrk="1" hangingPunct="1">
              <a:lnSpc>
                <a:spcPct val="120000"/>
              </a:lnSpc>
              <a:buFontTx/>
              <a:buNone/>
            </a:pPr>
            <a:r>
              <a:rPr lang="pl-PL" altLang="pl-PL" sz="2000" b="1" dirty="0"/>
              <a:t>Konsultacje udzielane będą w: siedzibie ODL pod nr </a:t>
            </a:r>
            <a:r>
              <a:rPr lang="pl-PL" altLang="pl-PL" sz="2000" b="1" dirty="0" smtClean="0"/>
              <a:t>telefonu 75 644 21 </a:t>
            </a:r>
            <a:r>
              <a:rPr lang="pl-PL" altLang="pl-PL" sz="2000" b="1" dirty="0" smtClean="0"/>
              <a:t>65.Formularz </a:t>
            </a:r>
            <a:r>
              <a:rPr lang="pl-PL" altLang="pl-PL" sz="2000" b="1" dirty="0"/>
              <a:t>wniosku i regulamin konkursu można obejrzeć na stronie: </a:t>
            </a:r>
            <a:r>
              <a:rPr lang="pl-PL" altLang="pl-PL" sz="2000" b="1" dirty="0" smtClean="0">
                <a:hlinkClick r:id="rId4"/>
              </a:rPr>
              <a:t>www.duchgor.org</a:t>
            </a:r>
            <a:r>
              <a:rPr lang="pl-PL" altLang="pl-PL" sz="2000" b="1" dirty="0" smtClean="0"/>
              <a:t>. </a:t>
            </a:r>
            <a:endParaRPr lang="pl-PL" altLang="pl-PL" sz="2000" b="1" dirty="0"/>
          </a:p>
          <a:p>
            <a:pPr marL="0" indent="0" eaLnBrk="1" hangingPunct="1">
              <a:lnSpc>
                <a:spcPct val="120000"/>
              </a:lnSpc>
              <a:buFontTx/>
              <a:buNone/>
            </a:pPr>
            <a:endParaRPr lang="pl-PL" altLang="pl-PL" sz="2000" b="1" dirty="0"/>
          </a:p>
          <a:p>
            <a:pPr marL="0" indent="0" eaLnBrk="1" hangingPunct="1">
              <a:lnSpc>
                <a:spcPct val="120000"/>
              </a:lnSpc>
              <a:buFontTx/>
              <a:buNone/>
            </a:pPr>
            <a:endParaRPr lang="pl-PL" altLang="pl-PL" sz="2000" b="1" dirty="0"/>
          </a:p>
          <a:p>
            <a:pPr marL="0" indent="0" eaLnBrk="1" hangingPunct="1">
              <a:lnSpc>
                <a:spcPct val="120000"/>
              </a:lnSpc>
              <a:buFontTx/>
              <a:buNone/>
            </a:pPr>
            <a:endParaRPr lang="pl-PL" altLang="pl-PL" sz="2000" b="1" dirty="0"/>
          </a:p>
        </p:txBody>
      </p:sp>
      <p:sp>
        <p:nvSpPr>
          <p:cNvPr id="5" name="pole tekstowe 4">
            <a:extLst>
              <a:ext uri="{FF2B5EF4-FFF2-40B4-BE49-F238E27FC236}">
                <a16:creationId xmlns="" xmlns:a16="http://schemas.microsoft.com/office/drawing/2014/main" id="{D0B0419D-3E9E-4D1F-967D-E65C0908DE11}"/>
              </a:ext>
            </a:extLst>
          </p:cNvPr>
          <p:cNvSpPr txBox="1"/>
          <p:nvPr/>
        </p:nvSpPr>
        <p:spPr>
          <a:xfrm>
            <a:off x="187865" y="1477817"/>
            <a:ext cx="2385392" cy="954107"/>
          </a:xfrm>
          <a:prstGeom prst="rect">
            <a:avLst/>
          </a:prstGeom>
          <a:noFill/>
        </p:spPr>
        <p:txBody>
          <a:bodyPr wrap="square" rtlCol="0">
            <a:spAutoFit/>
          </a:bodyPr>
          <a:lstStyle/>
          <a:p>
            <a:r>
              <a:rPr lang="pl-PL" sz="2800" dirty="0">
                <a:solidFill>
                  <a:schemeClr val="bg1"/>
                </a:solidFill>
                <a:latin typeface="+mj-lt"/>
              </a:rPr>
              <a:t>Ważne informacje:</a:t>
            </a:r>
          </a:p>
        </p:txBody>
      </p:sp>
      <p:sp>
        <p:nvSpPr>
          <p:cNvPr id="2" name="Symbol zastępczy numeru slajdu 1">
            <a:extLst>
              <a:ext uri="{FF2B5EF4-FFF2-40B4-BE49-F238E27FC236}">
                <a16:creationId xmlns="" xmlns:a16="http://schemas.microsoft.com/office/drawing/2014/main" id="{4517D594-9FDE-42C6-B5FD-E5D71E6DFFBF}"/>
              </a:ext>
            </a:extLst>
          </p:cNvPr>
          <p:cNvSpPr>
            <a:spLocks noGrp="1"/>
          </p:cNvSpPr>
          <p:nvPr>
            <p:ph type="sldNum" sz="quarter" idx="12"/>
          </p:nvPr>
        </p:nvSpPr>
        <p:spPr/>
        <p:txBody>
          <a:bodyPr/>
          <a:lstStyle/>
          <a:p>
            <a:fld id="{8C77EEB4-143E-4FD0-9B6B-C1777D372456}" type="slidenum">
              <a:rPr lang="pl-PL" smtClean="0"/>
              <a:t>16</a:t>
            </a:fld>
            <a:endParaRPr lang="pl-PL"/>
          </a:p>
        </p:txBody>
      </p:sp>
    </p:spTree>
    <p:extLst>
      <p:ext uri="{BB962C8B-B14F-4D97-AF65-F5344CB8AC3E}">
        <p14:creationId xmlns:p14="http://schemas.microsoft.com/office/powerpoint/2010/main" val="15335181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 xmlns:a16="http://schemas.microsoft.com/office/drawing/2014/main" id="{4D7356A9-9E78-4028-9951-1C94FFCC14F1}"/>
              </a:ext>
            </a:extLst>
          </p:cNvPr>
          <p:cNvSpPr>
            <a:spLocks noGrp="1"/>
          </p:cNvSpPr>
          <p:nvPr>
            <p:ph sz="quarter" idx="4"/>
          </p:nvPr>
        </p:nvSpPr>
        <p:spPr>
          <a:xfrm>
            <a:off x="3214943" y="1256436"/>
            <a:ext cx="8304075" cy="3760105"/>
          </a:xfrm>
        </p:spPr>
        <p:txBody>
          <a:bodyPr>
            <a:normAutofit/>
          </a:bodyPr>
          <a:lstStyle/>
          <a:p>
            <a:pPr marL="0" indent="0" eaLnBrk="1" hangingPunct="1">
              <a:lnSpc>
                <a:spcPct val="110000"/>
              </a:lnSpc>
              <a:buFontTx/>
              <a:buNone/>
              <a:defRPr/>
            </a:pPr>
            <a:r>
              <a:rPr lang="pl-PL" altLang="pl-PL" sz="2000" b="1" dirty="0"/>
              <a:t>Minimum 25% wartości wnioskowanej dotacji</a:t>
            </a:r>
            <a:r>
              <a:rPr lang="pl-PL" altLang="pl-PL" sz="2000" dirty="0"/>
              <a:t>, przy czym:</a:t>
            </a:r>
          </a:p>
          <a:p>
            <a:pPr eaLnBrk="1" hangingPunct="1">
              <a:lnSpc>
                <a:spcPct val="110000"/>
              </a:lnSpc>
              <a:buFont typeface="Wingdings" panose="05000000000000000000" pitchFamily="2" charset="2"/>
              <a:buChar char="§"/>
              <a:defRPr/>
            </a:pPr>
            <a:r>
              <a:rPr lang="pl-PL" altLang="pl-PL" sz="2000" dirty="0"/>
              <a:t>min</a:t>
            </a:r>
            <a:r>
              <a:rPr lang="pl-PL" altLang="pl-PL" sz="2000" b="1" dirty="0"/>
              <a:t>. 5% w postaci finansowej </a:t>
            </a:r>
            <a:r>
              <a:rPr lang="pl-PL" sz="2000" dirty="0"/>
              <a:t>(wymaganie pozyskania wkładu finansowego nie dotyczy Inicjatywy Działaj Lokalnie i w 2022 roku projektów służących walce z pandemią lub przeciwdziałaniu negatywnym skutkom pandemii</a:t>
            </a:r>
            <a:br>
              <a:rPr lang="pl-PL" sz="2000" dirty="0"/>
            </a:br>
            <a:r>
              <a:rPr lang="pl-PL" sz="2000" dirty="0"/>
              <a:t>lub są nastawione na wsparcie uchodźców z Ukrainy),</a:t>
            </a:r>
            <a:endParaRPr lang="pl-PL" altLang="pl-PL" sz="2000" dirty="0"/>
          </a:p>
          <a:p>
            <a:pPr eaLnBrk="1" hangingPunct="1">
              <a:lnSpc>
                <a:spcPct val="110000"/>
              </a:lnSpc>
              <a:buFont typeface="Wingdings" panose="05000000000000000000" pitchFamily="2" charset="2"/>
              <a:buChar char="§"/>
              <a:defRPr/>
            </a:pPr>
            <a:r>
              <a:rPr lang="pl-PL" altLang="pl-PL" sz="2000" dirty="0"/>
              <a:t>pozostała część</a:t>
            </a:r>
            <a:r>
              <a:rPr lang="pl-PL" altLang="pl-PL" sz="2000" b="1" dirty="0"/>
              <a:t> </a:t>
            </a:r>
            <a:r>
              <a:rPr lang="pl-PL" altLang="pl-PL" sz="2000" dirty="0"/>
              <a:t>w postaci wkładu </a:t>
            </a:r>
            <a:r>
              <a:rPr lang="pl-PL" altLang="pl-PL" sz="2000" b="1" dirty="0"/>
              <a:t>usługowego, rzeczowego</a:t>
            </a:r>
            <a:br>
              <a:rPr lang="pl-PL" altLang="pl-PL" sz="2000" b="1" dirty="0"/>
            </a:br>
            <a:r>
              <a:rPr lang="pl-PL" altLang="pl-PL" sz="2000" dirty="0"/>
              <a:t>lub</a:t>
            </a:r>
            <a:r>
              <a:rPr lang="pl-PL" altLang="pl-PL" sz="2000" b="1" dirty="0"/>
              <a:t> pracy wolontariuszy.</a:t>
            </a:r>
          </a:p>
          <a:p>
            <a:pPr marL="0" indent="0" eaLnBrk="1" hangingPunct="1">
              <a:lnSpc>
                <a:spcPct val="110000"/>
              </a:lnSpc>
              <a:buFontTx/>
              <a:buNone/>
              <a:defRPr/>
            </a:pPr>
            <a:r>
              <a:rPr lang="pl-PL" altLang="pl-PL" sz="2000" dirty="0"/>
              <a:t>Wkład można pozyskać i zaangażować w trakcie realizacji projektu, we wniosku należy wskazać wysokość wkładu i planowane źródła finansowania.</a:t>
            </a:r>
          </a:p>
        </p:txBody>
      </p:sp>
      <p:sp>
        <p:nvSpPr>
          <p:cNvPr id="2" name="Symbol zastępczy numeru slajdu 1">
            <a:extLst>
              <a:ext uri="{FF2B5EF4-FFF2-40B4-BE49-F238E27FC236}">
                <a16:creationId xmlns="" xmlns:a16="http://schemas.microsoft.com/office/drawing/2014/main" id="{62B09C27-36BA-474B-A104-DCC818B01792}"/>
              </a:ext>
            </a:extLst>
          </p:cNvPr>
          <p:cNvSpPr>
            <a:spLocks noGrp="1"/>
          </p:cNvSpPr>
          <p:nvPr>
            <p:ph type="sldNum" sz="quarter" idx="12"/>
          </p:nvPr>
        </p:nvSpPr>
        <p:spPr/>
        <p:txBody>
          <a:bodyPr/>
          <a:lstStyle/>
          <a:p>
            <a:fld id="{8C77EEB4-143E-4FD0-9B6B-C1777D372456}" type="slidenum">
              <a:rPr lang="pl-PL" smtClean="0"/>
              <a:t>17</a:t>
            </a:fld>
            <a:endParaRPr lang="pl-PL"/>
          </a:p>
        </p:txBody>
      </p:sp>
      <p:sp>
        <p:nvSpPr>
          <p:cNvPr id="7" name="pole tekstowe 6">
            <a:extLst>
              <a:ext uri="{FF2B5EF4-FFF2-40B4-BE49-F238E27FC236}">
                <a16:creationId xmlns="" xmlns:a16="http://schemas.microsoft.com/office/drawing/2014/main" id="{D0B0419D-3E9E-4D1F-967D-E65C0908DE11}"/>
              </a:ext>
            </a:extLst>
          </p:cNvPr>
          <p:cNvSpPr txBox="1"/>
          <p:nvPr/>
        </p:nvSpPr>
        <p:spPr>
          <a:xfrm>
            <a:off x="187865" y="1477817"/>
            <a:ext cx="2385392" cy="954107"/>
          </a:xfrm>
          <a:prstGeom prst="rect">
            <a:avLst/>
          </a:prstGeom>
          <a:noFill/>
        </p:spPr>
        <p:txBody>
          <a:bodyPr wrap="square" rtlCol="0">
            <a:spAutoFit/>
          </a:bodyPr>
          <a:lstStyle/>
          <a:p>
            <a:r>
              <a:rPr lang="pl-PL" sz="2800" dirty="0">
                <a:solidFill>
                  <a:schemeClr val="bg1"/>
                </a:solidFill>
                <a:latin typeface="+mj-lt"/>
              </a:rPr>
              <a:t>Wymagany wkład własny</a:t>
            </a:r>
          </a:p>
        </p:txBody>
      </p:sp>
    </p:spTree>
    <p:extLst>
      <p:ext uri="{BB962C8B-B14F-4D97-AF65-F5344CB8AC3E}">
        <p14:creationId xmlns:p14="http://schemas.microsoft.com/office/powerpoint/2010/main" val="40789731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3FBF34F3-23CC-4854-BC93-67CCB3A03B27}"/>
              </a:ext>
            </a:extLst>
          </p:cNvPr>
          <p:cNvSpPr>
            <a:spLocks noGrp="1"/>
          </p:cNvSpPr>
          <p:nvPr>
            <p:ph type="ctrTitle"/>
          </p:nvPr>
        </p:nvSpPr>
        <p:spPr>
          <a:xfrm>
            <a:off x="4670999" y="1132303"/>
            <a:ext cx="5997001" cy="1292845"/>
          </a:xfrm>
        </p:spPr>
        <p:txBody>
          <a:bodyPr anchor="ctr">
            <a:normAutofit/>
          </a:bodyPr>
          <a:lstStyle/>
          <a:p>
            <a:r>
              <a:rPr lang="pl-PL" sz="3200" b="1" dirty="0"/>
              <a:t>Formularz wniosku</a:t>
            </a:r>
            <a:endParaRPr lang="pl-PL" sz="3200" dirty="0"/>
          </a:p>
        </p:txBody>
      </p:sp>
      <p:sp>
        <p:nvSpPr>
          <p:cNvPr id="4" name="Podtytuł 3">
            <a:extLst>
              <a:ext uri="{FF2B5EF4-FFF2-40B4-BE49-F238E27FC236}">
                <a16:creationId xmlns="" xmlns:a16="http://schemas.microsoft.com/office/drawing/2014/main" id="{E2D7029B-9763-4BA1-AEC6-925A06AF9916}"/>
              </a:ext>
            </a:extLst>
          </p:cNvPr>
          <p:cNvSpPr txBox="1">
            <a:spLocks noGrp="1"/>
          </p:cNvSpPr>
          <p:nvPr>
            <p:ph type="subTitle" idx="1"/>
          </p:nvPr>
        </p:nvSpPr>
        <p:spPr>
          <a:xfrm>
            <a:off x="4710363" y="3085203"/>
            <a:ext cx="5997575" cy="424732"/>
          </a:xfrm>
          <a:prstGeom prst="rect">
            <a:avLst/>
          </a:prstGeom>
          <a:noFill/>
        </p:spPr>
        <p:txBody>
          <a:bodyPr wrap="square" rtlCol="0">
            <a:spAutoFit/>
          </a:bodyPr>
          <a:lstStyle/>
          <a:p>
            <a:r>
              <a:rPr lang="pl-PL" sz="2400" dirty="0">
                <a:solidFill>
                  <a:schemeClr val="accent2">
                    <a:lumMod val="75000"/>
                  </a:schemeClr>
                </a:solidFill>
              </a:rPr>
              <a:t>http://system.dzialajlokalnie.pl</a:t>
            </a:r>
          </a:p>
        </p:txBody>
      </p:sp>
    </p:spTree>
    <p:extLst>
      <p:ext uri="{BB962C8B-B14F-4D97-AF65-F5344CB8AC3E}">
        <p14:creationId xmlns:p14="http://schemas.microsoft.com/office/powerpoint/2010/main" val="35011887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 xmlns:a16="http://schemas.microsoft.com/office/drawing/2014/main" id="{82E56B79-DA97-4B92-BB73-1B9A572E2295}"/>
              </a:ext>
            </a:extLst>
          </p:cNvPr>
          <p:cNvSpPr>
            <a:spLocks noGrp="1"/>
          </p:cNvSpPr>
          <p:nvPr>
            <p:ph type="body" sz="quarter" idx="3"/>
          </p:nvPr>
        </p:nvSpPr>
        <p:spPr/>
        <p:txBody>
          <a:bodyPr/>
          <a:lstStyle/>
          <a:p>
            <a:r>
              <a:rPr lang="pl-PL" dirty="0"/>
              <a:t>Kryteria formalne:</a:t>
            </a:r>
          </a:p>
        </p:txBody>
      </p:sp>
      <p:sp>
        <p:nvSpPr>
          <p:cNvPr id="3" name="Symbol zastępczy zawartości 2">
            <a:extLst>
              <a:ext uri="{FF2B5EF4-FFF2-40B4-BE49-F238E27FC236}">
                <a16:creationId xmlns="" xmlns:a16="http://schemas.microsoft.com/office/drawing/2014/main" id="{EECD3D16-D743-4D14-83E9-E546C37CF5D0}"/>
              </a:ext>
            </a:extLst>
          </p:cNvPr>
          <p:cNvSpPr>
            <a:spLocks noGrp="1"/>
          </p:cNvSpPr>
          <p:nvPr>
            <p:ph sz="quarter" idx="4"/>
          </p:nvPr>
        </p:nvSpPr>
        <p:spPr>
          <a:xfrm>
            <a:off x="3051313" y="1477818"/>
            <a:ext cx="8304075" cy="4974937"/>
          </a:xfrm>
        </p:spPr>
        <p:txBody>
          <a:bodyPr>
            <a:noAutofit/>
          </a:bodyPr>
          <a:lstStyle/>
          <a:p>
            <a:pPr marL="268288" indent="-268288" eaLnBrk="1">
              <a:buFont typeface="+mj-lt"/>
              <a:buAutoNum type="arabicPeriod"/>
              <a:defRPr/>
            </a:pPr>
            <a:r>
              <a:rPr lang="pl-PL" sz="2000" dirty="0"/>
              <a:t>wniosek został złożony w terminie, tj. do </a:t>
            </a:r>
            <a:r>
              <a:rPr lang="pl-PL" sz="2000" b="1" dirty="0" smtClean="0"/>
              <a:t>31.03.</a:t>
            </a:r>
            <a:r>
              <a:rPr lang="en-US" sz="2000" b="1" dirty="0" smtClean="0"/>
              <a:t> </a:t>
            </a:r>
            <a:r>
              <a:rPr lang="pl-PL" sz="2000" b="1" dirty="0"/>
              <a:t>2022 r</a:t>
            </a:r>
            <a:r>
              <a:rPr lang="pl-PL" sz="2000" b="1" dirty="0" smtClean="0"/>
              <a:t>. (I tura) a jeżeli nie zostanie wyczerpana pula przyznanych środków do 22.04.2022 (II tura).</a:t>
            </a:r>
            <a:endParaRPr lang="pl-PL" sz="2000" b="1" dirty="0"/>
          </a:p>
          <a:p>
            <a:pPr marL="268288" indent="-268288" eaLnBrk="1">
              <a:buFont typeface="+mj-lt"/>
              <a:buAutoNum type="arabicPeriod"/>
              <a:defRPr/>
            </a:pPr>
            <a:r>
              <a:rPr lang="pl-PL" sz="2000" dirty="0"/>
              <a:t>wniosek jest </a:t>
            </a:r>
            <a:r>
              <a:rPr lang="pl-PL" sz="2000" b="1" dirty="0"/>
              <a:t>złożony online w generatorze </a:t>
            </a:r>
            <a:r>
              <a:rPr lang="pl-PL" sz="2000" dirty="0"/>
              <a:t>programu „Działaj Lokalnie”</a:t>
            </a:r>
            <a:br>
              <a:rPr lang="pl-PL" sz="2000" dirty="0"/>
            </a:br>
            <a:r>
              <a:rPr lang="pl-PL" sz="2000" dirty="0"/>
              <a:t>i jest kompletny (tj. zawiera odpowiedzi na wszystkie pytania).</a:t>
            </a:r>
          </a:p>
          <a:p>
            <a:pPr marL="268288" indent="-268288" eaLnBrk="1">
              <a:buFont typeface="+mj-lt"/>
              <a:buAutoNum type="arabicPeriod"/>
              <a:defRPr/>
            </a:pPr>
            <a:r>
              <a:rPr lang="pl-PL" sz="2000" dirty="0"/>
              <a:t>projekt jest </a:t>
            </a:r>
            <a:r>
              <a:rPr lang="pl-PL" sz="2000" b="1" dirty="0"/>
              <a:t>złożony przez organizację, instytucję lub grupę uprawnioną</a:t>
            </a:r>
            <a:br>
              <a:rPr lang="pl-PL" sz="2000" b="1" dirty="0"/>
            </a:br>
            <a:r>
              <a:rPr lang="pl-PL" sz="2000" b="1" dirty="0"/>
              <a:t>do udziału w konkursie, zgodnie z wytycznymi </a:t>
            </a:r>
            <a:r>
              <a:rPr lang="pl-PL" sz="2000" dirty="0"/>
              <a:t>przedstawionymi</a:t>
            </a:r>
            <a:br>
              <a:rPr lang="pl-PL" sz="2000" dirty="0"/>
            </a:br>
            <a:r>
              <a:rPr lang="pl-PL" sz="2000" dirty="0"/>
              <a:t>w części III Regulaminu.</a:t>
            </a:r>
          </a:p>
          <a:p>
            <a:pPr marL="268288" indent="-268288" eaLnBrk="1">
              <a:buFont typeface="+mj-lt"/>
              <a:buAutoNum type="arabicPeriod"/>
              <a:defRPr/>
            </a:pPr>
            <a:r>
              <a:rPr lang="pl-PL" sz="2000" dirty="0"/>
              <a:t>projekt jest </a:t>
            </a:r>
            <a:r>
              <a:rPr lang="pl-PL" sz="2000" b="1" dirty="0"/>
              <a:t>adresowany do społeczności do około 20.000 mieszkańców </a:t>
            </a:r>
            <a:r>
              <a:rPr lang="pl-PL" sz="2000" dirty="0"/>
              <a:t>(lub większej, objętej konkursem miejscowości), która mieści się w zasięgu działania ODL, a siedziba wnioskodawcy (organizacji, oddziału) znajduje się na obszarze objętym konkursem przez ODL.</a:t>
            </a:r>
          </a:p>
          <a:p>
            <a:pPr marL="268288" indent="-268288">
              <a:buFont typeface="+mj-lt"/>
              <a:buAutoNum type="arabicPeriod"/>
              <a:defRPr/>
            </a:pPr>
            <a:r>
              <a:rPr lang="pl-PL" altLang="pl-PL" sz="2000" b="1" dirty="0"/>
              <a:t>harmonogram </a:t>
            </a:r>
            <a:r>
              <a:rPr lang="pl-PL" sz="2000" b="1" dirty="0"/>
              <a:t>2-4 </a:t>
            </a:r>
            <a:r>
              <a:rPr lang="pl-PL" sz="2000" b="1" dirty="0" smtClean="0"/>
              <a:t>lub 3-6 miesięcznego</a:t>
            </a:r>
            <a:r>
              <a:rPr lang="pl-PL" sz="2000" dirty="0" smtClean="0"/>
              <a:t> </a:t>
            </a:r>
            <a:r>
              <a:rPr lang="pl-PL" sz="2000" dirty="0"/>
              <a:t>projektu jest przewidziany na okres między </a:t>
            </a:r>
            <a:r>
              <a:rPr lang="pl-PL" sz="2000" b="1" dirty="0" smtClean="0"/>
              <a:t>kwiecień-wrzesień 2022.</a:t>
            </a:r>
            <a:r>
              <a:rPr lang="pl-PL" sz="2000" dirty="0" smtClean="0"/>
              <a:t> </a:t>
            </a:r>
            <a:r>
              <a:rPr lang="pl-PL" sz="2000" dirty="0"/>
              <a:t/>
            </a:r>
            <a:br>
              <a:rPr lang="pl-PL" sz="2000" dirty="0"/>
            </a:br>
            <a:r>
              <a:rPr lang="pl-PL" sz="2000" dirty="0"/>
              <a:t>Dopuszcza się realizacje specjalnych projektów, trwających minimum miesiąc, o ile dotyczą one wyłącznie walki z pandemią lub są nastawione</a:t>
            </a:r>
            <a:br>
              <a:rPr lang="pl-PL" sz="2000" dirty="0"/>
            </a:br>
            <a:r>
              <a:rPr lang="pl-PL" sz="2000" dirty="0"/>
              <a:t>na wsparcie uchodźców z Ukrainy.</a:t>
            </a:r>
          </a:p>
          <a:p>
            <a:pPr marL="268288" indent="-268288" algn="just" eaLnBrk="1">
              <a:buFont typeface="+mj-lt"/>
              <a:buAutoNum type="arabicPeriod"/>
              <a:defRPr/>
            </a:pPr>
            <a:endParaRPr lang="pl-PL" sz="2000" dirty="0"/>
          </a:p>
        </p:txBody>
      </p:sp>
      <p:sp>
        <p:nvSpPr>
          <p:cNvPr id="4" name="pole tekstowe 3">
            <a:extLst>
              <a:ext uri="{FF2B5EF4-FFF2-40B4-BE49-F238E27FC236}">
                <a16:creationId xmlns="" xmlns:a16="http://schemas.microsoft.com/office/drawing/2014/main" id="{D0C7796C-DB0F-4115-A680-F97E65F02D9C}"/>
              </a:ext>
            </a:extLst>
          </p:cNvPr>
          <p:cNvSpPr txBox="1"/>
          <p:nvPr/>
        </p:nvSpPr>
        <p:spPr>
          <a:xfrm>
            <a:off x="119270" y="1679713"/>
            <a:ext cx="2355573" cy="2246769"/>
          </a:xfrm>
          <a:prstGeom prst="rect">
            <a:avLst/>
          </a:prstGeom>
          <a:noFill/>
        </p:spPr>
        <p:txBody>
          <a:bodyPr wrap="square" rtlCol="0">
            <a:spAutoFit/>
          </a:bodyPr>
          <a:lstStyle/>
          <a:p>
            <a:r>
              <a:rPr lang="pl-PL" altLang="pl-PL" sz="2800" dirty="0">
                <a:solidFill>
                  <a:schemeClr val="bg1"/>
                </a:solidFill>
                <a:latin typeface="+mj-lt"/>
              </a:rPr>
              <a:t>Złożone wnioski będą oceniane</a:t>
            </a:r>
            <a:br>
              <a:rPr lang="pl-PL" altLang="pl-PL" sz="2800" dirty="0">
                <a:solidFill>
                  <a:schemeClr val="bg1"/>
                </a:solidFill>
                <a:latin typeface="+mj-lt"/>
              </a:rPr>
            </a:br>
            <a:r>
              <a:rPr lang="pl-PL" altLang="pl-PL" sz="2800" dirty="0">
                <a:solidFill>
                  <a:schemeClr val="bg1"/>
                </a:solidFill>
                <a:latin typeface="+mj-lt"/>
              </a:rPr>
              <a:t>pod względem formalnym </a:t>
            </a:r>
            <a:endParaRPr lang="pl-PL" sz="2800" dirty="0">
              <a:solidFill>
                <a:schemeClr val="bg1"/>
              </a:solidFill>
              <a:latin typeface="+mj-lt"/>
            </a:endParaRPr>
          </a:p>
        </p:txBody>
      </p:sp>
      <p:sp>
        <p:nvSpPr>
          <p:cNvPr id="5" name="Symbol zastępczy numeru slajdu 4">
            <a:extLst>
              <a:ext uri="{FF2B5EF4-FFF2-40B4-BE49-F238E27FC236}">
                <a16:creationId xmlns="" xmlns:a16="http://schemas.microsoft.com/office/drawing/2014/main" id="{C6147124-38EB-46DF-A428-F78D8E210F4E}"/>
              </a:ext>
            </a:extLst>
          </p:cNvPr>
          <p:cNvSpPr>
            <a:spLocks noGrp="1"/>
          </p:cNvSpPr>
          <p:nvPr>
            <p:ph type="sldNum" sz="quarter" idx="12"/>
          </p:nvPr>
        </p:nvSpPr>
        <p:spPr/>
        <p:txBody>
          <a:bodyPr/>
          <a:lstStyle/>
          <a:p>
            <a:fld id="{8C77EEB4-143E-4FD0-9B6B-C1777D372456}" type="slidenum">
              <a:rPr lang="pl-PL" smtClean="0"/>
              <a:t>19</a:t>
            </a:fld>
            <a:endParaRPr lang="pl-PL" dirty="0"/>
          </a:p>
        </p:txBody>
      </p:sp>
    </p:spTree>
    <p:extLst>
      <p:ext uri="{BB962C8B-B14F-4D97-AF65-F5344CB8AC3E}">
        <p14:creationId xmlns:p14="http://schemas.microsoft.com/office/powerpoint/2010/main" val="41078168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a:extLst>
              <a:ext uri="{FF2B5EF4-FFF2-40B4-BE49-F238E27FC236}">
                <a16:creationId xmlns="" xmlns:a16="http://schemas.microsoft.com/office/drawing/2014/main" id="{D74FC664-D55C-4A98-AF38-81A7588864F2}"/>
              </a:ext>
            </a:extLst>
          </p:cNvPr>
          <p:cNvSpPr txBox="1">
            <a:spLocks/>
          </p:cNvSpPr>
          <p:nvPr/>
        </p:nvSpPr>
        <p:spPr>
          <a:xfrm>
            <a:off x="945779" y="317634"/>
            <a:ext cx="10517909" cy="2832624"/>
          </a:xfrm>
          <a:prstGeom prst="rect">
            <a:avLst/>
          </a:prstGeom>
        </p:spPr>
        <p:txBody>
          <a:bodyPr vert="horz" lIns="91440" tIns="45720" rIns="91440" bIns="45720" rtlCol="0" anchor="b">
            <a:normAutofit fontScale="25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lnSpc>
                <a:spcPct val="170000"/>
              </a:lnSpc>
            </a:pPr>
            <a:r>
              <a:rPr lang="pl-PL" sz="9600" dirty="0"/>
              <a:t>„Działaj Lokalnie” to program</a:t>
            </a:r>
          </a:p>
          <a:p>
            <a:pPr algn="ctr">
              <a:lnSpc>
                <a:spcPct val="170000"/>
              </a:lnSpc>
            </a:pPr>
            <a:r>
              <a:rPr lang="pl-PL" sz="9600" dirty="0"/>
              <a:t>Polsko-Amerykańskiej Fundacji Wolności </a:t>
            </a:r>
          </a:p>
          <a:p>
            <a:pPr algn="ctr">
              <a:lnSpc>
                <a:spcPct val="170000"/>
              </a:lnSpc>
            </a:pPr>
            <a:r>
              <a:rPr lang="pl-PL" sz="9600" dirty="0"/>
              <a:t>realizowany przez Akademię Rozwoju Filantropii w Polsce</a:t>
            </a:r>
          </a:p>
          <a:p>
            <a:pPr algn="ctr">
              <a:lnSpc>
                <a:spcPct val="170000"/>
              </a:lnSpc>
            </a:pPr>
            <a:r>
              <a:rPr lang="pl-PL" sz="9600" dirty="0"/>
              <a:t>i sieć 78 Ośrodków Działaj Lokalnie</a:t>
            </a:r>
            <a:endParaRPr lang="pl-PL" dirty="0"/>
          </a:p>
          <a:p>
            <a:pPr algn="ctr"/>
            <a:endParaRPr lang="pl-PL" sz="1800" b="0" i="0" u="none" strike="noStrike" baseline="0" dirty="0">
              <a:solidFill>
                <a:srgbClr val="000000"/>
              </a:solidFill>
              <a:latin typeface="Config"/>
            </a:endParaRPr>
          </a:p>
        </p:txBody>
      </p:sp>
      <p:pic>
        <p:nvPicPr>
          <p:cNvPr id="7" name="Obraz 9" descr="logo ARFP rgb jpg.jpg">
            <a:extLst>
              <a:ext uri="{FF2B5EF4-FFF2-40B4-BE49-F238E27FC236}">
                <a16:creationId xmlns="" xmlns:a16="http://schemas.microsoft.com/office/drawing/2014/main" id="{A293142E-C2E4-4507-BF96-D84F8E9DACB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19810" y="4350826"/>
            <a:ext cx="4073362" cy="1230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ymbol zastępczy numeru slajdu 9">
            <a:extLst>
              <a:ext uri="{FF2B5EF4-FFF2-40B4-BE49-F238E27FC236}">
                <a16:creationId xmlns="" xmlns:a16="http://schemas.microsoft.com/office/drawing/2014/main" id="{0CBB8791-1508-414F-B9EF-4DF4E41E49A2}"/>
              </a:ext>
            </a:extLst>
          </p:cNvPr>
          <p:cNvSpPr>
            <a:spLocks noGrp="1"/>
          </p:cNvSpPr>
          <p:nvPr>
            <p:ph type="sldNum" sz="quarter" idx="12"/>
          </p:nvPr>
        </p:nvSpPr>
        <p:spPr/>
        <p:txBody>
          <a:bodyPr/>
          <a:lstStyle/>
          <a:p>
            <a:fld id="{8C77EEB4-143E-4FD0-9B6B-C1777D372456}" type="slidenum">
              <a:rPr lang="pl-PL" smtClean="0"/>
              <a:t>2</a:t>
            </a:fld>
            <a:endParaRPr lang="pl-PL"/>
          </a:p>
        </p:txBody>
      </p:sp>
      <p:pic>
        <p:nvPicPr>
          <p:cNvPr id="8" name="Obraz 7">
            <a:extLst>
              <a:ext uri="{FF2B5EF4-FFF2-40B4-BE49-F238E27FC236}">
                <a16:creationId xmlns="" xmlns:a16="http://schemas.microsoft.com/office/drawing/2014/main" id="{5539A912-DF50-46B4-91D6-3FAF2C583BC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23680" y="3419489"/>
            <a:ext cx="3998362" cy="747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63633" y="4490855"/>
            <a:ext cx="9461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ymbol zastępczy zawartości 2"/>
          <p:cNvSpPr txBox="1">
            <a:spLocks/>
          </p:cNvSpPr>
          <p:nvPr/>
        </p:nvSpPr>
        <p:spPr>
          <a:xfrm>
            <a:off x="7602002" y="4510569"/>
            <a:ext cx="4496585" cy="106441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pl-PL" sz="2000" b="1" dirty="0" smtClean="0"/>
              <a:t>Ośrodek Działaj Lokalnie – Stowarzyszenie Lokalna Grupa Działania Partnerstwo Ducha Gór</a:t>
            </a:r>
            <a:br>
              <a:rPr lang="pl-PL" sz="2000" b="1" dirty="0" smtClean="0"/>
            </a:br>
            <a:endParaRPr lang="pl-PL" sz="2000" b="1" dirty="0"/>
          </a:p>
        </p:txBody>
      </p:sp>
      <p:pic>
        <p:nvPicPr>
          <p:cNvPr id="13" name="Obraz 12"/>
          <p:cNvPicPr/>
          <p:nvPr/>
        </p:nvPicPr>
        <p:blipFill>
          <a:blip r:embed="rId5">
            <a:extLst>
              <a:ext uri="{28A0092B-C50C-407E-A947-70E740481C1C}">
                <a14:useLocalDpi xmlns:a14="http://schemas.microsoft.com/office/drawing/2010/main" val="0"/>
              </a:ext>
            </a:extLst>
          </a:blip>
          <a:stretch>
            <a:fillRect/>
          </a:stretch>
        </p:blipFill>
        <p:spPr>
          <a:xfrm>
            <a:off x="3829050" y="5747696"/>
            <a:ext cx="5006340" cy="801694"/>
          </a:xfrm>
          <a:prstGeom prst="rect">
            <a:avLst/>
          </a:prstGeom>
        </p:spPr>
      </p:pic>
    </p:spTree>
    <p:extLst>
      <p:ext uri="{BB962C8B-B14F-4D97-AF65-F5344CB8AC3E}">
        <p14:creationId xmlns:p14="http://schemas.microsoft.com/office/powerpoint/2010/main" val="28273623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 xmlns:a16="http://schemas.microsoft.com/office/drawing/2014/main" id="{82E56B79-DA97-4B92-BB73-1B9A572E2295}"/>
              </a:ext>
            </a:extLst>
          </p:cNvPr>
          <p:cNvSpPr>
            <a:spLocks noGrp="1"/>
          </p:cNvSpPr>
          <p:nvPr>
            <p:ph type="body" sz="quarter" idx="3"/>
          </p:nvPr>
        </p:nvSpPr>
        <p:spPr/>
        <p:txBody>
          <a:bodyPr/>
          <a:lstStyle/>
          <a:p>
            <a:r>
              <a:rPr lang="pl-PL" dirty="0"/>
              <a:t>Kryteria formalne cd.:</a:t>
            </a:r>
          </a:p>
        </p:txBody>
      </p:sp>
      <p:sp>
        <p:nvSpPr>
          <p:cNvPr id="3" name="Symbol zastępczy zawartości 2">
            <a:extLst>
              <a:ext uri="{FF2B5EF4-FFF2-40B4-BE49-F238E27FC236}">
                <a16:creationId xmlns="" xmlns:a16="http://schemas.microsoft.com/office/drawing/2014/main" id="{EECD3D16-D743-4D14-83E9-E546C37CF5D0}"/>
              </a:ext>
            </a:extLst>
          </p:cNvPr>
          <p:cNvSpPr>
            <a:spLocks noGrp="1"/>
          </p:cNvSpPr>
          <p:nvPr>
            <p:ph sz="quarter" idx="4"/>
          </p:nvPr>
        </p:nvSpPr>
        <p:spPr>
          <a:xfrm>
            <a:off x="3051312" y="1477818"/>
            <a:ext cx="8323823" cy="4711845"/>
          </a:xfrm>
        </p:spPr>
        <p:txBody>
          <a:bodyPr>
            <a:noAutofit/>
          </a:bodyPr>
          <a:lstStyle/>
          <a:p>
            <a:pPr marL="457200" indent="-457200" eaLnBrk="1">
              <a:buFont typeface="Calibri" panose="020F0502020204030204" pitchFamily="34" charset="0"/>
              <a:buAutoNum type="arabicPeriod" startAt="6"/>
            </a:pPr>
            <a:r>
              <a:rPr lang="pl-PL" altLang="pl-PL" sz="2000" dirty="0"/>
              <a:t>przedstawiony we wniosku </a:t>
            </a:r>
            <a:r>
              <a:rPr lang="pl-PL" altLang="pl-PL" sz="2000" b="1" dirty="0"/>
              <a:t>budżet jest prawidłowo wypełniony</a:t>
            </a:r>
            <a:br>
              <a:rPr lang="pl-PL" altLang="pl-PL" sz="2000" b="1" dirty="0"/>
            </a:br>
            <a:r>
              <a:rPr lang="pl-PL" altLang="pl-PL" sz="2000" dirty="0"/>
              <a:t>(nie zawiera błędów rachunkowych).</a:t>
            </a:r>
          </a:p>
          <a:p>
            <a:pPr marL="457200" indent="-457200">
              <a:buFont typeface="Calibri" panose="020F0502020204030204" pitchFamily="34" charset="0"/>
              <a:buAutoNum type="arabicPeriod" startAt="6"/>
            </a:pPr>
            <a:r>
              <a:rPr lang="pl-PL" altLang="pl-PL" sz="2000" dirty="0"/>
              <a:t>kwota wnioskowanej dotacji nie przekracza </a:t>
            </a:r>
            <a:r>
              <a:rPr lang="pl-PL" altLang="pl-PL" sz="2000" b="1" dirty="0"/>
              <a:t>6</a:t>
            </a:r>
            <a:r>
              <a:rPr lang="pl-PL" sz="2000" b="1" dirty="0" smtClean="0"/>
              <a:t>.000 zł</a:t>
            </a:r>
            <a:r>
              <a:rPr lang="pl-PL" altLang="pl-PL" sz="2000" dirty="0"/>
              <a:t>.</a:t>
            </a:r>
          </a:p>
          <a:p>
            <a:pPr marL="457200" indent="-457200" eaLnBrk="1">
              <a:buFont typeface="Calibri" panose="020F0502020204030204" pitchFamily="34" charset="0"/>
              <a:buAutoNum type="arabicPeriod" startAt="6"/>
            </a:pPr>
            <a:r>
              <a:rPr lang="pl-PL" altLang="pl-PL" sz="2000" dirty="0"/>
              <a:t>organizacja/grupa/Inicjatywa DL ma zaplanowany </a:t>
            </a:r>
            <a:r>
              <a:rPr lang="pl-PL" altLang="pl-PL" sz="2000" b="1" dirty="0"/>
              <a:t>wkład własny</a:t>
            </a:r>
            <a:br>
              <a:rPr lang="pl-PL" altLang="pl-PL" sz="2000" b="1" dirty="0"/>
            </a:br>
            <a:r>
              <a:rPr lang="pl-PL" altLang="pl-PL" sz="2000" b="1" dirty="0"/>
              <a:t>w wysokości minimum 25% wartości wnioskowanej dotacji</a:t>
            </a:r>
            <a:r>
              <a:rPr lang="pl-PL" altLang="pl-PL" sz="2000" dirty="0"/>
              <a:t>,</a:t>
            </a:r>
            <a:br>
              <a:rPr lang="pl-PL" altLang="pl-PL" sz="2000" dirty="0"/>
            </a:br>
            <a:r>
              <a:rPr lang="pl-PL" altLang="pl-PL" sz="2000" b="1" dirty="0"/>
              <a:t>z czego min. 5% w postaci finansowej</a:t>
            </a:r>
            <a:r>
              <a:rPr lang="pl-PL" sz="2000" dirty="0"/>
              <a:t> (wymaganie pozyskania wkładu finansowego nie dotyczy Inicjatywy Działaj Lokalnie i w 2022 roku projektów służących przeciwdziałaniu negatywnym skutkom pandemii</a:t>
            </a:r>
            <a:br>
              <a:rPr lang="pl-PL" sz="2000" dirty="0"/>
            </a:br>
            <a:r>
              <a:rPr lang="pl-PL" sz="2000" dirty="0"/>
              <a:t>lub są nastawione na wsparcie uchodźców z Ukrainy ), </a:t>
            </a:r>
            <a:r>
              <a:rPr lang="pl-PL" altLang="pl-PL" sz="2000" dirty="0"/>
              <a:t>pozostała część</a:t>
            </a:r>
            <a:br>
              <a:rPr lang="pl-PL" altLang="pl-PL" sz="2000" dirty="0"/>
            </a:br>
            <a:r>
              <a:rPr lang="pl-PL" altLang="pl-PL" sz="2000" b="1" dirty="0"/>
              <a:t>w postaci wkładu usługowego, rzeczowego lub pracy wolontariuszy</a:t>
            </a:r>
            <a:r>
              <a:rPr lang="pl-PL" altLang="pl-PL" sz="2000" dirty="0"/>
              <a:t>.</a:t>
            </a:r>
          </a:p>
          <a:p>
            <a:pPr marL="457200" indent="-457200" eaLnBrk="1" hangingPunct="1">
              <a:buFont typeface="Calibri" panose="020F0502020204030204" pitchFamily="34" charset="0"/>
              <a:buAutoNum type="arabicPeriod" startAt="6"/>
            </a:pPr>
            <a:r>
              <a:rPr lang="pl-PL" altLang="pl-PL" sz="2000" b="1" dirty="0"/>
              <a:t>środków pozyskanych w ramach innych programów </a:t>
            </a:r>
            <a:r>
              <a:rPr lang="pl-PL" altLang="pl-PL" sz="2000" b="1" dirty="0" err="1"/>
              <a:t>PAFW</a:t>
            </a:r>
            <a:r>
              <a:rPr lang="pl-PL" altLang="pl-PL" sz="2000" b="1" dirty="0"/>
              <a:t/>
            </a:r>
            <a:br>
              <a:rPr lang="pl-PL" altLang="pl-PL" sz="2000" b="1" dirty="0"/>
            </a:br>
            <a:r>
              <a:rPr lang="pl-PL" altLang="pl-PL" sz="2000" dirty="0"/>
              <a:t>(których pełna lista znajduje się na www.pafw.pl) </a:t>
            </a:r>
            <a:r>
              <a:rPr lang="pl-PL" altLang="pl-PL" sz="2000" b="1" dirty="0"/>
              <a:t>nie można wykazywać jako wymaganego wkładu własnego</a:t>
            </a:r>
            <a:r>
              <a:rPr lang="pl-PL" altLang="pl-PL" sz="2000" dirty="0"/>
              <a:t> do programu „Działaj Lokalnie”. </a:t>
            </a:r>
          </a:p>
          <a:p>
            <a:pPr marL="268288" indent="-268288" algn="just" eaLnBrk="1">
              <a:buFont typeface="+mj-lt"/>
              <a:buAutoNum type="arabicPeriod"/>
              <a:defRPr/>
            </a:pPr>
            <a:endParaRPr lang="pl-PL" sz="2000" dirty="0"/>
          </a:p>
        </p:txBody>
      </p:sp>
      <p:sp>
        <p:nvSpPr>
          <p:cNvPr id="4" name="pole tekstowe 3">
            <a:extLst>
              <a:ext uri="{FF2B5EF4-FFF2-40B4-BE49-F238E27FC236}">
                <a16:creationId xmlns="" xmlns:a16="http://schemas.microsoft.com/office/drawing/2014/main" id="{D0C7796C-DB0F-4115-A680-F97E65F02D9C}"/>
              </a:ext>
            </a:extLst>
          </p:cNvPr>
          <p:cNvSpPr txBox="1"/>
          <p:nvPr/>
        </p:nvSpPr>
        <p:spPr>
          <a:xfrm>
            <a:off x="119270" y="1679713"/>
            <a:ext cx="2355573" cy="2246769"/>
          </a:xfrm>
          <a:prstGeom prst="rect">
            <a:avLst/>
          </a:prstGeom>
          <a:noFill/>
        </p:spPr>
        <p:txBody>
          <a:bodyPr wrap="square" rtlCol="0">
            <a:spAutoFit/>
          </a:bodyPr>
          <a:lstStyle/>
          <a:p>
            <a:r>
              <a:rPr lang="pl-PL" altLang="pl-PL" sz="2800" dirty="0">
                <a:solidFill>
                  <a:schemeClr val="bg1"/>
                </a:solidFill>
                <a:latin typeface="+mj-lt"/>
              </a:rPr>
              <a:t>Złożone wnioski będą oceniane</a:t>
            </a:r>
            <a:br>
              <a:rPr lang="pl-PL" altLang="pl-PL" sz="2800" dirty="0">
                <a:solidFill>
                  <a:schemeClr val="bg1"/>
                </a:solidFill>
                <a:latin typeface="+mj-lt"/>
              </a:rPr>
            </a:br>
            <a:r>
              <a:rPr lang="pl-PL" altLang="pl-PL" sz="2800" dirty="0">
                <a:solidFill>
                  <a:schemeClr val="bg1"/>
                </a:solidFill>
                <a:latin typeface="+mj-lt"/>
              </a:rPr>
              <a:t>pod względem formalnym </a:t>
            </a:r>
            <a:endParaRPr lang="pl-PL" sz="2800" dirty="0">
              <a:solidFill>
                <a:schemeClr val="bg1"/>
              </a:solidFill>
              <a:latin typeface="+mj-lt"/>
            </a:endParaRPr>
          </a:p>
        </p:txBody>
      </p:sp>
      <p:sp>
        <p:nvSpPr>
          <p:cNvPr id="5" name="Symbol zastępczy numeru slajdu 4">
            <a:extLst>
              <a:ext uri="{FF2B5EF4-FFF2-40B4-BE49-F238E27FC236}">
                <a16:creationId xmlns="" xmlns:a16="http://schemas.microsoft.com/office/drawing/2014/main" id="{1B194C7E-419F-4B97-B8A2-6BDEB897A847}"/>
              </a:ext>
            </a:extLst>
          </p:cNvPr>
          <p:cNvSpPr>
            <a:spLocks noGrp="1"/>
          </p:cNvSpPr>
          <p:nvPr>
            <p:ph type="sldNum" sz="quarter" idx="12"/>
          </p:nvPr>
        </p:nvSpPr>
        <p:spPr/>
        <p:txBody>
          <a:bodyPr/>
          <a:lstStyle/>
          <a:p>
            <a:fld id="{8C77EEB4-143E-4FD0-9B6B-C1777D372456}" type="slidenum">
              <a:rPr lang="pl-PL" smtClean="0"/>
              <a:t>20</a:t>
            </a:fld>
            <a:endParaRPr lang="pl-PL"/>
          </a:p>
        </p:txBody>
      </p:sp>
    </p:spTree>
    <p:extLst>
      <p:ext uri="{BB962C8B-B14F-4D97-AF65-F5344CB8AC3E}">
        <p14:creationId xmlns:p14="http://schemas.microsoft.com/office/powerpoint/2010/main" val="5702712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 xmlns:a16="http://schemas.microsoft.com/office/drawing/2014/main" id="{82E56B79-DA97-4B92-BB73-1B9A572E2295}"/>
              </a:ext>
            </a:extLst>
          </p:cNvPr>
          <p:cNvSpPr>
            <a:spLocks noGrp="1"/>
          </p:cNvSpPr>
          <p:nvPr>
            <p:ph type="body" sz="quarter" idx="3"/>
          </p:nvPr>
        </p:nvSpPr>
        <p:spPr/>
        <p:txBody>
          <a:bodyPr/>
          <a:lstStyle/>
          <a:p>
            <a:r>
              <a:rPr lang="pl-PL" dirty="0"/>
              <a:t>Uproszczenia we wniosku:</a:t>
            </a:r>
          </a:p>
        </p:txBody>
      </p:sp>
      <p:sp>
        <p:nvSpPr>
          <p:cNvPr id="3" name="Symbol zastępczy zawartości 2">
            <a:extLst>
              <a:ext uri="{FF2B5EF4-FFF2-40B4-BE49-F238E27FC236}">
                <a16:creationId xmlns="" xmlns:a16="http://schemas.microsoft.com/office/drawing/2014/main" id="{EECD3D16-D743-4D14-83E9-E546C37CF5D0}"/>
              </a:ext>
            </a:extLst>
          </p:cNvPr>
          <p:cNvSpPr>
            <a:spLocks noGrp="1"/>
          </p:cNvSpPr>
          <p:nvPr>
            <p:ph sz="quarter" idx="4"/>
          </p:nvPr>
        </p:nvSpPr>
        <p:spPr>
          <a:xfrm>
            <a:off x="2923822" y="1644505"/>
            <a:ext cx="8429978" cy="4711845"/>
          </a:xfrm>
        </p:spPr>
        <p:txBody>
          <a:bodyPr>
            <a:noAutofit/>
          </a:bodyPr>
          <a:lstStyle/>
          <a:p>
            <a:pPr algn="just">
              <a:spcAft>
                <a:spcPts val="600"/>
              </a:spcAft>
            </a:pPr>
            <a:r>
              <a:rPr lang="pl-PL" sz="2000" dirty="0">
                <a:effectLst/>
                <a:latin typeface="Calibri" panose="020F0502020204030204" pitchFamily="34" charset="0"/>
                <a:ea typeface="Times New Roman" panose="02020603050405020304" pitchFamily="18" charset="0"/>
                <a:cs typeface="Times New Roman" panose="02020603050405020304" pitchFamily="18" charset="0"/>
              </a:rPr>
              <a:t>W przypadku specjalnych projektów, trwających minimum miesiąc, o ile dotyczą one wyłącznie walki z pandemią lub są nastawione na wsparcie uchodźców z Ukrainy, odpowiedzi na poszczególne pytania z wniosku mogą być krótsze, mniej obszerne, bez pogłębionych analiz.</a:t>
            </a:r>
          </a:p>
          <a:p>
            <a:pPr algn="just">
              <a:spcAft>
                <a:spcPts val="600"/>
              </a:spcAft>
            </a:pPr>
            <a:r>
              <a:rPr lang="pl-PL" sz="2000" dirty="0">
                <a:effectLst/>
                <a:latin typeface="Calibri" panose="020F0502020204030204" pitchFamily="34" charset="0"/>
                <a:ea typeface="Times New Roman" panose="02020603050405020304" pitchFamily="18" charset="0"/>
                <a:cs typeface="Times New Roman" panose="02020603050405020304" pitchFamily="18" charset="0"/>
              </a:rPr>
              <a:t>Jeżeli dane pytanie nie odnosi się do zaplanowanych działań, wnioskodawca może wpisać „Nie dotyczy”.</a:t>
            </a:r>
          </a:p>
          <a:p>
            <a:pPr algn="just">
              <a:spcAft>
                <a:spcPts val="600"/>
              </a:spcAft>
            </a:pPr>
            <a:r>
              <a:rPr lang="pl-PL" sz="2000" dirty="0">
                <a:effectLst/>
                <a:latin typeface="Calibri" panose="020F0502020204030204" pitchFamily="34" charset="0"/>
                <a:ea typeface="Times New Roman" panose="02020603050405020304" pitchFamily="18" charset="0"/>
                <a:cs typeface="Times New Roman" panose="02020603050405020304" pitchFamily="18" charset="0"/>
              </a:rPr>
              <a:t>W odpowiedzi na pytanie 15a powinny znaleźć się opisy działań zapobiegających pandemii i/lub negatywnym skutkom pandemii lub inicjatyw na rzecz wsparcia uchodźców. Nieobowiązkowe pytania z wniosku to: 15.f, 15.i, 15.j, 16, 21. W pytaniu 22 wystarczy zaznaczyć jedną, dowolną odpowiedź. </a:t>
            </a:r>
          </a:p>
          <a:p>
            <a:pPr algn="just">
              <a:spcAft>
                <a:spcPts val="600"/>
              </a:spcAft>
            </a:pPr>
            <a:endParaRPr lang="pl-P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600"/>
              </a:spcAft>
            </a:pPr>
            <a:endParaRPr lang="pl-PL" sz="20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600"/>
              </a:spcAft>
            </a:pPr>
            <a:endParaRPr lang="pl-PL"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268288" indent="-268288" algn="just" eaLnBrk="1">
              <a:buFont typeface="+mj-lt"/>
              <a:buAutoNum type="arabicPeriod"/>
              <a:defRPr/>
            </a:pPr>
            <a:endParaRPr lang="pl-PL" sz="2000" dirty="0"/>
          </a:p>
        </p:txBody>
      </p:sp>
      <p:sp>
        <p:nvSpPr>
          <p:cNvPr id="4" name="pole tekstowe 3">
            <a:extLst>
              <a:ext uri="{FF2B5EF4-FFF2-40B4-BE49-F238E27FC236}">
                <a16:creationId xmlns="" xmlns:a16="http://schemas.microsoft.com/office/drawing/2014/main" id="{D0C7796C-DB0F-4115-A680-F97E65F02D9C}"/>
              </a:ext>
            </a:extLst>
          </p:cNvPr>
          <p:cNvSpPr txBox="1"/>
          <p:nvPr/>
        </p:nvSpPr>
        <p:spPr>
          <a:xfrm>
            <a:off x="107980" y="1618254"/>
            <a:ext cx="2657797" cy="3970318"/>
          </a:xfrm>
          <a:prstGeom prst="rect">
            <a:avLst/>
          </a:prstGeom>
          <a:noFill/>
        </p:spPr>
        <p:txBody>
          <a:bodyPr wrap="square" rtlCol="0">
            <a:spAutoFit/>
          </a:bodyPr>
          <a:lstStyle/>
          <a:p>
            <a:r>
              <a:rPr lang="pl-PL" altLang="pl-PL" sz="2800" dirty="0">
                <a:solidFill>
                  <a:schemeClr val="bg1"/>
                </a:solidFill>
                <a:latin typeface="+mj-lt"/>
              </a:rPr>
              <a:t>Uproszenia we wnioskach,</a:t>
            </a:r>
            <a:br>
              <a:rPr lang="pl-PL" altLang="pl-PL" sz="2800" dirty="0">
                <a:solidFill>
                  <a:schemeClr val="bg1"/>
                </a:solidFill>
                <a:latin typeface="+mj-lt"/>
              </a:rPr>
            </a:br>
            <a:r>
              <a:rPr lang="pl-PL" altLang="pl-PL" sz="2800" dirty="0">
                <a:solidFill>
                  <a:schemeClr val="bg1"/>
                </a:solidFill>
                <a:latin typeface="+mj-lt"/>
              </a:rPr>
              <a:t>które dotyczą </a:t>
            </a:r>
            <a:r>
              <a:rPr lang="pl-PL" sz="2800" dirty="0">
                <a:solidFill>
                  <a:schemeClr val="bg1"/>
                </a:solidFill>
                <a:effectLst/>
                <a:latin typeface="+mj-lt"/>
                <a:ea typeface="Times New Roman" panose="02020603050405020304" pitchFamily="18" charset="0"/>
                <a:cs typeface="Times New Roman" panose="02020603050405020304" pitchFamily="18" charset="0"/>
              </a:rPr>
              <a:t>walki z pandemią lub są nastawione</a:t>
            </a:r>
            <a:br>
              <a:rPr lang="pl-PL" sz="2800" dirty="0">
                <a:solidFill>
                  <a:schemeClr val="bg1"/>
                </a:solidFill>
                <a:effectLst/>
                <a:latin typeface="+mj-lt"/>
                <a:ea typeface="Times New Roman" panose="02020603050405020304" pitchFamily="18" charset="0"/>
                <a:cs typeface="Times New Roman" panose="02020603050405020304" pitchFamily="18" charset="0"/>
              </a:rPr>
            </a:br>
            <a:r>
              <a:rPr lang="pl-PL" sz="2800" dirty="0">
                <a:solidFill>
                  <a:schemeClr val="bg1"/>
                </a:solidFill>
                <a:effectLst/>
                <a:latin typeface="+mj-lt"/>
                <a:ea typeface="Times New Roman" panose="02020603050405020304" pitchFamily="18" charset="0"/>
                <a:cs typeface="Times New Roman" panose="02020603050405020304" pitchFamily="18" charset="0"/>
              </a:rPr>
              <a:t>na wsparcie uchodźców </a:t>
            </a:r>
          </a:p>
          <a:p>
            <a:r>
              <a:rPr lang="pl-PL" sz="2800" dirty="0">
                <a:solidFill>
                  <a:schemeClr val="bg1"/>
                </a:solidFill>
                <a:effectLst/>
                <a:latin typeface="+mj-lt"/>
                <a:ea typeface="Times New Roman" panose="02020603050405020304" pitchFamily="18" charset="0"/>
                <a:cs typeface="Times New Roman" panose="02020603050405020304" pitchFamily="18" charset="0"/>
              </a:rPr>
              <a:t>z Ukrainy</a:t>
            </a:r>
            <a:r>
              <a:rPr lang="pl-PL" altLang="pl-PL" sz="2800" dirty="0">
                <a:solidFill>
                  <a:schemeClr val="bg1"/>
                </a:solidFill>
                <a:latin typeface="+mj-lt"/>
              </a:rPr>
              <a:t>   </a:t>
            </a:r>
            <a:endParaRPr lang="pl-PL" sz="2800" dirty="0">
              <a:solidFill>
                <a:schemeClr val="bg1"/>
              </a:solidFill>
              <a:latin typeface="+mj-lt"/>
            </a:endParaRPr>
          </a:p>
        </p:txBody>
      </p:sp>
      <p:sp>
        <p:nvSpPr>
          <p:cNvPr id="5" name="Symbol zastępczy numeru slajdu 4">
            <a:extLst>
              <a:ext uri="{FF2B5EF4-FFF2-40B4-BE49-F238E27FC236}">
                <a16:creationId xmlns="" xmlns:a16="http://schemas.microsoft.com/office/drawing/2014/main" id="{1B194C7E-419F-4B97-B8A2-6BDEB897A847}"/>
              </a:ext>
            </a:extLst>
          </p:cNvPr>
          <p:cNvSpPr>
            <a:spLocks noGrp="1"/>
          </p:cNvSpPr>
          <p:nvPr>
            <p:ph type="sldNum" sz="quarter" idx="12"/>
          </p:nvPr>
        </p:nvSpPr>
        <p:spPr/>
        <p:txBody>
          <a:bodyPr/>
          <a:lstStyle/>
          <a:p>
            <a:fld id="{8C77EEB4-143E-4FD0-9B6B-C1777D372456}" type="slidenum">
              <a:rPr lang="pl-PL" smtClean="0"/>
              <a:t>21</a:t>
            </a:fld>
            <a:endParaRPr lang="pl-PL"/>
          </a:p>
        </p:txBody>
      </p:sp>
    </p:spTree>
    <p:extLst>
      <p:ext uri="{BB962C8B-B14F-4D97-AF65-F5344CB8AC3E}">
        <p14:creationId xmlns:p14="http://schemas.microsoft.com/office/powerpoint/2010/main" val="37368705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 xmlns:a16="http://schemas.microsoft.com/office/drawing/2014/main" id="{82E56B79-DA97-4B92-BB73-1B9A572E2295}"/>
              </a:ext>
            </a:extLst>
          </p:cNvPr>
          <p:cNvSpPr>
            <a:spLocks noGrp="1"/>
          </p:cNvSpPr>
          <p:nvPr>
            <p:ph type="body" sz="quarter" idx="3"/>
          </p:nvPr>
        </p:nvSpPr>
        <p:spPr/>
        <p:txBody>
          <a:bodyPr/>
          <a:lstStyle/>
          <a:p>
            <a:r>
              <a:rPr lang="pl-PL" dirty="0"/>
              <a:t>Uproszczenia we wniosku:</a:t>
            </a:r>
          </a:p>
        </p:txBody>
      </p:sp>
      <p:sp>
        <p:nvSpPr>
          <p:cNvPr id="3" name="Symbol zastępczy zawartości 2">
            <a:extLst>
              <a:ext uri="{FF2B5EF4-FFF2-40B4-BE49-F238E27FC236}">
                <a16:creationId xmlns="" xmlns:a16="http://schemas.microsoft.com/office/drawing/2014/main" id="{EECD3D16-D743-4D14-83E9-E546C37CF5D0}"/>
              </a:ext>
            </a:extLst>
          </p:cNvPr>
          <p:cNvSpPr>
            <a:spLocks noGrp="1"/>
          </p:cNvSpPr>
          <p:nvPr>
            <p:ph sz="quarter" idx="4"/>
          </p:nvPr>
        </p:nvSpPr>
        <p:spPr>
          <a:xfrm>
            <a:off x="3317476" y="1784056"/>
            <a:ext cx="8036323" cy="4401205"/>
          </a:xfrm>
        </p:spPr>
        <p:txBody>
          <a:bodyPr>
            <a:noAutofit/>
          </a:bodyPr>
          <a:lstStyle/>
          <a:p>
            <a:pPr marL="0" indent="0" algn="just">
              <a:spcAft>
                <a:spcPts val="600"/>
              </a:spcAft>
              <a:buNone/>
            </a:pPr>
            <a:r>
              <a:rPr lang="pl-PL" sz="2000" dirty="0">
                <a:effectLst/>
                <a:latin typeface="Calibri" panose="020F0502020204030204" pitchFamily="34" charset="0"/>
                <a:ea typeface="Times New Roman" panose="02020603050405020304" pitchFamily="18" charset="0"/>
                <a:cs typeface="Times New Roman" panose="02020603050405020304" pitchFamily="18" charset="0"/>
              </a:rPr>
              <a:t>Wniosek w programie „Działaj Lokalnie” należy traktować jako instruktaż, który „prowadzi piszącego za rękę”. Pokazuje, co można robić w ramach projektu: do kogo zwrócić się o pomoc? Gdzie i jak promować projekt? Zwracamy uwagę, że generator pozwala, by odpowiedzi na poszczególne pytania były minimalne. </a:t>
            </a:r>
          </a:p>
          <a:p>
            <a:pPr marL="0" indent="0" algn="just">
              <a:spcAft>
                <a:spcPts val="600"/>
              </a:spcAft>
              <a:buNone/>
            </a:pPr>
            <a:r>
              <a:rPr lang="pl-PL" sz="2000" dirty="0">
                <a:effectLst/>
                <a:latin typeface="Calibri" panose="020F0502020204030204" pitchFamily="34" charset="0"/>
                <a:ea typeface="Times New Roman" panose="02020603050405020304" pitchFamily="18" charset="0"/>
                <a:cs typeface="Times New Roman" panose="02020603050405020304" pitchFamily="18" charset="0"/>
              </a:rPr>
              <a:t>W wybranych pytaniach można wstawić odpowiedź „Nie dotyczy”. </a:t>
            </a:r>
            <a:endParaRPr lang="pl-P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600"/>
              </a:spcAft>
            </a:pPr>
            <a:endParaRPr lang="pl-PL" sz="20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600"/>
              </a:spcAft>
            </a:pPr>
            <a:endParaRPr lang="pl-PL"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268288" indent="-268288" algn="just" eaLnBrk="1">
              <a:buFont typeface="+mj-lt"/>
              <a:buAutoNum type="arabicPeriod"/>
              <a:defRPr/>
            </a:pPr>
            <a:endParaRPr lang="pl-PL" sz="2000" dirty="0"/>
          </a:p>
        </p:txBody>
      </p:sp>
      <p:sp>
        <p:nvSpPr>
          <p:cNvPr id="4" name="pole tekstowe 3">
            <a:extLst>
              <a:ext uri="{FF2B5EF4-FFF2-40B4-BE49-F238E27FC236}">
                <a16:creationId xmlns="" xmlns:a16="http://schemas.microsoft.com/office/drawing/2014/main" id="{D0C7796C-DB0F-4115-A680-F97E65F02D9C}"/>
              </a:ext>
            </a:extLst>
          </p:cNvPr>
          <p:cNvSpPr txBox="1"/>
          <p:nvPr/>
        </p:nvSpPr>
        <p:spPr>
          <a:xfrm>
            <a:off x="165544" y="1659285"/>
            <a:ext cx="2623930" cy="3970318"/>
          </a:xfrm>
          <a:prstGeom prst="rect">
            <a:avLst/>
          </a:prstGeom>
          <a:noFill/>
        </p:spPr>
        <p:txBody>
          <a:bodyPr wrap="square" rtlCol="0">
            <a:spAutoFit/>
          </a:bodyPr>
          <a:lstStyle/>
          <a:p>
            <a:r>
              <a:rPr lang="pl-PL" altLang="pl-PL" sz="2800" dirty="0">
                <a:solidFill>
                  <a:schemeClr val="bg1"/>
                </a:solidFill>
                <a:latin typeface="+mj-lt"/>
              </a:rPr>
              <a:t>Uproszenia we wnioskach,</a:t>
            </a:r>
            <a:br>
              <a:rPr lang="pl-PL" altLang="pl-PL" sz="2800" dirty="0">
                <a:solidFill>
                  <a:schemeClr val="bg1"/>
                </a:solidFill>
                <a:latin typeface="+mj-lt"/>
              </a:rPr>
            </a:br>
            <a:r>
              <a:rPr lang="pl-PL" altLang="pl-PL" sz="2800" dirty="0">
                <a:solidFill>
                  <a:schemeClr val="bg1"/>
                </a:solidFill>
                <a:latin typeface="+mj-lt"/>
              </a:rPr>
              <a:t>które dotyczą </a:t>
            </a:r>
            <a:r>
              <a:rPr lang="pl-PL" sz="2800" dirty="0">
                <a:solidFill>
                  <a:schemeClr val="bg1"/>
                </a:solidFill>
                <a:effectLst/>
                <a:latin typeface="+mj-lt"/>
                <a:ea typeface="Times New Roman" panose="02020603050405020304" pitchFamily="18" charset="0"/>
                <a:cs typeface="Times New Roman" panose="02020603050405020304" pitchFamily="18" charset="0"/>
              </a:rPr>
              <a:t>walki z pandemią lub są nastawione na wsparcie uchodźców </a:t>
            </a:r>
          </a:p>
          <a:p>
            <a:r>
              <a:rPr lang="pl-PL" sz="2800" dirty="0">
                <a:solidFill>
                  <a:schemeClr val="bg1"/>
                </a:solidFill>
                <a:effectLst/>
                <a:latin typeface="+mj-lt"/>
                <a:ea typeface="Times New Roman" panose="02020603050405020304" pitchFamily="18" charset="0"/>
                <a:cs typeface="Times New Roman" panose="02020603050405020304" pitchFamily="18" charset="0"/>
              </a:rPr>
              <a:t>z Ukrainy</a:t>
            </a:r>
            <a:r>
              <a:rPr lang="pl-PL" altLang="pl-PL" sz="2800" dirty="0">
                <a:solidFill>
                  <a:schemeClr val="bg1"/>
                </a:solidFill>
                <a:latin typeface="+mj-lt"/>
              </a:rPr>
              <a:t>   </a:t>
            </a:r>
            <a:endParaRPr lang="pl-PL" sz="2800" dirty="0">
              <a:solidFill>
                <a:schemeClr val="bg1"/>
              </a:solidFill>
              <a:latin typeface="+mj-lt"/>
            </a:endParaRPr>
          </a:p>
        </p:txBody>
      </p:sp>
      <p:sp>
        <p:nvSpPr>
          <p:cNvPr id="5" name="Symbol zastępczy numeru slajdu 4">
            <a:extLst>
              <a:ext uri="{FF2B5EF4-FFF2-40B4-BE49-F238E27FC236}">
                <a16:creationId xmlns="" xmlns:a16="http://schemas.microsoft.com/office/drawing/2014/main" id="{1B194C7E-419F-4B97-B8A2-6BDEB897A847}"/>
              </a:ext>
            </a:extLst>
          </p:cNvPr>
          <p:cNvSpPr>
            <a:spLocks noGrp="1"/>
          </p:cNvSpPr>
          <p:nvPr>
            <p:ph type="sldNum" sz="quarter" idx="12"/>
          </p:nvPr>
        </p:nvSpPr>
        <p:spPr/>
        <p:txBody>
          <a:bodyPr/>
          <a:lstStyle/>
          <a:p>
            <a:fld id="{8C77EEB4-143E-4FD0-9B6B-C1777D372456}" type="slidenum">
              <a:rPr lang="pl-PL" smtClean="0"/>
              <a:t>22</a:t>
            </a:fld>
            <a:endParaRPr lang="pl-PL"/>
          </a:p>
        </p:txBody>
      </p:sp>
      <p:cxnSp>
        <p:nvCxnSpPr>
          <p:cNvPr id="6" name="Łącznik prosty 5">
            <a:extLst>
              <a:ext uri="{FF2B5EF4-FFF2-40B4-BE49-F238E27FC236}">
                <a16:creationId xmlns="" xmlns:a16="http://schemas.microsoft.com/office/drawing/2014/main" id="{3FB4615D-2CE8-445E-B91F-2CEB18178AD5}"/>
              </a:ext>
            </a:extLst>
          </p:cNvPr>
          <p:cNvCxnSpPr>
            <a:cxnSpLocks/>
          </p:cNvCxnSpPr>
          <p:nvPr/>
        </p:nvCxnSpPr>
        <p:spPr>
          <a:xfrm>
            <a:off x="3113961" y="1784056"/>
            <a:ext cx="0" cy="1644944"/>
          </a:xfrm>
          <a:prstGeom prst="line">
            <a:avLst/>
          </a:prstGeom>
          <a:ln w="25400">
            <a:solidFill>
              <a:srgbClr val="FFC000"/>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22007330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3">
            <a:extLst>
              <a:ext uri="{FF2B5EF4-FFF2-40B4-BE49-F238E27FC236}">
                <a16:creationId xmlns="" xmlns:a16="http://schemas.microsoft.com/office/drawing/2014/main" id="{48C75486-7967-4C37-8DD0-262C4A454F90}"/>
              </a:ext>
            </a:extLst>
          </p:cNvPr>
          <p:cNvSpPr txBox="1"/>
          <p:nvPr/>
        </p:nvSpPr>
        <p:spPr>
          <a:xfrm>
            <a:off x="438539" y="1731932"/>
            <a:ext cx="4822911" cy="1697068"/>
          </a:xfrm>
          <a:prstGeom prst="rect">
            <a:avLst/>
          </a:prstGeom>
          <a:noFill/>
        </p:spPr>
        <p:txBody>
          <a:bodyPr wrap="square" rtlCol="0">
            <a:spAutoFit/>
          </a:bodyPr>
          <a:lstStyle/>
          <a:p>
            <a:pPr marL="0" indent="0" algn="ctr" eaLnBrk="1" hangingPunct="1">
              <a:lnSpc>
                <a:spcPct val="110000"/>
              </a:lnSpc>
              <a:buFontTx/>
              <a:buNone/>
              <a:defRPr/>
            </a:pPr>
            <a:r>
              <a:rPr lang="pl-PL" altLang="pl-PL" sz="2400" dirty="0">
                <a:solidFill>
                  <a:schemeClr val="bg1"/>
                </a:solidFill>
                <a:latin typeface="+mj-lt"/>
              </a:rPr>
              <a:t>Wnioski </a:t>
            </a:r>
            <a:r>
              <a:rPr lang="pl-PL" altLang="pl-PL" sz="2400" b="1" dirty="0">
                <a:solidFill>
                  <a:schemeClr val="bg1"/>
                </a:solidFill>
                <a:latin typeface="+mj-lt"/>
              </a:rPr>
              <a:t>spełniające wszystkie kryteria formalne</a:t>
            </a:r>
            <a:r>
              <a:rPr lang="pl-PL" altLang="pl-PL" sz="2400" dirty="0">
                <a:solidFill>
                  <a:schemeClr val="bg1"/>
                </a:solidFill>
                <a:latin typeface="+mj-lt"/>
              </a:rPr>
              <a:t> zostaną przekazane Komisji, która dokona oceny aplikacji </a:t>
            </a:r>
          </a:p>
          <a:p>
            <a:pPr marL="0" indent="0" algn="ctr" eaLnBrk="1" hangingPunct="1">
              <a:lnSpc>
                <a:spcPct val="110000"/>
              </a:lnSpc>
              <a:buFontTx/>
              <a:buNone/>
              <a:defRPr/>
            </a:pPr>
            <a:r>
              <a:rPr lang="pl-PL" altLang="pl-PL" sz="2400" dirty="0">
                <a:solidFill>
                  <a:schemeClr val="bg1"/>
                </a:solidFill>
                <a:latin typeface="+mj-lt"/>
              </a:rPr>
              <a:t>w oparciu o </a:t>
            </a:r>
            <a:r>
              <a:rPr lang="pl-PL" altLang="pl-PL" sz="2400" b="1" dirty="0">
                <a:solidFill>
                  <a:schemeClr val="bg1"/>
                </a:solidFill>
                <a:latin typeface="+mj-lt"/>
              </a:rPr>
              <a:t>kryteria merytoryczne.</a:t>
            </a:r>
            <a:endParaRPr lang="pl-PL" altLang="pl-PL" sz="2400" dirty="0">
              <a:solidFill>
                <a:schemeClr val="bg1"/>
              </a:solidFill>
              <a:latin typeface="+mj-lt"/>
            </a:endParaRPr>
          </a:p>
        </p:txBody>
      </p:sp>
      <p:sp>
        <p:nvSpPr>
          <p:cNvPr id="5" name="Symbol zastępczy numeru slajdu 4">
            <a:extLst>
              <a:ext uri="{FF2B5EF4-FFF2-40B4-BE49-F238E27FC236}">
                <a16:creationId xmlns="" xmlns:a16="http://schemas.microsoft.com/office/drawing/2014/main" id="{8C8C0CAF-9678-4E5E-A52E-FB5815DF55E8}"/>
              </a:ext>
            </a:extLst>
          </p:cNvPr>
          <p:cNvSpPr>
            <a:spLocks noGrp="1"/>
          </p:cNvSpPr>
          <p:nvPr>
            <p:ph type="sldNum" sz="quarter" idx="12"/>
          </p:nvPr>
        </p:nvSpPr>
        <p:spPr/>
        <p:txBody>
          <a:bodyPr/>
          <a:lstStyle/>
          <a:p>
            <a:fld id="{8C77EEB4-143E-4FD0-9B6B-C1777D372456}" type="slidenum">
              <a:rPr lang="pl-PL" smtClean="0"/>
              <a:t>23</a:t>
            </a:fld>
            <a:endParaRPr lang="pl-PL"/>
          </a:p>
        </p:txBody>
      </p:sp>
      <p:pic>
        <p:nvPicPr>
          <p:cNvPr id="11" name="Obraz 10">
            <a:extLst>
              <a:ext uri="{FF2B5EF4-FFF2-40B4-BE49-F238E27FC236}">
                <a16:creationId xmlns="" xmlns:a16="http://schemas.microsoft.com/office/drawing/2014/main" id="{FC6A3018-EA07-4710-A4D2-A577B08F073D}"/>
              </a:ext>
            </a:extLst>
          </p:cNvPr>
          <p:cNvPicPr>
            <a:picLocks noChangeAspect="1"/>
          </p:cNvPicPr>
          <p:nvPr/>
        </p:nvPicPr>
        <p:blipFill>
          <a:blip r:embed="rId2"/>
          <a:stretch>
            <a:fillRect/>
          </a:stretch>
        </p:blipFill>
        <p:spPr>
          <a:xfrm>
            <a:off x="5999584" y="1801323"/>
            <a:ext cx="6006581" cy="4136458"/>
          </a:xfrm>
          <a:prstGeom prst="rect">
            <a:avLst/>
          </a:prstGeom>
        </p:spPr>
      </p:pic>
    </p:spTree>
    <p:extLst>
      <p:ext uri="{BB962C8B-B14F-4D97-AF65-F5344CB8AC3E}">
        <p14:creationId xmlns:p14="http://schemas.microsoft.com/office/powerpoint/2010/main" val="8548688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 xmlns:a16="http://schemas.microsoft.com/office/drawing/2014/main" id="{797984FE-FC18-44F4-9B40-5885421A2619}"/>
              </a:ext>
            </a:extLst>
          </p:cNvPr>
          <p:cNvSpPr>
            <a:spLocks noGrp="1"/>
          </p:cNvSpPr>
          <p:nvPr>
            <p:ph sz="quarter" idx="4"/>
          </p:nvPr>
        </p:nvSpPr>
        <p:spPr>
          <a:xfrm>
            <a:off x="3051314" y="1477818"/>
            <a:ext cx="8052116" cy="4711845"/>
          </a:xfrm>
        </p:spPr>
        <p:txBody>
          <a:bodyPr>
            <a:normAutofit/>
          </a:bodyPr>
          <a:lstStyle/>
          <a:p>
            <a:pPr marL="0" indent="0" eaLnBrk="1">
              <a:buFont typeface="Arial" charset="0"/>
              <a:buNone/>
              <a:defRPr/>
            </a:pPr>
            <a:r>
              <a:rPr lang="pl-PL" sz="2000" b="1" dirty="0"/>
              <a:t>Komisja wybierze te projekty, które w najwyższym stopniu spełnią następujące kryteria: </a:t>
            </a:r>
          </a:p>
          <a:p>
            <a:pPr eaLnBrk="1">
              <a:buFont typeface="Wingdings" panose="05000000000000000000" pitchFamily="2" charset="2"/>
              <a:buChar char="§"/>
              <a:defRPr/>
            </a:pPr>
            <a:r>
              <a:rPr lang="pl-PL" sz="2000" b="1" dirty="0"/>
              <a:t>odpowiadają na jasno zdefiniowaną potrzebę</a:t>
            </a:r>
            <a:r>
              <a:rPr lang="pl-PL" sz="2000" dirty="0"/>
              <a:t>, ważną dla społeczności, której zaspokojenie służy dobru wspólnemu;</a:t>
            </a:r>
          </a:p>
          <a:p>
            <a:pPr eaLnBrk="1">
              <a:buFont typeface="Wingdings" panose="05000000000000000000" pitchFamily="2" charset="2"/>
              <a:buChar char="§"/>
              <a:defRPr/>
            </a:pPr>
            <a:r>
              <a:rPr lang="pl-PL" sz="2000" b="1" dirty="0"/>
              <a:t>zakładają działania adekwatne do opisanej potrzeby</a:t>
            </a:r>
            <a:r>
              <a:rPr lang="pl-PL" sz="2000" dirty="0"/>
              <a:t>, właściwy do założeń projektu harmonogram działań oraz wymierne rezultaty;</a:t>
            </a:r>
          </a:p>
          <a:p>
            <a:pPr eaLnBrk="1">
              <a:buFont typeface="Wingdings" panose="05000000000000000000" pitchFamily="2" charset="2"/>
              <a:buChar char="§"/>
              <a:defRPr/>
            </a:pPr>
            <a:r>
              <a:rPr lang="pl-PL" sz="2000" b="1" dirty="0"/>
              <a:t>szeroko angażują mieszkańców do zaspokojenia tej potrzeby</a:t>
            </a:r>
            <a:r>
              <a:rPr lang="pl-PL" sz="2000" dirty="0"/>
              <a:t>,</a:t>
            </a:r>
            <a:br>
              <a:rPr lang="pl-PL" sz="2000" dirty="0"/>
            </a:br>
            <a:r>
              <a:rPr lang="pl-PL" sz="2000" dirty="0"/>
              <a:t>a przez to do aktywności na rzecz dobra wspólnego, opierają się na współpracy z partnerami instytucjonalnymi i wolontariuszami;</a:t>
            </a:r>
          </a:p>
          <a:p>
            <a:pPr eaLnBrk="1">
              <a:buFont typeface="Wingdings" panose="05000000000000000000" pitchFamily="2" charset="2"/>
              <a:buChar char="§"/>
              <a:defRPr/>
            </a:pPr>
            <a:r>
              <a:rPr lang="pl-PL" sz="2000" b="1" dirty="0"/>
              <a:t>zakładają atrakcyjne dla odbiorców działania i różnorodny sposób komunikowania o planowanych działaniach</a:t>
            </a:r>
            <a:r>
              <a:rPr lang="pl-PL" sz="2000" dirty="0"/>
              <a:t>;</a:t>
            </a:r>
          </a:p>
          <a:p>
            <a:pPr eaLnBrk="1">
              <a:buFont typeface="Wingdings" panose="05000000000000000000" pitchFamily="2" charset="2"/>
              <a:buChar char="§"/>
              <a:defRPr/>
            </a:pPr>
            <a:r>
              <a:rPr lang="pl-PL" sz="2000" b="1" dirty="0"/>
              <a:t>proponują nowe działania/nową ofertę dla mieszkańców</a:t>
            </a:r>
            <a:r>
              <a:rPr lang="pl-PL" sz="2000" dirty="0"/>
              <a:t>, albo włączają nowe środowiska wprowadzone wcześniej działania;</a:t>
            </a:r>
          </a:p>
        </p:txBody>
      </p:sp>
      <p:sp>
        <p:nvSpPr>
          <p:cNvPr id="4" name="Symbol zastępczy numeru slajdu 3">
            <a:extLst>
              <a:ext uri="{FF2B5EF4-FFF2-40B4-BE49-F238E27FC236}">
                <a16:creationId xmlns="" xmlns:a16="http://schemas.microsoft.com/office/drawing/2014/main" id="{BC464427-1B26-4EB5-9865-4BCB068EB27F}"/>
              </a:ext>
            </a:extLst>
          </p:cNvPr>
          <p:cNvSpPr>
            <a:spLocks noGrp="1"/>
          </p:cNvSpPr>
          <p:nvPr>
            <p:ph type="sldNum" sz="quarter" idx="12"/>
          </p:nvPr>
        </p:nvSpPr>
        <p:spPr/>
        <p:txBody>
          <a:bodyPr/>
          <a:lstStyle/>
          <a:p>
            <a:fld id="{8C77EEB4-143E-4FD0-9B6B-C1777D372456}" type="slidenum">
              <a:rPr lang="pl-PL" smtClean="0"/>
              <a:t>24</a:t>
            </a:fld>
            <a:endParaRPr lang="pl-PL"/>
          </a:p>
        </p:txBody>
      </p:sp>
      <p:sp>
        <p:nvSpPr>
          <p:cNvPr id="5" name="pole tekstowe 4">
            <a:extLst>
              <a:ext uri="{FF2B5EF4-FFF2-40B4-BE49-F238E27FC236}">
                <a16:creationId xmlns="" xmlns:a16="http://schemas.microsoft.com/office/drawing/2014/main" id="{A0164943-566B-4869-BFD6-715C941D9A1F}"/>
              </a:ext>
            </a:extLst>
          </p:cNvPr>
          <p:cNvSpPr txBox="1"/>
          <p:nvPr/>
        </p:nvSpPr>
        <p:spPr>
          <a:xfrm>
            <a:off x="279918" y="1477818"/>
            <a:ext cx="2509935" cy="954107"/>
          </a:xfrm>
          <a:prstGeom prst="rect">
            <a:avLst/>
          </a:prstGeom>
          <a:noFill/>
        </p:spPr>
        <p:txBody>
          <a:bodyPr wrap="square" rtlCol="0">
            <a:spAutoFit/>
          </a:bodyPr>
          <a:lstStyle/>
          <a:p>
            <a:r>
              <a:rPr lang="pl-PL" altLang="pl-PL" sz="2800" dirty="0">
                <a:solidFill>
                  <a:schemeClr val="bg1"/>
                </a:solidFill>
                <a:latin typeface="+mj-lt"/>
              </a:rPr>
              <a:t>Kryteria merytoryczne: </a:t>
            </a:r>
            <a:endParaRPr lang="pl-PL" sz="2800" dirty="0">
              <a:solidFill>
                <a:schemeClr val="bg1"/>
              </a:solidFill>
              <a:latin typeface="+mj-lt"/>
            </a:endParaRPr>
          </a:p>
        </p:txBody>
      </p:sp>
    </p:spTree>
    <p:extLst>
      <p:ext uri="{BB962C8B-B14F-4D97-AF65-F5344CB8AC3E}">
        <p14:creationId xmlns:p14="http://schemas.microsoft.com/office/powerpoint/2010/main" val="9922747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 xmlns:a16="http://schemas.microsoft.com/office/drawing/2014/main" id="{797984FE-FC18-44F4-9B40-5885421A2619}"/>
              </a:ext>
            </a:extLst>
          </p:cNvPr>
          <p:cNvSpPr>
            <a:spLocks noGrp="1"/>
          </p:cNvSpPr>
          <p:nvPr>
            <p:ph sz="quarter" idx="4"/>
          </p:nvPr>
        </p:nvSpPr>
        <p:spPr>
          <a:xfrm>
            <a:off x="3051313" y="1477818"/>
            <a:ext cx="8042785" cy="4711845"/>
          </a:xfrm>
        </p:spPr>
        <p:txBody>
          <a:bodyPr>
            <a:normAutofit/>
          </a:bodyPr>
          <a:lstStyle/>
          <a:p>
            <a:pPr eaLnBrk="1">
              <a:buFont typeface="Wingdings" panose="05000000000000000000" pitchFamily="2" charset="2"/>
              <a:buChar char="§"/>
            </a:pPr>
            <a:r>
              <a:rPr lang="pl-PL" altLang="pl-PL" sz="2000" b="1" dirty="0"/>
              <a:t>jasno i w sposób wymierny przedstawiają planowane korzyści</a:t>
            </a:r>
            <a:r>
              <a:rPr lang="pl-PL" altLang="pl-PL" sz="2000" dirty="0"/>
              <a:t>,</a:t>
            </a:r>
            <a:br>
              <a:rPr lang="pl-PL" altLang="pl-PL" sz="2000" dirty="0"/>
            </a:br>
            <a:r>
              <a:rPr lang="pl-PL" altLang="pl-PL" sz="2000" dirty="0"/>
              <a:t>jakie w efekcie realizacji projektu odniosą jego bezpośredni uczestnicy oraz lokalna społeczność, a także sami realizatorzy;</a:t>
            </a:r>
          </a:p>
          <a:p>
            <a:pPr eaLnBrk="1">
              <a:buFont typeface="Wingdings" panose="05000000000000000000" pitchFamily="2" charset="2"/>
              <a:buChar char="§"/>
            </a:pPr>
            <a:r>
              <a:rPr lang="pl-PL" altLang="pl-PL" sz="2000" b="1" dirty="0"/>
              <a:t>planują kontynuowanie wybranych działań projektu i podtrzymanie aktywności środowisk lub grup społecznych po zakończeniu realizacji projektu, n</a:t>
            </a:r>
            <a:r>
              <a:rPr lang="pl-PL" altLang="pl-PL" sz="2000" i="1" dirty="0"/>
              <a:t>ie dotyczy to projektów mających na celu walkę ze skutkami pandemii COVID-19 w sytuacji wygaśnięcia pandemii na danym terenie</a:t>
            </a:r>
            <a:br>
              <a:rPr lang="pl-PL" altLang="pl-PL" sz="2000" i="1" dirty="0"/>
            </a:br>
            <a:r>
              <a:rPr lang="pl-PL" altLang="pl-PL" sz="2000" i="1" dirty="0"/>
              <a:t>i zniesienia obostrzeń sanitarnych;</a:t>
            </a:r>
          </a:p>
          <a:p>
            <a:pPr eaLnBrk="1">
              <a:buFont typeface="Wingdings" panose="05000000000000000000" pitchFamily="2" charset="2"/>
              <a:buChar char="§"/>
            </a:pPr>
            <a:r>
              <a:rPr lang="pl-PL" altLang="pl-PL" sz="2000" b="1" dirty="0"/>
              <a:t>gwarantują zaangażowanie wymaganego wkładu własnego;</a:t>
            </a:r>
            <a:endParaRPr lang="pl-PL" altLang="pl-PL" sz="2000" dirty="0"/>
          </a:p>
          <a:p>
            <a:pPr eaLnBrk="1">
              <a:buFont typeface="Wingdings" panose="05000000000000000000" pitchFamily="2" charset="2"/>
              <a:buChar char="§"/>
            </a:pPr>
            <a:r>
              <a:rPr lang="pl-PL" altLang="pl-PL" sz="2000" b="1" dirty="0"/>
              <a:t>mają budżet adekwatny do zaplanowanych działań</a:t>
            </a:r>
            <a:r>
              <a:rPr lang="pl-PL" altLang="pl-PL" sz="2000" dirty="0"/>
              <a:t>.</a:t>
            </a:r>
          </a:p>
          <a:p>
            <a:pPr marL="0" indent="0">
              <a:buNone/>
            </a:pPr>
            <a:endParaRPr lang="pl-PL" dirty="0"/>
          </a:p>
        </p:txBody>
      </p:sp>
      <p:sp>
        <p:nvSpPr>
          <p:cNvPr id="4" name="Symbol zastępczy numeru slajdu 3">
            <a:extLst>
              <a:ext uri="{FF2B5EF4-FFF2-40B4-BE49-F238E27FC236}">
                <a16:creationId xmlns="" xmlns:a16="http://schemas.microsoft.com/office/drawing/2014/main" id="{BC464427-1B26-4EB5-9865-4BCB068EB27F}"/>
              </a:ext>
            </a:extLst>
          </p:cNvPr>
          <p:cNvSpPr>
            <a:spLocks noGrp="1"/>
          </p:cNvSpPr>
          <p:nvPr>
            <p:ph type="sldNum" sz="quarter" idx="12"/>
          </p:nvPr>
        </p:nvSpPr>
        <p:spPr/>
        <p:txBody>
          <a:bodyPr/>
          <a:lstStyle/>
          <a:p>
            <a:fld id="{8C77EEB4-143E-4FD0-9B6B-C1777D372456}" type="slidenum">
              <a:rPr lang="pl-PL" smtClean="0"/>
              <a:t>25</a:t>
            </a:fld>
            <a:endParaRPr lang="pl-PL"/>
          </a:p>
        </p:txBody>
      </p:sp>
      <p:sp>
        <p:nvSpPr>
          <p:cNvPr id="5" name="pole tekstowe 4">
            <a:extLst>
              <a:ext uri="{FF2B5EF4-FFF2-40B4-BE49-F238E27FC236}">
                <a16:creationId xmlns="" xmlns:a16="http://schemas.microsoft.com/office/drawing/2014/main" id="{A0164943-566B-4869-BFD6-715C941D9A1F}"/>
              </a:ext>
            </a:extLst>
          </p:cNvPr>
          <p:cNvSpPr txBox="1"/>
          <p:nvPr/>
        </p:nvSpPr>
        <p:spPr>
          <a:xfrm>
            <a:off x="279918" y="1477818"/>
            <a:ext cx="2509935" cy="954107"/>
          </a:xfrm>
          <a:prstGeom prst="rect">
            <a:avLst/>
          </a:prstGeom>
          <a:noFill/>
        </p:spPr>
        <p:txBody>
          <a:bodyPr wrap="square" rtlCol="0">
            <a:spAutoFit/>
          </a:bodyPr>
          <a:lstStyle/>
          <a:p>
            <a:r>
              <a:rPr lang="pl-PL" altLang="pl-PL" sz="2800" dirty="0">
                <a:solidFill>
                  <a:schemeClr val="bg1"/>
                </a:solidFill>
                <a:latin typeface="+mj-lt"/>
              </a:rPr>
              <a:t>Kryteria merytoryczne: </a:t>
            </a:r>
            <a:endParaRPr lang="pl-PL" sz="2800" dirty="0">
              <a:solidFill>
                <a:schemeClr val="bg1"/>
              </a:solidFill>
              <a:latin typeface="+mj-lt"/>
            </a:endParaRPr>
          </a:p>
        </p:txBody>
      </p:sp>
    </p:spTree>
    <p:extLst>
      <p:ext uri="{BB962C8B-B14F-4D97-AF65-F5344CB8AC3E}">
        <p14:creationId xmlns:p14="http://schemas.microsoft.com/office/powerpoint/2010/main" val="36453296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ytuł 1"/>
          <p:cNvSpPr>
            <a:spLocks noGrp="1"/>
          </p:cNvSpPr>
          <p:nvPr>
            <p:ph type="title"/>
          </p:nvPr>
        </p:nvSpPr>
        <p:spPr>
          <a:xfrm>
            <a:off x="838200" y="297873"/>
            <a:ext cx="8229600" cy="1143000"/>
          </a:xfrm>
        </p:spPr>
        <p:txBody>
          <a:bodyPr/>
          <a:lstStyle/>
          <a:p>
            <a:r>
              <a:rPr lang="pl-PL" altLang="pl-PL" dirty="0" smtClean="0"/>
              <a:t>Zasady</a:t>
            </a:r>
          </a:p>
        </p:txBody>
      </p:sp>
      <p:sp>
        <p:nvSpPr>
          <p:cNvPr id="36867" name="Symbol zastępczy zawartości 2"/>
          <p:cNvSpPr>
            <a:spLocks noGrp="1"/>
          </p:cNvSpPr>
          <p:nvPr>
            <p:ph idx="1"/>
          </p:nvPr>
        </p:nvSpPr>
        <p:spPr/>
        <p:txBody>
          <a:bodyPr/>
          <a:lstStyle/>
          <a:p>
            <a:pPr marL="0" indent="0">
              <a:buNone/>
            </a:pPr>
            <a:r>
              <a:rPr lang="pl-PL" altLang="pl-PL" dirty="0" smtClean="0"/>
              <a:t>Wysokość </a:t>
            </a:r>
            <a:r>
              <a:rPr lang="pl-PL" altLang="pl-PL" dirty="0"/>
              <a:t>wkładu </a:t>
            </a:r>
            <a:r>
              <a:rPr lang="pl-PL" altLang="pl-PL" dirty="0" err="1"/>
              <a:t>grantobiorcy</a:t>
            </a:r>
            <a:r>
              <a:rPr lang="pl-PL" altLang="pl-PL" dirty="0"/>
              <a:t> nie może być mniejsza niż </a:t>
            </a:r>
            <a:r>
              <a:rPr lang="pl-PL" altLang="pl-PL" b="1" dirty="0"/>
              <a:t>25% kwoty dotacji</a:t>
            </a:r>
            <a:r>
              <a:rPr lang="pl-PL" altLang="pl-PL" dirty="0"/>
              <a:t> (jest to próg określony w umowie dotacji – §3), może jednak przekraczać tę wartość. Jeżeli planują Państwo, że uda się uzyskać wkład na poziomie wyższym niż wymagane 25%, jednak w trakcie realizacji projektu będą go Państwo chcieli zmniejszyć, można to zrobić, pod warunkiem, że po dokonanej zmianie wkład własny nie będzie mniejszy niż 25% wartości otrzymanego grantu (w tym minimum 5% obowiązkowego wkładu finansowego) </a:t>
            </a:r>
            <a:r>
              <a:rPr lang="pl-PL" altLang="pl-PL" dirty="0" smtClean="0"/>
              <a:t>.</a:t>
            </a:r>
            <a:endParaRPr lang="pl-PL" altLang="pl-PL" dirty="0"/>
          </a:p>
        </p:txBody>
      </p:sp>
    </p:spTree>
    <p:extLst>
      <p:ext uri="{BB962C8B-B14F-4D97-AF65-F5344CB8AC3E}">
        <p14:creationId xmlns:p14="http://schemas.microsoft.com/office/powerpoint/2010/main" val="35458539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ymbol zastępczy zawartości 2"/>
          <p:cNvSpPr>
            <a:spLocks noGrp="1"/>
          </p:cNvSpPr>
          <p:nvPr>
            <p:ph idx="1"/>
          </p:nvPr>
        </p:nvSpPr>
        <p:spPr>
          <a:xfrm>
            <a:off x="864122" y="1146175"/>
            <a:ext cx="9477081" cy="6551612"/>
          </a:xfrm>
        </p:spPr>
        <p:txBody>
          <a:bodyPr/>
          <a:lstStyle/>
          <a:p>
            <a:r>
              <a:rPr lang="pl-PL" altLang="pl-PL" b="1" dirty="0" smtClean="0"/>
              <a:t>Wkład rzeczowy</a:t>
            </a:r>
            <a:r>
              <a:rPr lang="pl-PL" altLang="pl-PL" dirty="0" smtClean="0"/>
              <a:t> </a:t>
            </a:r>
            <a:r>
              <a:rPr lang="pl-PL" altLang="pl-PL" dirty="0"/>
              <a:t>– </a:t>
            </a:r>
            <a:r>
              <a:rPr lang="pl-PL" altLang="pl-PL" b="1" dirty="0"/>
              <a:t>dobra materialne </a:t>
            </a:r>
            <a:r>
              <a:rPr lang="pl-PL" altLang="pl-PL" dirty="0"/>
              <a:t>przekazane bezpłatnie na rzecz projektu przez osobę fizyczną lub prawną (np. krzewy czy ziemia na zagospodarowanie placu zabaw). Osoba taka może być partnerem Państwa przedsięwzięcia. Przekazanie wkładu rzeczowego musi zostać potwierdzone stosownym oświadczeniem, które będzie stanowiło część dokumentacji Państwa projektu. Wzór oświadczenia znajduje się na końcu niniejszego Przewodnika (Patrz: </a:t>
            </a:r>
            <a:r>
              <a:rPr lang="pl-PL" altLang="pl-PL" b="1" dirty="0"/>
              <a:t>Oświadczenie darczyńcy/partnera</a:t>
            </a:r>
            <a:r>
              <a:rPr lang="pl-PL" altLang="pl-PL" dirty="0"/>
              <a:t>). Wartość wkładu rzeczowego powinna zostać oszacowana na podstawie cen rynkowych obowiązujących na terenie realizacji projektu (np. ryza papieru, komputer, drukarka).</a:t>
            </a:r>
          </a:p>
          <a:p>
            <a:endParaRPr lang="pl-PL" altLang="pl-PL" dirty="0"/>
          </a:p>
        </p:txBody>
      </p:sp>
      <p:sp>
        <p:nvSpPr>
          <p:cNvPr id="38915" name="Tytuł 1"/>
          <p:cNvSpPr>
            <a:spLocks noGrp="1"/>
          </p:cNvSpPr>
          <p:nvPr>
            <p:ph type="title"/>
          </p:nvPr>
        </p:nvSpPr>
        <p:spPr>
          <a:xfrm>
            <a:off x="1981200" y="3175"/>
            <a:ext cx="8229600" cy="1143000"/>
          </a:xfrm>
        </p:spPr>
        <p:txBody>
          <a:bodyPr/>
          <a:lstStyle/>
          <a:p>
            <a:r>
              <a:rPr lang="pl-PL" altLang="pl-PL" smtClean="0"/>
              <a:t>Zasady</a:t>
            </a:r>
          </a:p>
        </p:txBody>
      </p:sp>
    </p:spTree>
    <p:extLst>
      <p:ext uri="{BB962C8B-B14F-4D97-AF65-F5344CB8AC3E}">
        <p14:creationId xmlns:p14="http://schemas.microsoft.com/office/powerpoint/2010/main" val="38560989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ymbol zastępczy zawartości 2"/>
          <p:cNvSpPr>
            <a:spLocks noGrp="1"/>
          </p:cNvSpPr>
          <p:nvPr>
            <p:ph idx="1"/>
          </p:nvPr>
        </p:nvSpPr>
        <p:spPr>
          <a:xfrm>
            <a:off x="911258" y="1773238"/>
            <a:ext cx="9036050" cy="4525962"/>
          </a:xfrm>
        </p:spPr>
        <p:txBody>
          <a:bodyPr/>
          <a:lstStyle/>
          <a:p>
            <a:r>
              <a:rPr lang="pl-PL" altLang="pl-PL" b="1" dirty="0" smtClean="0"/>
              <a:t>Wkład rzeczowy (usługa) </a:t>
            </a:r>
            <a:r>
              <a:rPr lang="pl-PL" altLang="pl-PL" dirty="0" smtClean="0"/>
              <a:t>– usługa wykonana bezpłatnie na rzecz projektu przez osobę prawną lub osobę fizyczną prowadzącą działalność gospodarczą. Wykonanie takiej usługi musi zostać potwierdzone stosownym oświadczeniem, które będzie stanowiło część dokumentacji Państwa projektu. Wzór oświadczenia znajduje się na końcu niniejszego Przewodnika (patrz: </a:t>
            </a:r>
            <a:r>
              <a:rPr lang="pl-PL" altLang="pl-PL" b="1" dirty="0" smtClean="0"/>
              <a:t>Oświadczenie darczyńcy/partnera).</a:t>
            </a:r>
          </a:p>
          <a:p>
            <a:endParaRPr lang="pl-PL" altLang="pl-PL" dirty="0" smtClean="0"/>
          </a:p>
        </p:txBody>
      </p:sp>
      <p:sp>
        <p:nvSpPr>
          <p:cNvPr id="39939" name="Tytuł 1"/>
          <p:cNvSpPr>
            <a:spLocks noGrp="1"/>
          </p:cNvSpPr>
          <p:nvPr>
            <p:ph type="title"/>
          </p:nvPr>
        </p:nvSpPr>
        <p:spPr>
          <a:xfrm>
            <a:off x="1140529" y="219991"/>
            <a:ext cx="8229600" cy="1143000"/>
          </a:xfrm>
        </p:spPr>
        <p:txBody>
          <a:bodyPr/>
          <a:lstStyle/>
          <a:p>
            <a:r>
              <a:rPr lang="pl-PL" altLang="pl-PL" dirty="0" smtClean="0"/>
              <a:t>Zasady</a:t>
            </a:r>
          </a:p>
        </p:txBody>
      </p:sp>
    </p:spTree>
    <p:extLst>
      <p:ext uri="{BB962C8B-B14F-4D97-AF65-F5344CB8AC3E}">
        <p14:creationId xmlns:p14="http://schemas.microsoft.com/office/powerpoint/2010/main" val="31079348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ymbol zastępczy zawartości 2"/>
          <p:cNvSpPr>
            <a:spLocks noGrp="1"/>
          </p:cNvSpPr>
          <p:nvPr>
            <p:ph idx="1"/>
          </p:nvPr>
        </p:nvSpPr>
        <p:spPr>
          <a:xfrm>
            <a:off x="571206" y="1262047"/>
            <a:ext cx="11027364" cy="6264275"/>
          </a:xfrm>
        </p:spPr>
        <p:txBody>
          <a:bodyPr>
            <a:normAutofit/>
          </a:bodyPr>
          <a:lstStyle/>
          <a:p>
            <a:r>
              <a:rPr lang="pl-PL" altLang="pl-PL" sz="2400" b="1" dirty="0" smtClean="0"/>
              <a:t>Wkład w </a:t>
            </a:r>
            <a:r>
              <a:rPr lang="pl-PL" altLang="pl-PL" sz="2400" b="1" dirty="0"/>
              <a:t>postaci pracy wolontarius</a:t>
            </a:r>
            <a:r>
              <a:rPr lang="pl-PL" altLang="pl-PL" sz="2400" dirty="0"/>
              <a:t>zy – nieodpłatna praca osoby fizycznej na rzecz projektu. W zależności od długości współpracy wolontariusza z Państwa organizacją czas pracy można rozliczać na dwa sposoby: poprzez prowadzenie karty czasu pracy wolontariusza (działania jednorazowe lub kilkukrotne, współpraca nieprzekraczająca 30 dni) lub poprzez podpisanie umowy wraz z prowadzeniem karty czasu pracy (działania długofalowe przekraczające 30 dni). Wolontariusz współpracujący przy realizacji projektu poniżej 30 dni (a więc bez umowy) powinien mieć wykupione przez Państwa ubezpieczenie NNW. Warto zachęcać wolontariuszy do podpisywania umów – są one bowiem korzystne zarówno dla nich, jak i dla </a:t>
            </a:r>
            <a:r>
              <a:rPr lang="pl-PL" altLang="pl-PL" sz="2400" dirty="0" err="1"/>
              <a:t>grantobiorcy</a:t>
            </a:r>
            <a:r>
              <a:rPr lang="pl-PL" altLang="pl-PL" sz="2400" dirty="0"/>
              <a:t> realizującego projekt. Wolontariuszami mogą być również koordynator projektu i członkowie stowarzyszenia. Ich czas pracy, podobnie jak w przypadku innych wolontariuszy współpracujących przy realizacji projektu, powinien być ewidencjonowany na podstawie karty czasu pracy wolontariusza. Aktualny wzór umowy z wolontariuszem znajdą Państwo na stronie Centrum Wolontariatu (http://www.wolontariat.org.pl). </a:t>
            </a:r>
            <a:r>
              <a:rPr lang="pl-PL" altLang="pl-PL" sz="2400" b="1" dirty="0"/>
              <a:t>Karta ewidencji czasu pracy wolontariusza stanowi cześć dokumentacji Państwa projektu. </a:t>
            </a:r>
            <a:r>
              <a:rPr lang="pl-PL" altLang="pl-PL" sz="2400" dirty="0"/>
              <a:t>Wzór karty znajduje się na końcu niniejszego Przewodnika.</a:t>
            </a:r>
          </a:p>
        </p:txBody>
      </p:sp>
      <p:sp>
        <p:nvSpPr>
          <p:cNvPr id="40963" name="Tytuł 1"/>
          <p:cNvSpPr>
            <a:spLocks noGrp="1"/>
          </p:cNvSpPr>
          <p:nvPr>
            <p:ph type="title"/>
          </p:nvPr>
        </p:nvSpPr>
        <p:spPr>
          <a:xfrm>
            <a:off x="772884" y="119047"/>
            <a:ext cx="8229600" cy="1143000"/>
          </a:xfrm>
        </p:spPr>
        <p:txBody>
          <a:bodyPr/>
          <a:lstStyle/>
          <a:p>
            <a:r>
              <a:rPr lang="pl-PL" altLang="pl-PL" dirty="0" smtClean="0"/>
              <a:t>Zasady</a:t>
            </a:r>
          </a:p>
        </p:txBody>
      </p:sp>
    </p:spTree>
    <p:extLst>
      <p:ext uri="{BB962C8B-B14F-4D97-AF65-F5344CB8AC3E}">
        <p14:creationId xmlns:p14="http://schemas.microsoft.com/office/powerpoint/2010/main" val="25239606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 xmlns:a16="http://schemas.microsoft.com/office/drawing/2014/main" id="{3B3D53E4-E61B-4E45-B707-254AA8700F61}"/>
              </a:ext>
            </a:extLst>
          </p:cNvPr>
          <p:cNvSpPr>
            <a:spLocks noGrp="1"/>
          </p:cNvSpPr>
          <p:nvPr>
            <p:ph sz="quarter" idx="4"/>
          </p:nvPr>
        </p:nvSpPr>
        <p:spPr/>
        <p:txBody>
          <a:bodyPr>
            <a:normAutofit/>
          </a:bodyPr>
          <a:lstStyle/>
          <a:p>
            <a:pPr marL="0" indent="0" eaLnBrk="1" fontAlgn="auto" hangingPunct="1">
              <a:lnSpc>
                <a:spcPct val="150000"/>
              </a:lnSpc>
              <a:spcAft>
                <a:spcPts val="0"/>
              </a:spcAft>
              <a:buFont typeface="Arial" panose="020B0604020202020204" pitchFamily="34" charset="0"/>
              <a:buNone/>
              <a:defRPr/>
            </a:pPr>
            <a:r>
              <a:rPr lang="pl-PL" sz="2000" dirty="0"/>
              <a:t>W programie „Działaj Lokalnie” wspierane są projekty,</a:t>
            </a:r>
            <a:br>
              <a:rPr lang="pl-PL" sz="2000" dirty="0"/>
            </a:br>
            <a:r>
              <a:rPr lang="pl-PL" sz="2000" dirty="0"/>
              <a:t>które</a:t>
            </a:r>
            <a:r>
              <a:rPr lang="pl-PL" sz="2000" b="1" dirty="0"/>
              <a:t> inicjują współpracę</a:t>
            </a:r>
            <a:r>
              <a:rPr lang="pl-PL" sz="2000" dirty="0"/>
              <a:t> </a:t>
            </a:r>
            <a:r>
              <a:rPr lang="pl-PL" sz="2000" b="1" dirty="0"/>
              <a:t>mieszkańców</a:t>
            </a:r>
            <a:r>
              <a:rPr lang="pl-PL" sz="2000" dirty="0"/>
              <a:t> </a:t>
            </a:r>
            <a:r>
              <a:rPr lang="pl-PL" sz="2000" b="1" dirty="0"/>
              <a:t>na rzecz dobra wspólnego</a:t>
            </a:r>
            <a:br>
              <a:rPr lang="pl-PL" sz="2000" b="1" dirty="0"/>
            </a:br>
            <a:r>
              <a:rPr lang="pl-PL" sz="2000" dirty="0"/>
              <a:t>i które służą pobudzaniu aktywności społecznej, poprawie jakości życia.</a:t>
            </a:r>
            <a:br>
              <a:rPr lang="pl-PL" sz="2000" dirty="0"/>
            </a:br>
            <a:r>
              <a:rPr lang="pl-PL" sz="2000" dirty="0"/>
              <a:t>W rezultacie podejmowane działania mają przyczyniać się do budowania lokalnego </a:t>
            </a:r>
            <a:r>
              <a:rPr lang="pl-PL" sz="2000" b="1" dirty="0"/>
              <a:t>kapitału społecznego</a:t>
            </a:r>
            <a:r>
              <a:rPr lang="pl-PL" sz="2000" dirty="0"/>
              <a:t>. </a:t>
            </a:r>
          </a:p>
          <a:p>
            <a:pPr marL="0" indent="0" eaLnBrk="1" fontAlgn="auto" hangingPunct="1">
              <a:lnSpc>
                <a:spcPct val="150000"/>
              </a:lnSpc>
              <a:spcAft>
                <a:spcPts val="0"/>
              </a:spcAft>
              <a:buFont typeface="Arial" panose="020B0604020202020204" pitchFamily="34" charset="0"/>
              <a:buNone/>
              <a:defRPr/>
            </a:pPr>
            <a:r>
              <a:rPr lang="pl-PL" sz="2000" dirty="0"/>
              <a:t>Program jest prowadzony z myślą o organizacjach pozarządowych oraz grupach nieformalnych, które podejmują wspólny wysiłek,</a:t>
            </a:r>
            <a:br>
              <a:rPr lang="pl-PL" sz="2000" dirty="0"/>
            </a:br>
            <a:r>
              <a:rPr lang="pl-PL" sz="2000" dirty="0"/>
              <a:t>aby w ich społecznościach żyło się lepiej.</a:t>
            </a:r>
          </a:p>
          <a:p>
            <a:endParaRPr lang="pl-PL" dirty="0"/>
          </a:p>
        </p:txBody>
      </p:sp>
      <p:sp>
        <p:nvSpPr>
          <p:cNvPr id="4" name="Symbol zastępczy numeru slajdu 3">
            <a:extLst>
              <a:ext uri="{FF2B5EF4-FFF2-40B4-BE49-F238E27FC236}">
                <a16:creationId xmlns="" xmlns:a16="http://schemas.microsoft.com/office/drawing/2014/main" id="{241EE66D-6346-43B7-9C26-177D72A6C032}"/>
              </a:ext>
            </a:extLst>
          </p:cNvPr>
          <p:cNvSpPr>
            <a:spLocks noGrp="1"/>
          </p:cNvSpPr>
          <p:nvPr>
            <p:ph type="sldNum" sz="quarter" idx="12"/>
          </p:nvPr>
        </p:nvSpPr>
        <p:spPr/>
        <p:txBody>
          <a:bodyPr/>
          <a:lstStyle/>
          <a:p>
            <a:fld id="{8C77EEB4-143E-4FD0-9B6B-C1777D372456}" type="slidenum">
              <a:rPr lang="pl-PL" smtClean="0"/>
              <a:t>3</a:t>
            </a:fld>
            <a:endParaRPr lang="pl-PL"/>
          </a:p>
        </p:txBody>
      </p:sp>
      <p:sp>
        <p:nvSpPr>
          <p:cNvPr id="5" name="pole tekstowe 4">
            <a:extLst>
              <a:ext uri="{FF2B5EF4-FFF2-40B4-BE49-F238E27FC236}">
                <a16:creationId xmlns="" xmlns:a16="http://schemas.microsoft.com/office/drawing/2014/main" id="{9F384B25-1873-4015-BBC9-E72C226530CE}"/>
              </a:ext>
            </a:extLst>
          </p:cNvPr>
          <p:cNvSpPr txBox="1"/>
          <p:nvPr/>
        </p:nvSpPr>
        <p:spPr>
          <a:xfrm>
            <a:off x="327258" y="1567006"/>
            <a:ext cx="3196471" cy="584775"/>
          </a:xfrm>
          <a:prstGeom prst="rect">
            <a:avLst/>
          </a:prstGeom>
          <a:noFill/>
        </p:spPr>
        <p:txBody>
          <a:bodyPr wrap="square" rtlCol="0">
            <a:spAutoFit/>
          </a:bodyPr>
          <a:lstStyle/>
          <a:p>
            <a:r>
              <a:rPr lang="pl-PL" altLang="pl-PL" sz="3200" b="1" dirty="0">
                <a:solidFill>
                  <a:schemeClr val="bg1"/>
                </a:solidFill>
                <a:latin typeface="+mj-lt"/>
                <a:cs typeface="Arial" panose="020B0604020202020204" pitchFamily="34" charset="0"/>
              </a:rPr>
              <a:t>Cel Programu</a:t>
            </a:r>
            <a:endParaRPr lang="pl-PL" sz="3200" dirty="0">
              <a:solidFill>
                <a:schemeClr val="bg1"/>
              </a:solidFill>
              <a:latin typeface="+mj-lt"/>
              <a:cs typeface="Arial" panose="020B0604020202020204" pitchFamily="34" charset="0"/>
            </a:endParaRPr>
          </a:p>
        </p:txBody>
      </p:sp>
      <p:cxnSp>
        <p:nvCxnSpPr>
          <p:cNvPr id="6" name="Łącznik prosty 5">
            <a:extLst>
              <a:ext uri="{FF2B5EF4-FFF2-40B4-BE49-F238E27FC236}">
                <a16:creationId xmlns="" xmlns:a16="http://schemas.microsoft.com/office/drawing/2014/main" id="{8E892ABC-5817-4101-AD71-983B70EAD8F3}"/>
              </a:ext>
            </a:extLst>
          </p:cNvPr>
          <p:cNvCxnSpPr>
            <a:cxnSpLocks/>
          </p:cNvCxnSpPr>
          <p:nvPr/>
        </p:nvCxnSpPr>
        <p:spPr>
          <a:xfrm>
            <a:off x="327258" y="2220777"/>
            <a:ext cx="240936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848003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ymbol zastępczy zawartości 2"/>
          <p:cNvSpPr>
            <a:spLocks noGrp="1"/>
          </p:cNvSpPr>
          <p:nvPr>
            <p:ph idx="1"/>
          </p:nvPr>
        </p:nvSpPr>
        <p:spPr>
          <a:xfrm>
            <a:off x="892405" y="1290328"/>
            <a:ext cx="10174663" cy="6264275"/>
          </a:xfrm>
        </p:spPr>
        <p:txBody>
          <a:bodyPr>
            <a:normAutofit/>
          </a:bodyPr>
          <a:lstStyle/>
          <a:p>
            <a:r>
              <a:rPr lang="pl-PL" altLang="pl-PL" sz="2400" b="1" dirty="0"/>
              <a:t>Wykonanie usługi lub przekazanie towaru może wiązać się z koniecznością zapłaty podatku VAT przez darczyńcę </a:t>
            </a:r>
            <a:r>
              <a:rPr lang="pl-PL" altLang="pl-PL" sz="2400" dirty="0"/>
              <a:t>(szczegóły znajdują się w punkcie </a:t>
            </a:r>
            <a:r>
              <a:rPr lang="pl-PL" altLang="pl-PL" sz="2400" i="1" dirty="0"/>
              <a:t>W jaki sposób dokumentować wkład usługowy i rzeczowy</a:t>
            </a:r>
            <a:r>
              <a:rPr lang="pl-PL" altLang="pl-PL" sz="2400" dirty="0"/>
              <a:t>).</a:t>
            </a:r>
          </a:p>
          <a:p>
            <a:r>
              <a:rPr lang="pl-PL" altLang="pl-PL" sz="2400" dirty="0" smtClean="0"/>
              <a:t>W </a:t>
            </a:r>
            <a:r>
              <a:rPr lang="pl-PL" altLang="pl-PL" sz="2400" dirty="0"/>
              <a:t>przypadku przedsiębiorców, którzy obciążeni są dodatkowymi obowiązkami zapłaty podatku od towarów i usług, </a:t>
            </a:r>
            <a:r>
              <a:rPr lang="pl-PL" altLang="pl-PL" sz="2400" b="1" dirty="0"/>
              <a:t>konieczne jest udokumentowanie otrzymanej darowizny w postaci</a:t>
            </a:r>
            <a:r>
              <a:rPr lang="pl-PL" altLang="pl-PL" sz="2400" dirty="0"/>
              <a:t>:</a:t>
            </a:r>
          </a:p>
          <a:p>
            <a:pPr marL="0" indent="0">
              <a:buNone/>
            </a:pPr>
            <a:r>
              <a:rPr lang="pl-PL" altLang="pl-PL" sz="2400" dirty="0" smtClean="0"/>
              <a:t>- faktury </a:t>
            </a:r>
            <a:r>
              <a:rPr lang="pl-PL" altLang="pl-PL" sz="2400" dirty="0"/>
              <a:t>VAT (jeśli darczyńca jest podatnikiem),</a:t>
            </a:r>
          </a:p>
          <a:p>
            <a:pPr marL="0" indent="0">
              <a:buNone/>
            </a:pPr>
            <a:r>
              <a:rPr lang="pl-PL" altLang="pl-PL" sz="2400" dirty="0" smtClean="0"/>
              <a:t>- rachunku </a:t>
            </a:r>
            <a:r>
              <a:rPr lang="pl-PL" altLang="pl-PL" sz="2400" dirty="0"/>
              <a:t>(jeśli darczyńca nie jest podatnikiem).</a:t>
            </a:r>
          </a:p>
          <a:p>
            <a:r>
              <a:rPr lang="pl-PL" altLang="pl-PL" sz="2400" b="1" dirty="0"/>
              <a:t>! </a:t>
            </a:r>
            <a:r>
              <a:rPr lang="pl-PL" altLang="pl-PL" sz="2400" dirty="0"/>
              <a:t>Podana w oświadczeniu wartość towaru/usługi powinna być wyliczona na podstawie obowiązujących stawek rynkowych.</a:t>
            </a:r>
          </a:p>
          <a:p>
            <a:endParaRPr lang="pl-PL" altLang="pl-PL" sz="2400" dirty="0"/>
          </a:p>
        </p:txBody>
      </p:sp>
      <p:sp>
        <p:nvSpPr>
          <p:cNvPr id="41987" name="Tytuł 1"/>
          <p:cNvSpPr>
            <a:spLocks noGrp="1"/>
          </p:cNvSpPr>
          <p:nvPr>
            <p:ph type="title"/>
          </p:nvPr>
        </p:nvSpPr>
        <p:spPr>
          <a:xfrm>
            <a:off x="892405" y="0"/>
            <a:ext cx="8229600" cy="1143000"/>
          </a:xfrm>
        </p:spPr>
        <p:txBody>
          <a:bodyPr/>
          <a:lstStyle/>
          <a:p>
            <a:r>
              <a:rPr lang="pl-PL" altLang="pl-PL" dirty="0" smtClean="0"/>
              <a:t>Zasady</a:t>
            </a:r>
          </a:p>
        </p:txBody>
      </p:sp>
    </p:spTree>
    <p:extLst>
      <p:ext uri="{BB962C8B-B14F-4D97-AF65-F5344CB8AC3E}">
        <p14:creationId xmlns:p14="http://schemas.microsoft.com/office/powerpoint/2010/main" val="45393051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ymbol zastępczy zawartości 2"/>
          <p:cNvSpPr>
            <a:spLocks noGrp="1"/>
          </p:cNvSpPr>
          <p:nvPr>
            <p:ph idx="1"/>
          </p:nvPr>
        </p:nvSpPr>
        <p:spPr>
          <a:xfrm>
            <a:off x="465056" y="1482365"/>
            <a:ext cx="11726944" cy="6264275"/>
          </a:xfrm>
        </p:spPr>
        <p:txBody>
          <a:bodyPr>
            <a:normAutofit/>
          </a:bodyPr>
          <a:lstStyle/>
          <a:p>
            <a:r>
              <a:rPr lang="pl-PL" altLang="pl-PL" sz="2000" b="1" dirty="0"/>
              <a:t>W jaki sposób przedstawiać czas pracy wolontariuszy?</a:t>
            </a:r>
            <a:endParaRPr lang="pl-PL" altLang="pl-PL" sz="2000" dirty="0"/>
          </a:p>
          <a:p>
            <a:r>
              <a:rPr lang="pl-PL" altLang="pl-PL" sz="2000" dirty="0"/>
              <a:t>Pracę wolontariuszy na rzecz projektu można dokumentować na podstawie ewidencji czasu pracy lub oświadczenia wolontariusza. Ewidencja czasu pracy wolontariusza powinna zawierać następujące dane: imię i nazwisko wolontariusza, datę wykonywanej pracy, liczbę przepracowanych godzin, zakres wykonywanych czynności, podpis wolontariusza oraz podpis koordynatora świadczący o potwierdzeniu przez niego wykonanej pracy. </a:t>
            </a:r>
          </a:p>
          <a:p>
            <a:r>
              <a:rPr lang="pl-PL" altLang="pl-PL" sz="2000" dirty="0"/>
              <a:t>W przypadku gdy kilku wolontariuszy wykonuje to samo zadanie, wystarczy jedna karta ewidencji czasu pracy dla wszystkich. Natomiast jeżeli każdy wolontariusz wykonuje jedno lub kilka zadań samodzielnie, należy wypełnić kartę pracy dla każdego wolontariusza osobno. Na końcu Przewodnika znajduje się kilka przykładów kart. W zależności od sytuacji, można je modyfikować, ale należy pamiętać, żeby znajdowały się tam wszystkie dane opisane w akapicie powyżej.</a:t>
            </a:r>
          </a:p>
          <a:p>
            <a:r>
              <a:rPr lang="pl-PL" altLang="pl-PL" sz="2000" dirty="0"/>
              <a:t>Jeśli wolontariusz współpracuje z organizacją krócej niż 30 dni, należy pamiętać o dwóch kwestiach: konieczne jest zawarcie ustnego porozumienia o współpracy, chyba że wolontariusz poprosi, by zostało ono sporządzone na piśmie, oraz pokrycie przez organizację ubezpieczenia od następstw nieszczęśliwych wypadków. Organizacja w takiej sytuacji zobowiązana jest wykupić dla wolontariusza ubezpieczenie NNW w dowolnej firmie ubezpieczeniowej. </a:t>
            </a:r>
          </a:p>
        </p:txBody>
      </p:sp>
      <p:sp>
        <p:nvSpPr>
          <p:cNvPr id="43011" name="Tytuł 1"/>
          <p:cNvSpPr>
            <a:spLocks noGrp="1"/>
          </p:cNvSpPr>
          <p:nvPr>
            <p:ph type="title"/>
          </p:nvPr>
        </p:nvSpPr>
        <p:spPr>
          <a:xfrm>
            <a:off x="505906" y="141402"/>
            <a:ext cx="8229600" cy="1143000"/>
          </a:xfrm>
        </p:spPr>
        <p:txBody>
          <a:bodyPr/>
          <a:lstStyle/>
          <a:p>
            <a:r>
              <a:rPr lang="pl-PL" altLang="pl-PL" dirty="0" smtClean="0"/>
              <a:t>Zasady</a:t>
            </a:r>
          </a:p>
        </p:txBody>
      </p:sp>
    </p:spTree>
    <p:extLst>
      <p:ext uri="{BB962C8B-B14F-4D97-AF65-F5344CB8AC3E}">
        <p14:creationId xmlns:p14="http://schemas.microsoft.com/office/powerpoint/2010/main" val="235790303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ymbol zastępczy zawartości 2"/>
          <p:cNvSpPr>
            <a:spLocks noGrp="1"/>
          </p:cNvSpPr>
          <p:nvPr>
            <p:ph idx="1"/>
          </p:nvPr>
        </p:nvSpPr>
        <p:spPr>
          <a:xfrm>
            <a:off x="499621" y="1394022"/>
            <a:ext cx="11349872" cy="6264275"/>
          </a:xfrm>
        </p:spPr>
        <p:txBody>
          <a:bodyPr>
            <a:normAutofit/>
          </a:bodyPr>
          <a:lstStyle/>
          <a:p>
            <a:r>
              <a:rPr lang="pl-PL" altLang="pl-PL" sz="2100" dirty="0"/>
              <a:t>Z każdym wolontariuszem pracującym przy Państwa projekcie dłużej niż 30 dni powinna zostać podpisana umowa. Jej wzór mogą Państwa otrzymać od dowolnego oddziału Centrum Wolontariatu (adres można znaleźć na stronie: </a:t>
            </a:r>
            <a:r>
              <a:rPr lang="pl-PL" altLang="pl-PL" sz="2100" dirty="0">
                <a:hlinkClick r:id="rId2"/>
              </a:rPr>
              <a:t>http://www.wolontariat.org.pl/</a:t>
            </a:r>
            <a:r>
              <a:rPr lang="pl-PL" altLang="pl-PL" sz="2100" dirty="0"/>
              <a:t>).</a:t>
            </a:r>
          </a:p>
          <a:p>
            <a:r>
              <a:rPr lang="pl-PL" altLang="pl-PL" sz="2100" dirty="0"/>
              <a:t>Prosimy pamiętać, że zarówno karta pracy wolontariusza, jak i ewentualne porozumienie są sprawdzane w trakcie monitoringu finansowego. Jeśli wolontariusz ma mniej niż 18 lat, konieczna jest zgoda rodziców lub opiekunów prawnych na wykonywanie przez niego świadczeń o charakterze </a:t>
            </a:r>
            <a:r>
              <a:rPr lang="pl-PL" altLang="pl-PL" sz="2100" dirty="0" err="1"/>
              <a:t>wolontariackim</a:t>
            </a:r>
            <a:r>
              <a:rPr lang="pl-PL" altLang="pl-PL" sz="2100" dirty="0"/>
              <a:t>. Zgoda wyrażana jest w porozumieniu zawartym z organizacją przyjmującą wolontariusza. Schemat takiego porozumienia znajduje się na końcu </a:t>
            </a:r>
            <a:r>
              <a:rPr lang="pl-PL" altLang="pl-PL" sz="2100" i="1" dirty="0"/>
              <a:t>Przewodnika</a:t>
            </a:r>
            <a:r>
              <a:rPr lang="pl-PL" altLang="pl-PL" sz="2100" dirty="0"/>
              <a:t>. </a:t>
            </a:r>
            <a:r>
              <a:rPr lang="pl-PL" altLang="pl-PL" sz="2100" b="1" dirty="0"/>
              <a:t>Oświadczenie to będzie honorowane jedynie w przypadku, gdy wolontariusz jest osobą fizyczną niewnoszącą do projektu materiałów i towarów </a:t>
            </a:r>
            <a:r>
              <a:rPr lang="pl-PL" altLang="pl-PL" sz="2100" dirty="0"/>
              <a:t>(czyli na przykład wykonuje na rzecz projektu ławkę, ale nie dostarcza farb ani drewna potrzebnych do jej wykonania). Jeżeli wolontariusz wnosi jakieś własne materiały, to obowiązują go zasady opisane szczegółowo w punkcie </a:t>
            </a:r>
            <a:r>
              <a:rPr lang="pl-PL" altLang="pl-PL" sz="2100" i="1" dirty="0"/>
              <a:t>W jaki sposób dokumentować wkład usługowy i rzeczowy</a:t>
            </a:r>
            <a:r>
              <a:rPr lang="pl-PL" altLang="pl-PL" sz="2100" dirty="0"/>
              <a:t>.</a:t>
            </a:r>
          </a:p>
          <a:p>
            <a:r>
              <a:rPr lang="pl-PL" altLang="pl-PL" sz="2100" b="1" dirty="0"/>
              <a:t>!</a:t>
            </a:r>
            <a:r>
              <a:rPr lang="pl-PL" altLang="pl-PL" sz="2100" dirty="0"/>
              <a:t> Jedynie na podstawie wypełnionej karty ewidencji czasu pracy wolontariusza (lub oświadczenia) i oszacowanej stawki za godzinę pracy wolontariusza (w zależności od wykonywanych czynności) można obliczyć wkład w formie pracy wolontariusza.</a:t>
            </a:r>
          </a:p>
          <a:p>
            <a:endParaRPr lang="pl-PL" altLang="pl-PL" sz="2100" dirty="0"/>
          </a:p>
        </p:txBody>
      </p:sp>
      <p:sp>
        <p:nvSpPr>
          <p:cNvPr id="44035" name="Tytuł 1"/>
          <p:cNvSpPr>
            <a:spLocks noGrp="1"/>
          </p:cNvSpPr>
          <p:nvPr>
            <p:ph type="title"/>
          </p:nvPr>
        </p:nvSpPr>
        <p:spPr>
          <a:xfrm>
            <a:off x="499621" y="125724"/>
            <a:ext cx="8229600" cy="1143000"/>
          </a:xfrm>
        </p:spPr>
        <p:txBody>
          <a:bodyPr/>
          <a:lstStyle/>
          <a:p>
            <a:r>
              <a:rPr lang="pl-PL" altLang="pl-PL" dirty="0" smtClean="0"/>
              <a:t>Zasady</a:t>
            </a:r>
          </a:p>
        </p:txBody>
      </p:sp>
    </p:spTree>
    <p:extLst>
      <p:ext uri="{BB962C8B-B14F-4D97-AF65-F5344CB8AC3E}">
        <p14:creationId xmlns:p14="http://schemas.microsoft.com/office/powerpoint/2010/main" val="361230007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ymbol zastępczy zawartości 2"/>
          <p:cNvSpPr>
            <a:spLocks noGrp="1"/>
          </p:cNvSpPr>
          <p:nvPr>
            <p:ph idx="1"/>
          </p:nvPr>
        </p:nvSpPr>
        <p:spPr>
          <a:xfrm>
            <a:off x="801164" y="1656762"/>
            <a:ext cx="10878645" cy="4525963"/>
          </a:xfrm>
        </p:spPr>
        <p:txBody>
          <a:bodyPr/>
          <a:lstStyle/>
          <a:p>
            <a:r>
              <a:rPr lang="pl-PL" altLang="pl-PL" dirty="0" smtClean="0"/>
              <a:t>Dokonanie w trakcie realizacji Projektu przesunięć w zakresie poszczególnych kategorii kosztów finansowanych przez ODL w kwocie powyżej 10% dotacji wymaga uprzedniej, pisemnej zgody ODL.</a:t>
            </a:r>
            <a:r>
              <a:rPr lang="pl-PL" altLang="pl-PL" b="1" dirty="0" smtClean="0"/>
              <a:t> </a:t>
            </a:r>
          </a:p>
          <a:p>
            <a:pPr marL="0" indent="0">
              <a:buNone/>
            </a:pPr>
            <a:endParaRPr lang="pl-PL" altLang="pl-PL" b="1" dirty="0" smtClean="0"/>
          </a:p>
          <a:p>
            <a:r>
              <a:rPr lang="pl-PL" altLang="pl-PL" dirty="0" smtClean="0"/>
              <a:t>Pisemnej zgody ODL wymaga również utworzenie nowej pozycji budżetowej finansowanej ze środków dostępnych w ramach Umowy.</a:t>
            </a:r>
          </a:p>
          <a:p>
            <a:endParaRPr lang="pl-PL" altLang="pl-PL" dirty="0" smtClean="0"/>
          </a:p>
        </p:txBody>
      </p:sp>
      <p:sp>
        <p:nvSpPr>
          <p:cNvPr id="45059" name="Tytuł 1"/>
          <p:cNvSpPr>
            <a:spLocks noGrp="1"/>
          </p:cNvSpPr>
          <p:nvPr>
            <p:ph type="title"/>
          </p:nvPr>
        </p:nvSpPr>
        <p:spPr>
          <a:xfrm>
            <a:off x="801165" y="191711"/>
            <a:ext cx="8229600" cy="1143000"/>
          </a:xfrm>
        </p:spPr>
        <p:txBody>
          <a:bodyPr/>
          <a:lstStyle/>
          <a:p>
            <a:r>
              <a:rPr lang="pl-PL" altLang="pl-PL" dirty="0" smtClean="0"/>
              <a:t>Zasady</a:t>
            </a:r>
          </a:p>
        </p:txBody>
      </p:sp>
    </p:spTree>
    <p:extLst>
      <p:ext uri="{BB962C8B-B14F-4D97-AF65-F5344CB8AC3E}">
        <p14:creationId xmlns:p14="http://schemas.microsoft.com/office/powerpoint/2010/main" val="263215210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868379" y="1666189"/>
            <a:ext cx="10283530" cy="4525963"/>
          </a:xfrm>
        </p:spPr>
        <p:txBody>
          <a:bodyPr/>
          <a:lstStyle/>
          <a:p>
            <a:pPr>
              <a:defRPr/>
            </a:pPr>
            <a:r>
              <a:rPr lang="pl-PL" sz="2400" dirty="0"/>
              <a:t>Wszystkie zmiany w umowie (także zmiany w załącznikach) wymagają formy pisemnej (§12 umowy). Umowa dopuszcza jednak możliwość dokonywania przesunięć środków przez </a:t>
            </a:r>
            <a:r>
              <a:rPr lang="pl-PL" sz="2400" dirty="0" err="1"/>
              <a:t>grantobiorcę</a:t>
            </a:r>
            <a:r>
              <a:rPr lang="pl-PL" sz="2400" dirty="0"/>
              <a:t> bez konieczności akceptacji ODL, jeżeli suma przesunięć nie przekracza kwotowego limitu 10% lub kwoty określonej w umowie przez ODL.</a:t>
            </a:r>
          </a:p>
          <a:p>
            <a:pPr>
              <a:defRPr/>
            </a:pPr>
            <a:r>
              <a:rPr lang="pl-PL" sz="2400" dirty="0"/>
              <a:t>Czy można dokonywać zmian w budżecie projektu?</a:t>
            </a:r>
          </a:p>
          <a:p>
            <a:pPr marL="0" indent="0">
              <a:buNone/>
              <a:defRPr/>
            </a:pPr>
            <a:r>
              <a:rPr lang="pl-PL" sz="2400" dirty="0"/>
              <a:t>Jeżeli zaistnieje taka potrzeba, mogą Państwo wprowadzić zmiany w budżecie projektu. Zmiana taka może zakładać przesunięcie środków w ramach pozycji budżetowych już istniejących w budżecie lub dodanie nowej pozycji (przy jednoczesnym uszczupleniu innej pozycji budżetowej/ innych pozycji budżetowych). </a:t>
            </a:r>
          </a:p>
        </p:txBody>
      </p:sp>
      <p:sp>
        <p:nvSpPr>
          <p:cNvPr id="46083" name="Tytuł 1"/>
          <p:cNvSpPr>
            <a:spLocks noGrp="1"/>
          </p:cNvSpPr>
          <p:nvPr>
            <p:ph type="title"/>
          </p:nvPr>
        </p:nvSpPr>
        <p:spPr>
          <a:xfrm>
            <a:off x="822358" y="295407"/>
            <a:ext cx="8229600" cy="1143000"/>
          </a:xfrm>
        </p:spPr>
        <p:txBody>
          <a:bodyPr/>
          <a:lstStyle/>
          <a:p>
            <a:r>
              <a:rPr lang="pl-PL" altLang="pl-PL" dirty="0" smtClean="0"/>
              <a:t>Zasady</a:t>
            </a:r>
          </a:p>
        </p:txBody>
      </p:sp>
    </p:spTree>
    <p:extLst>
      <p:ext uri="{BB962C8B-B14F-4D97-AF65-F5344CB8AC3E}">
        <p14:creationId xmlns:p14="http://schemas.microsoft.com/office/powerpoint/2010/main" val="417209293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ymbol zastępczy zawartości 2"/>
          <p:cNvSpPr>
            <a:spLocks noGrp="1"/>
          </p:cNvSpPr>
          <p:nvPr>
            <p:ph idx="1"/>
          </p:nvPr>
        </p:nvSpPr>
        <p:spPr>
          <a:xfrm>
            <a:off x="538440" y="1430518"/>
            <a:ext cx="10971688" cy="4525963"/>
          </a:xfrm>
        </p:spPr>
        <p:txBody>
          <a:bodyPr/>
          <a:lstStyle/>
          <a:p>
            <a:r>
              <a:rPr lang="pl-PL" altLang="pl-PL" sz="2400" u="sng" dirty="0"/>
              <a:t>Przykład:</a:t>
            </a:r>
            <a:endParaRPr lang="pl-PL" altLang="pl-PL" sz="2400" dirty="0"/>
          </a:p>
          <a:p>
            <a:r>
              <a:rPr lang="pl-PL" altLang="pl-PL" sz="2400" dirty="0"/>
              <a:t>W budżecie koszty koordynacji działań projektu finansowane ze środków ODL wynoszą 1000 zł. Część tej kwoty, w wysokości 150 zł, organizacja chce przesunąć na materiały biurowe, na które pierwotnie przeznaczyła w budżecie 50 zł. W umowie limit przesunięć bez zgody ODL ustalony jest na 300 zł (Uwaga, w Państwa umowie może to być inna kwota!).</a:t>
            </a:r>
          </a:p>
          <a:p>
            <a:r>
              <a:rPr lang="pl-PL" altLang="pl-PL" sz="2400" dirty="0"/>
              <a:t>W powyższym przypadku przesunięcie nie przekroczyło ustalonego w umowie limitu (tu: 300 zł). Nie ma więc obowiązku zgłaszania zmiany do ODL. Należy ją jednak wykazać w raporcie finansowym.</a:t>
            </a:r>
          </a:p>
        </p:txBody>
      </p:sp>
      <p:sp>
        <p:nvSpPr>
          <p:cNvPr id="47107" name="Tytuł 1"/>
          <p:cNvSpPr>
            <a:spLocks noGrp="1"/>
          </p:cNvSpPr>
          <p:nvPr>
            <p:ph type="title"/>
          </p:nvPr>
        </p:nvSpPr>
        <p:spPr>
          <a:xfrm>
            <a:off x="538440" y="0"/>
            <a:ext cx="8229600" cy="1143000"/>
          </a:xfrm>
        </p:spPr>
        <p:txBody>
          <a:bodyPr/>
          <a:lstStyle/>
          <a:p>
            <a:r>
              <a:rPr lang="pl-PL" altLang="pl-PL" dirty="0" smtClean="0"/>
              <a:t>Zasady</a:t>
            </a:r>
          </a:p>
        </p:txBody>
      </p:sp>
    </p:spTree>
    <p:extLst>
      <p:ext uri="{BB962C8B-B14F-4D97-AF65-F5344CB8AC3E}">
        <p14:creationId xmlns:p14="http://schemas.microsoft.com/office/powerpoint/2010/main" val="308865763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935267" y="1494656"/>
            <a:ext cx="9980972" cy="4604486"/>
          </a:xfrm>
        </p:spPr>
        <p:txBody>
          <a:bodyPr>
            <a:normAutofit/>
          </a:bodyPr>
          <a:lstStyle/>
          <a:p>
            <a:pPr>
              <a:defRPr/>
            </a:pPr>
            <a:r>
              <a:rPr lang="pl-PL" sz="2400" dirty="0"/>
              <a:t>Na zmiany wyżej wymienionego limitu ODL musi wyrazić pisemną zgodę. Pisemna zgoda na zmiany w budżecie dotyczy wyłącznie kosztów finansowanych ze środków dotacji. </a:t>
            </a:r>
          </a:p>
          <a:p>
            <a:pPr>
              <a:defRPr/>
            </a:pPr>
            <a:r>
              <a:rPr lang="pl-PL" sz="2400" dirty="0"/>
              <a:t>Przykład:</a:t>
            </a:r>
          </a:p>
          <a:p>
            <a:pPr marL="0" indent="0">
              <a:buNone/>
              <a:defRPr/>
            </a:pPr>
            <a:r>
              <a:rPr lang="pl-PL" sz="2400" dirty="0"/>
              <a:t>W budżecie projektu koszty zakupu materiałów do zajęć finansowane ze środków ODL obliczono na 2500 zł. Część tej kwoty, w wysokości 1200 zł, organizacja chce przesunąć na koszty transportu, na które przeznaczyła w budżecie 200 zł. W umowie limit przesunięć bez zgody ODL ustalony jest na 1000 zł </a:t>
            </a:r>
            <a:r>
              <a:rPr lang="pl-PL" sz="2400" b="1" dirty="0"/>
              <a:t>(Uwaga, w Państwa umowie może to być inna kwota!).</a:t>
            </a:r>
          </a:p>
          <a:p>
            <a:pPr>
              <a:defRPr/>
            </a:pPr>
            <a:r>
              <a:rPr lang="pl-PL" sz="2400" dirty="0"/>
              <a:t>W powyższym przypadku przesunięcie przekroczyło dopuszczony w umowie limit (§4 pkt B umowy). Konieczne jest więc uzyskanie pisemnej zgody od ODL przed dokonaniem zmian.</a:t>
            </a:r>
          </a:p>
          <a:p>
            <a:pPr>
              <a:defRPr/>
            </a:pPr>
            <a:endParaRPr lang="pl-PL" sz="2400" dirty="0"/>
          </a:p>
        </p:txBody>
      </p:sp>
      <p:sp>
        <p:nvSpPr>
          <p:cNvPr id="48131" name="Tytuł 1"/>
          <p:cNvSpPr>
            <a:spLocks noGrp="1"/>
          </p:cNvSpPr>
          <p:nvPr>
            <p:ph type="title"/>
          </p:nvPr>
        </p:nvSpPr>
        <p:spPr>
          <a:xfrm>
            <a:off x="1008554" y="210564"/>
            <a:ext cx="8229600" cy="1143000"/>
          </a:xfrm>
        </p:spPr>
        <p:txBody>
          <a:bodyPr/>
          <a:lstStyle/>
          <a:p>
            <a:r>
              <a:rPr lang="pl-PL" altLang="pl-PL" dirty="0" smtClean="0"/>
              <a:t>Zasady</a:t>
            </a:r>
          </a:p>
        </p:txBody>
      </p:sp>
    </p:spTree>
    <p:extLst>
      <p:ext uri="{BB962C8B-B14F-4D97-AF65-F5344CB8AC3E}">
        <p14:creationId xmlns:p14="http://schemas.microsoft.com/office/powerpoint/2010/main" val="298113582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811818" y="1619055"/>
            <a:ext cx="9036050" cy="4525963"/>
          </a:xfrm>
        </p:spPr>
        <p:txBody>
          <a:bodyPr/>
          <a:lstStyle/>
          <a:p>
            <a:pPr>
              <a:defRPr/>
            </a:pPr>
            <a:r>
              <a:rPr lang="pl-PL" b="1" dirty="0"/>
              <a:t>Czy w budżecie projektu można tworzyć nowe pozycje</a:t>
            </a:r>
            <a:r>
              <a:rPr lang="pl-PL" b="1" dirty="0" smtClean="0"/>
              <a:t>?</a:t>
            </a:r>
          </a:p>
          <a:p>
            <a:pPr marL="0" indent="0">
              <a:buNone/>
              <a:defRPr/>
            </a:pPr>
            <a:endParaRPr lang="pl-PL" dirty="0" smtClean="0"/>
          </a:p>
          <a:p>
            <a:pPr marL="0" indent="0">
              <a:buNone/>
              <a:defRPr/>
            </a:pPr>
            <a:r>
              <a:rPr lang="pl-PL" dirty="0"/>
              <a:t>Jeżeli zajdzie taka potrzeba, w każdym momencie realizacji projektu mogą Państwo dodać nową pozycję do budżetu. </a:t>
            </a:r>
            <a:r>
              <a:rPr lang="pl-PL" b="1" dirty="0"/>
              <a:t>Każde dodanie nowej pozycji w budżecie (niezależnie od źródła jej finansowania) wymaga pisemnej zgody ODL.</a:t>
            </a:r>
          </a:p>
        </p:txBody>
      </p:sp>
      <p:sp>
        <p:nvSpPr>
          <p:cNvPr id="49155" name="Tytuł 1"/>
          <p:cNvSpPr>
            <a:spLocks noGrp="1"/>
          </p:cNvSpPr>
          <p:nvPr>
            <p:ph type="title"/>
          </p:nvPr>
        </p:nvSpPr>
        <p:spPr>
          <a:xfrm>
            <a:off x="811818" y="201138"/>
            <a:ext cx="8229600" cy="1143000"/>
          </a:xfrm>
        </p:spPr>
        <p:txBody>
          <a:bodyPr/>
          <a:lstStyle/>
          <a:p>
            <a:r>
              <a:rPr lang="pl-PL" altLang="pl-PL" dirty="0" smtClean="0"/>
              <a:t>Zasady</a:t>
            </a:r>
          </a:p>
        </p:txBody>
      </p:sp>
    </p:spTree>
    <p:extLst>
      <p:ext uri="{BB962C8B-B14F-4D97-AF65-F5344CB8AC3E}">
        <p14:creationId xmlns:p14="http://schemas.microsoft.com/office/powerpoint/2010/main" val="372950017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014840" y="1595962"/>
            <a:ext cx="9037637" cy="4525962"/>
          </a:xfrm>
        </p:spPr>
        <p:txBody>
          <a:bodyPr>
            <a:normAutofit lnSpcReduction="10000"/>
          </a:bodyPr>
          <a:lstStyle/>
          <a:p>
            <a:pPr>
              <a:defRPr/>
            </a:pPr>
            <a:r>
              <a:rPr lang="pl-PL" b="1" dirty="0"/>
              <a:t>Czy można dokonać zmian w harmonogramie projektu?</a:t>
            </a:r>
          </a:p>
          <a:p>
            <a:pPr marL="0" indent="0">
              <a:buNone/>
              <a:defRPr/>
            </a:pPr>
            <a:r>
              <a:rPr lang="pl-PL" dirty="0"/>
              <a:t>Można dokonać zmiany terminów działań w harmonogramie, pod warunkiem jednak, że zmiany te nie zakłócą ciągłości projektu. </a:t>
            </a:r>
          </a:p>
          <a:p>
            <a:pPr marL="0" indent="0">
              <a:buNone/>
              <a:defRPr/>
            </a:pPr>
            <a:r>
              <a:rPr lang="pl-PL" dirty="0"/>
              <a:t>Jeśli zaistnieje potrzeba rezygnacji z pewnego działania albo chcą Państwo dodać nowe działanie do istniejącego harmonogramu, odpowiednio wcześniej można zaproponować racjonalną zmianę, która sprawi, że projekt stanie się atrakcyjniejszy, nie straci na jakości i nie zagrozi osiągnięciu celu założonego we wniosku grantowym. Każda zmiana harmonogramu i działań projektu wymaga uzyskania pisemnej zgody ODL. </a:t>
            </a:r>
          </a:p>
          <a:p>
            <a:pPr marL="0" indent="0">
              <a:buNone/>
              <a:defRPr/>
            </a:pPr>
            <a:endParaRPr lang="pl-PL" dirty="0"/>
          </a:p>
        </p:txBody>
      </p:sp>
      <p:sp>
        <p:nvSpPr>
          <p:cNvPr id="50179" name="Tytuł 1"/>
          <p:cNvSpPr>
            <a:spLocks noGrp="1"/>
          </p:cNvSpPr>
          <p:nvPr>
            <p:ph type="title"/>
          </p:nvPr>
        </p:nvSpPr>
        <p:spPr>
          <a:xfrm>
            <a:off x="1014840" y="201138"/>
            <a:ext cx="8229600" cy="1143000"/>
          </a:xfrm>
        </p:spPr>
        <p:txBody>
          <a:bodyPr/>
          <a:lstStyle/>
          <a:p>
            <a:r>
              <a:rPr lang="pl-PL" altLang="pl-PL" dirty="0" smtClean="0"/>
              <a:t>Zasady</a:t>
            </a:r>
          </a:p>
        </p:txBody>
      </p:sp>
    </p:spTree>
    <p:extLst>
      <p:ext uri="{BB962C8B-B14F-4D97-AF65-F5344CB8AC3E}">
        <p14:creationId xmlns:p14="http://schemas.microsoft.com/office/powerpoint/2010/main" val="80740615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ymbol zastępczy zawartości 2"/>
          <p:cNvSpPr>
            <a:spLocks noGrp="1"/>
          </p:cNvSpPr>
          <p:nvPr>
            <p:ph idx="1"/>
          </p:nvPr>
        </p:nvSpPr>
        <p:spPr>
          <a:xfrm>
            <a:off x="1062086" y="1839226"/>
            <a:ext cx="9036050" cy="4525962"/>
          </a:xfrm>
        </p:spPr>
        <p:txBody>
          <a:bodyPr/>
          <a:lstStyle/>
          <a:p>
            <a:r>
              <a:rPr lang="pl-PL" altLang="pl-PL" dirty="0" smtClean="0"/>
              <a:t>Środki, które nie zostaną wykorzystane w okresie trwania Umowy, podlegają zwrotowi w ciągu 14 dni od daty wygaśnięcia Umowy. Niewykorzystane środki należy zwrócić na konto ODL. W przypadku, gdy suma niewykorzystanych środków z dotacji nie przekracza 5 zł (pięć zł 0/100 gr), Dotowany nie ma obowiązku zwrotu ich ODL pod warunkiem, że przeznaczy je na cele statutowe Dotowanego.</a:t>
            </a:r>
          </a:p>
          <a:p>
            <a:endParaRPr lang="pl-PL" altLang="pl-PL" dirty="0" smtClean="0"/>
          </a:p>
        </p:txBody>
      </p:sp>
      <p:sp>
        <p:nvSpPr>
          <p:cNvPr id="51203" name="Tytuł 1"/>
          <p:cNvSpPr>
            <a:spLocks noGrp="1"/>
          </p:cNvSpPr>
          <p:nvPr>
            <p:ph type="title"/>
          </p:nvPr>
        </p:nvSpPr>
        <p:spPr>
          <a:xfrm>
            <a:off x="1062086" y="219992"/>
            <a:ext cx="8229600" cy="1143000"/>
          </a:xfrm>
        </p:spPr>
        <p:txBody>
          <a:bodyPr/>
          <a:lstStyle/>
          <a:p>
            <a:r>
              <a:rPr lang="pl-PL" altLang="pl-PL" dirty="0" smtClean="0"/>
              <a:t>Zasady</a:t>
            </a:r>
          </a:p>
        </p:txBody>
      </p:sp>
    </p:spTree>
    <p:extLst>
      <p:ext uri="{BB962C8B-B14F-4D97-AF65-F5344CB8AC3E}">
        <p14:creationId xmlns:p14="http://schemas.microsoft.com/office/powerpoint/2010/main" val="31290066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ole tekstowe 6">
            <a:extLst>
              <a:ext uri="{FF2B5EF4-FFF2-40B4-BE49-F238E27FC236}">
                <a16:creationId xmlns="" xmlns:a16="http://schemas.microsoft.com/office/drawing/2014/main" id="{7BA4E087-9C63-4482-968F-919D96C3C40D}"/>
              </a:ext>
            </a:extLst>
          </p:cNvPr>
          <p:cNvSpPr txBox="1"/>
          <p:nvPr/>
        </p:nvSpPr>
        <p:spPr>
          <a:xfrm>
            <a:off x="473312" y="1444706"/>
            <a:ext cx="5029200" cy="1569660"/>
          </a:xfrm>
          <a:prstGeom prst="rect">
            <a:avLst/>
          </a:prstGeom>
          <a:noFill/>
        </p:spPr>
        <p:txBody>
          <a:bodyPr wrap="square">
            <a:spAutoFit/>
          </a:bodyPr>
          <a:lstStyle/>
          <a:p>
            <a:pPr marL="0" indent="0">
              <a:buFont typeface="Arial" panose="020B0604020202020204" pitchFamily="34" charset="0"/>
              <a:buNone/>
            </a:pPr>
            <a:r>
              <a:rPr lang="pl-PL" altLang="pl-PL" sz="2400" dirty="0">
                <a:solidFill>
                  <a:schemeClr val="bg1"/>
                </a:solidFill>
                <a:latin typeface="+mj-lt"/>
              </a:rPr>
              <a:t>Program „Działaj Lokalnie” wspiera </a:t>
            </a:r>
          </a:p>
          <a:p>
            <a:pPr marL="0" indent="0">
              <a:buFont typeface="Arial" panose="020B0604020202020204" pitchFamily="34" charset="0"/>
              <a:buNone/>
            </a:pPr>
            <a:r>
              <a:rPr lang="pl-PL" altLang="pl-PL" sz="2400" dirty="0">
                <a:solidFill>
                  <a:schemeClr val="bg1"/>
                </a:solidFill>
                <a:latin typeface="+mj-lt"/>
              </a:rPr>
              <a:t>aktywność obywatelską, w tym m.in.: </a:t>
            </a:r>
            <a:r>
              <a:rPr lang="pl-PL" altLang="pl-PL" sz="2400" b="1" dirty="0">
                <a:solidFill>
                  <a:schemeClr val="bg1"/>
                </a:solidFill>
                <a:latin typeface="+mj-lt"/>
              </a:rPr>
              <a:t>wolontariat, filantropię, przywództwo </a:t>
            </a:r>
          </a:p>
          <a:p>
            <a:pPr marL="0" indent="0">
              <a:buFont typeface="Arial" panose="020B0604020202020204" pitchFamily="34" charset="0"/>
              <a:buNone/>
            </a:pPr>
            <a:r>
              <a:rPr lang="pl-PL" altLang="pl-PL" sz="2400" b="1" dirty="0">
                <a:solidFill>
                  <a:schemeClr val="bg1"/>
                </a:solidFill>
                <a:latin typeface="+mj-lt"/>
              </a:rPr>
              <a:t>i partnerstwo.</a:t>
            </a:r>
            <a:endParaRPr lang="pl-PL" altLang="pl-PL" sz="2400" dirty="0">
              <a:solidFill>
                <a:schemeClr val="bg1"/>
              </a:solidFill>
              <a:latin typeface="+mj-lt"/>
            </a:endParaRPr>
          </a:p>
        </p:txBody>
      </p:sp>
      <p:sp>
        <p:nvSpPr>
          <p:cNvPr id="10" name="Symbol zastępczy numeru slajdu 9">
            <a:extLst>
              <a:ext uri="{FF2B5EF4-FFF2-40B4-BE49-F238E27FC236}">
                <a16:creationId xmlns="" xmlns:a16="http://schemas.microsoft.com/office/drawing/2014/main" id="{74FD1B6B-9053-46AE-BBDB-F9E1997E103A}"/>
              </a:ext>
            </a:extLst>
          </p:cNvPr>
          <p:cNvSpPr>
            <a:spLocks noGrp="1"/>
          </p:cNvSpPr>
          <p:nvPr>
            <p:ph type="sldNum" sz="quarter" idx="12"/>
          </p:nvPr>
        </p:nvSpPr>
        <p:spPr/>
        <p:txBody>
          <a:bodyPr/>
          <a:lstStyle/>
          <a:p>
            <a:fld id="{8C77EEB4-143E-4FD0-9B6B-C1777D372456}" type="slidenum">
              <a:rPr lang="pl-PL" smtClean="0"/>
              <a:t>4</a:t>
            </a:fld>
            <a:endParaRPr lang="pl-PL"/>
          </a:p>
        </p:txBody>
      </p:sp>
      <p:pic>
        <p:nvPicPr>
          <p:cNvPr id="13" name="Obraz 12" descr="Obraz zawierający tekst, pozujący, grupa&#10;&#10;Opis wygenerowany automatycznie">
            <a:extLst>
              <a:ext uri="{FF2B5EF4-FFF2-40B4-BE49-F238E27FC236}">
                <a16:creationId xmlns="" xmlns:a16="http://schemas.microsoft.com/office/drawing/2014/main" id="{087EDE06-4B68-49B0-AA7A-D7775E723C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31633" y="1531673"/>
            <a:ext cx="6245386" cy="4677948"/>
          </a:xfrm>
          <a:prstGeom prst="rect">
            <a:avLst/>
          </a:prstGeom>
        </p:spPr>
      </p:pic>
    </p:spTree>
    <p:extLst>
      <p:ext uri="{BB962C8B-B14F-4D97-AF65-F5344CB8AC3E}">
        <p14:creationId xmlns:p14="http://schemas.microsoft.com/office/powerpoint/2010/main" val="344783826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566863" y="2492376"/>
            <a:ext cx="9036050" cy="4525963"/>
          </a:xfrm>
        </p:spPr>
        <p:txBody>
          <a:bodyPr/>
          <a:lstStyle/>
          <a:p>
            <a:pPr>
              <a:defRPr/>
            </a:pPr>
            <a:r>
              <a:rPr lang="pl-PL" b="1" dirty="0"/>
              <a:t>Skapitalizowane odsetki bankowe ze środków ODL podlegają w całości zwrotowi, o ile nie zostaną wykorzystane na realizację celów określonych w Umowie.</a:t>
            </a:r>
          </a:p>
          <a:p>
            <a:pPr marL="0" indent="0">
              <a:buNone/>
              <a:defRPr/>
            </a:pPr>
            <a:endParaRPr lang="pl-PL" b="1" dirty="0"/>
          </a:p>
        </p:txBody>
      </p:sp>
      <p:sp>
        <p:nvSpPr>
          <p:cNvPr id="52227" name="Tytuł 1"/>
          <p:cNvSpPr>
            <a:spLocks noGrp="1"/>
          </p:cNvSpPr>
          <p:nvPr>
            <p:ph type="title"/>
          </p:nvPr>
        </p:nvSpPr>
        <p:spPr>
          <a:xfrm>
            <a:off x="1970088" y="3175"/>
            <a:ext cx="8229600" cy="1143000"/>
          </a:xfrm>
        </p:spPr>
        <p:txBody>
          <a:bodyPr/>
          <a:lstStyle/>
          <a:p>
            <a:r>
              <a:rPr lang="pl-PL" altLang="pl-PL" smtClean="0"/>
              <a:t>Zasady</a:t>
            </a:r>
          </a:p>
        </p:txBody>
      </p:sp>
    </p:spTree>
    <p:extLst>
      <p:ext uri="{BB962C8B-B14F-4D97-AF65-F5344CB8AC3E}">
        <p14:creationId xmlns:p14="http://schemas.microsoft.com/office/powerpoint/2010/main" val="278395599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ymbol zastępczy zawartości 2"/>
          <p:cNvSpPr>
            <a:spLocks noGrp="1"/>
          </p:cNvSpPr>
          <p:nvPr>
            <p:ph idx="1"/>
          </p:nvPr>
        </p:nvSpPr>
        <p:spPr>
          <a:xfrm>
            <a:off x="1631950" y="1412876"/>
            <a:ext cx="9036050" cy="5256213"/>
          </a:xfrm>
        </p:spPr>
        <p:txBody>
          <a:bodyPr>
            <a:normAutofit lnSpcReduction="10000"/>
          </a:bodyPr>
          <a:lstStyle/>
          <a:p>
            <a:pPr>
              <a:buFontTx/>
              <a:buChar char="-"/>
            </a:pPr>
            <a:r>
              <a:rPr lang="pl-PL" altLang="pl-PL" b="1" dirty="0" smtClean="0"/>
              <a:t>Dotowany </a:t>
            </a:r>
            <a:r>
              <a:rPr lang="pl-PL" altLang="pl-PL" b="1" dirty="0"/>
              <a:t>jest w szczególności zobowiązany do prowadzenia przejrzystej dokumentacji księgowej dotyczącej Projektu.</a:t>
            </a:r>
            <a:r>
              <a:rPr lang="pl-PL" altLang="pl-PL" dirty="0"/>
              <a:t> Ewidencja księgowa Dotowanego powinna wyodrębniać koszty i przychody dotyczące realizacji Umowy z podziałem na przychody i koszty finansowane przez ODL i Dotowanego. Cała dokumentacja księgowa powinna być przechowywana przez pięć lat licząc od końca roku kalendarzowego po zakończeniu realizacji Umowy</a:t>
            </a:r>
            <a:r>
              <a:rPr lang="pl-PL" altLang="pl-PL" dirty="0" smtClean="0"/>
              <a:t>.</a:t>
            </a:r>
          </a:p>
          <a:p>
            <a:pPr>
              <a:buFontTx/>
              <a:buChar char="-"/>
            </a:pPr>
            <a:r>
              <a:rPr lang="pl-PL" altLang="pl-PL" b="1" dirty="0" smtClean="0">
                <a:solidFill>
                  <a:srgbClr val="FF0000"/>
                </a:solidFill>
              </a:rPr>
              <a:t>Pełna księgowość lub UEPIK.</a:t>
            </a:r>
            <a:endParaRPr lang="pl-PL" altLang="pl-PL" b="1" dirty="0">
              <a:solidFill>
                <a:srgbClr val="FF0000"/>
              </a:solidFill>
            </a:endParaRPr>
          </a:p>
          <a:p>
            <a:pPr marL="0" indent="0">
              <a:buNone/>
            </a:pPr>
            <a:r>
              <a:rPr lang="pl-PL" altLang="pl-PL" dirty="0"/>
              <a:t>- </a:t>
            </a:r>
            <a:r>
              <a:rPr lang="pl-PL" altLang="pl-PL" b="1" dirty="0"/>
              <a:t>Dotowany ma obowiązek uczestniczyć w działaniach związanych z procesem ewaluacji programu „Działaj Lokalnie”.</a:t>
            </a:r>
          </a:p>
          <a:p>
            <a:pPr marL="0" indent="0">
              <a:buNone/>
            </a:pPr>
            <a:endParaRPr lang="pl-PL" altLang="pl-PL" dirty="0"/>
          </a:p>
          <a:p>
            <a:pPr marL="0" indent="0">
              <a:buNone/>
            </a:pPr>
            <a:endParaRPr lang="pl-PL" altLang="pl-PL" b="1" dirty="0"/>
          </a:p>
        </p:txBody>
      </p:sp>
      <p:sp>
        <p:nvSpPr>
          <p:cNvPr id="53251" name="Tytuł 1"/>
          <p:cNvSpPr>
            <a:spLocks noGrp="1"/>
          </p:cNvSpPr>
          <p:nvPr>
            <p:ph type="title"/>
          </p:nvPr>
        </p:nvSpPr>
        <p:spPr>
          <a:xfrm>
            <a:off x="1970088" y="3175"/>
            <a:ext cx="8229600" cy="1143000"/>
          </a:xfrm>
        </p:spPr>
        <p:txBody>
          <a:bodyPr/>
          <a:lstStyle/>
          <a:p>
            <a:r>
              <a:rPr lang="pl-PL" altLang="pl-PL" smtClean="0"/>
              <a:t>Zasady</a:t>
            </a:r>
          </a:p>
        </p:txBody>
      </p:sp>
    </p:spTree>
    <p:extLst>
      <p:ext uri="{BB962C8B-B14F-4D97-AF65-F5344CB8AC3E}">
        <p14:creationId xmlns:p14="http://schemas.microsoft.com/office/powerpoint/2010/main" val="62290535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914286" y="1858079"/>
            <a:ext cx="10501574" cy="4525962"/>
          </a:xfrm>
        </p:spPr>
        <p:txBody>
          <a:bodyPr/>
          <a:lstStyle/>
          <a:p>
            <a:pPr marL="0" indent="0">
              <a:buNone/>
              <a:defRPr/>
            </a:pPr>
            <a:r>
              <a:rPr lang="pl-PL" b="1" dirty="0"/>
              <a:t>Koszty usług i towarów rozliczane są WYŁĄCZNIE na podstawie:</a:t>
            </a:r>
          </a:p>
          <a:p>
            <a:pPr>
              <a:defRPr/>
            </a:pPr>
            <a:r>
              <a:rPr lang="pl-PL" dirty="0"/>
              <a:t>faktur,</a:t>
            </a:r>
          </a:p>
          <a:p>
            <a:pPr>
              <a:defRPr/>
            </a:pPr>
            <a:r>
              <a:rPr lang="pl-PL" dirty="0"/>
              <a:t>rachunków,</a:t>
            </a:r>
          </a:p>
          <a:p>
            <a:pPr>
              <a:defRPr/>
            </a:pPr>
            <a:r>
              <a:rPr lang="pl-PL" dirty="0"/>
              <a:t>umów sprzedaży,</a:t>
            </a:r>
          </a:p>
          <a:p>
            <a:pPr>
              <a:defRPr/>
            </a:pPr>
            <a:r>
              <a:rPr lang="pl-PL" dirty="0"/>
              <a:t>umów </a:t>
            </a:r>
            <a:r>
              <a:rPr lang="pl-PL" dirty="0" smtClean="0"/>
              <a:t>cywilnoprawnych</a:t>
            </a:r>
          </a:p>
          <a:p>
            <a:pPr marL="0" indent="0">
              <a:buNone/>
              <a:defRPr/>
            </a:pPr>
            <a:r>
              <a:rPr lang="pl-PL" dirty="0"/>
              <a:t>o</a:t>
            </a:r>
            <a:r>
              <a:rPr lang="pl-PL" dirty="0" smtClean="0"/>
              <a:t>raz oświadczeń.</a:t>
            </a:r>
            <a:endParaRPr lang="pl-PL" dirty="0"/>
          </a:p>
          <a:p>
            <a:pPr>
              <a:defRPr/>
            </a:pPr>
            <a:endParaRPr lang="pl-PL" dirty="0"/>
          </a:p>
        </p:txBody>
      </p:sp>
      <p:sp>
        <p:nvSpPr>
          <p:cNvPr id="54275" name="Tytuł 1"/>
          <p:cNvSpPr>
            <a:spLocks noGrp="1"/>
          </p:cNvSpPr>
          <p:nvPr>
            <p:ph type="title"/>
          </p:nvPr>
        </p:nvSpPr>
        <p:spPr>
          <a:xfrm>
            <a:off x="914286" y="267126"/>
            <a:ext cx="8229600" cy="1143000"/>
          </a:xfrm>
        </p:spPr>
        <p:txBody>
          <a:bodyPr/>
          <a:lstStyle/>
          <a:p>
            <a:r>
              <a:rPr lang="pl-PL" altLang="pl-PL" dirty="0" smtClean="0"/>
              <a:t>Zasady</a:t>
            </a:r>
          </a:p>
        </p:txBody>
      </p:sp>
    </p:spTree>
    <p:extLst>
      <p:ext uri="{BB962C8B-B14F-4D97-AF65-F5344CB8AC3E}">
        <p14:creationId xmlns:p14="http://schemas.microsoft.com/office/powerpoint/2010/main" val="202724547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631596" y="1669544"/>
            <a:ext cx="11481848" cy="5188456"/>
          </a:xfrm>
        </p:spPr>
        <p:txBody>
          <a:bodyPr>
            <a:normAutofit/>
          </a:bodyPr>
          <a:lstStyle/>
          <a:p>
            <a:pPr marL="0" indent="0">
              <a:buNone/>
              <a:defRPr/>
            </a:pPr>
            <a:r>
              <a:rPr lang="pl-PL" sz="2000" b="1" dirty="0"/>
              <a:t>Jak rozliczać koszty wynagrodzeń?</a:t>
            </a:r>
            <a:endParaRPr lang="pl-PL" sz="2000" dirty="0"/>
          </a:p>
          <a:p>
            <a:pPr>
              <a:defRPr/>
            </a:pPr>
            <a:r>
              <a:rPr lang="pl-PL" sz="2000" dirty="0"/>
              <a:t>W ramach projektu możliwe jest finansowanie wszystkich obowiązkowych składek ubezpieczeniowych w przypadku zawarcia przez Państwa umowy zlecenia. </a:t>
            </a:r>
          </a:p>
          <a:p>
            <a:pPr>
              <a:defRPr/>
            </a:pPr>
            <a:r>
              <a:rPr lang="pl-PL" sz="2000" dirty="0"/>
              <a:t>Jeżeli chcą Państwo zatrudnić do realizacji projektu osobę fizyczną, która nie prowadzi działalności gospodarczej, należy podpisać z nią umowę cywilnoprawną (umowa zlecenia, umowa o dzieło). Umową o dzieło jest czynność pozostawiająca dzieło odebrane na podstawie protokołu odbioru. Umowa zlecenia wskazuje zaś na czynność wykonaną na zlecenie zleceniodawcy w celu osiągnięcia przez niego efektów zaplanowanych działań. </a:t>
            </a:r>
          </a:p>
          <a:p>
            <a:pPr>
              <a:defRPr/>
            </a:pPr>
            <a:r>
              <a:rPr lang="pl-PL" sz="2000" dirty="0"/>
              <a:t>UWAGA: Częstym błędem jest podpisywanie umów o dzieło z osobami prowadzącymi zajęcia, świadczącymi usługi księgowe, prawne czy informatyczne (czyli dokonującymi czynności). Odpowiedzialność za sporządzenie niewłaściwej umowy spoczywa na stronie zamawiającej dzieło/czynność.</a:t>
            </a:r>
          </a:p>
          <a:p>
            <a:pPr>
              <a:defRPr/>
            </a:pPr>
            <a:r>
              <a:rPr lang="pl-PL" sz="2000" dirty="0"/>
              <a:t>W przypadku zawierania umów z podwykonawcami w treści umowy należy umieścić następujące zdanie:</a:t>
            </a:r>
          </a:p>
          <a:p>
            <a:pPr marL="0" indent="0">
              <a:buNone/>
              <a:defRPr/>
            </a:pPr>
            <a:r>
              <a:rPr lang="pl-PL" sz="2000" b="1" i="1" dirty="0">
                <a:solidFill>
                  <a:srgbClr val="FF0000"/>
                </a:solidFill>
              </a:rPr>
              <a:t>Program „Działaj Lokalnie” finansowany przez Polsko-Amerykańską Fundację Wolności realizowany jest przez Akademię Rozwoju Filantropii w Polsce i </a:t>
            </a:r>
            <a:r>
              <a:rPr lang="pl-PL" sz="2000" b="1" i="1" dirty="0" smtClean="0">
                <a:solidFill>
                  <a:srgbClr val="FF0000"/>
                </a:solidFill>
              </a:rPr>
              <a:t>Stowarzyszenie </a:t>
            </a:r>
            <a:r>
              <a:rPr lang="pl-PL" sz="2000" b="1" i="1" dirty="0">
                <a:solidFill>
                  <a:srgbClr val="FF0000"/>
                </a:solidFill>
              </a:rPr>
              <a:t>Lokalna Grupa Działania Partnerstwo Ducha Gór.</a:t>
            </a:r>
            <a:endParaRPr lang="pl-PL" sz="2000" b="1" dirty="0">
              <a:solidFill>
                <a:srgbClr val="FF0000"/>
              </a:solidFill>
            </a:endParaRPr>
          </a:p>
          <a:p>
            <a:pPr>
              <a:defRPr/>
            </a:pPr>
            <a:endParaRPr lang="pl-PL" sz="2000" dirty="0">
              <a:solidFill>
                <a:srgbClr val="FF0000"/>
              </a:solidFill>
            </a:endParaRPr>
          </a:p>
        </p:txBody>
      </p:sp>
      <p:sp>
        <p:nvSpPr>
          <p:cNvPr id="55299" name="Tytuł 1"/>
          <p:cNvSpPr>
            <a:spLocks noGrp="1"/>
          </p:cNvSpPr>
          <p:nvPr>
            <p:ph type="title"/>
          </p:nvPr>
        </p:nvSpPr>
        <p:spPr>
          <a:xfrm>
            <a:off x="848298" y="323686"/>
            <a:ext cx="8229600" cy="1143000"/>
          </a:xfrm>
        </p:spPr>
        <p:txBody>
          <a:bodyPr/>
          <a:lstStyle/>
          <a:p>
            <a:r>
              <a:rPr lang="pl-PL" altLang="pl-PL" dirty="0" smtClean="0"/>
              <a:t>Zasady</a:t>
            </a:r>
          </a:p>
        </p:txBody>
      </p:sp>
    </p:spTree>
    <p:extLst>
      <p:ext uri="{BB962C8B-B14F-4D97-AF65-F5344CB8AC3E}">
        <p14:creationId xmlns:p14="http://schemas.microsoft.com/office/powerpoint/2010/main" val="68279681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ymbol zastępczy zawartości 2"/>
          <p:cNvSpPr>
            <a:spLocks noGrp="1"/>
          </p:cNvSpPr>
          <p:nvPr>
            <p:ph idx="1"/>
          </p:nvPr>
        </p:nvSpPr>
        <p:spPr>
          <a:xfrm>
            <a:off x="751002" y="1430502"/>
            <a:ext cx="9036050" cy="5084762"/>
          </a:xfrm>
        </p:spPr>
        <p:txBody>
          <a:bodyPr>
            <a:noAutofit/>
          </a:bodyPr>
          <a:lstStyle/>
          <a:p>
            <a:r>
              <a:rPr lang="pl-PL" altLang="pl-PL" sz="2000" b="1" dirty="0"/>
              <a:t>Komu przysługuje zwrot kosztów podróży?</a:t>
            </a:r>
            <a:endParaRPr lang="pl-PL" altLang="pl-PL" sz="2000" dirty="0"/>
          </a:p>
          <a:p>
            <a:r>
              <a:rPr lang="pl-PL" altLang="pl-PL" sz="2000" dirty="0"/>
              <a:t>Zwrot kosztów podróży przysługuje tylko:</a:t>
            </a:r>
          </a:p>
          <a:p>
            <a:r>
              <a:rPr lang="pl-PL" altLang="pl-PL" sz="2000" dirty="0"/>
              <a:t>osobom zatrudnionym w formie umowy o pracę, </a:t>
            </a:r>
          </a:p>
          <a:p>
            <a:r>
              <a:rPr lang="pl-PL" altLang="pl-PL" sz="2000" dirty="0"/>
              <a:t>osobom zatrudnionym na umowy cywilnoprawne (umowa zlecenie, umowa o dzieło), pod warunkiem że ich umowa dopuszcza zwrot kosztów podróży,</a:t>
            </a:r>
          </a:p>
          <a:p>
            <a:r>
              <a:rPr lang="pl-PL" altLang="pl-PL" sz="2000" dirty="0"/>
              <a:t>wolontariuszom, jeżeli umowa dopuszcza zwrot kosztów podróży,</a:t>
            </a:r>
          </a:p>
          <a:p>
            <a:r>
              <a:rPr lang="pl-PL" altLang="pl-PL" sz="2000" dirty="0"/>
              <a:t>członkom zarządu.</a:t>
            </a:r>
          </a:p>
          <a:p>
            <a:r>
              <a:rPr lang="pl-PL" altLang="pl-PL" sz="2000" b="1" dirty="0"/>
              <a:t>Jak rozliczać zwrot kosztów podróży?</a:t>
            </a:r>
            <a:endParaRPr lang="pl-PL" altLang="pl-PL" sz="2000" dirty="0"/>
          </a:p>
          <a:p>
            <a:r>
              <a:rPr lang="pl-PL" altLang="pl-PL" sz="2000" dirty="0"/>
              <a:t>Koszty podróży realizowane w ramach projektu muszą być prawidłowo rozliczone. ODL nie będzie wymagać od Państwa potwierdzenia przybycia na miejsce podróży. W dokumentacji projektu wymagane jest jednak uzasadnienie jej odbycia. </a:t>
            </a:r>
          </a:p>
          <a:p>
            <a:r>
              <a:rPr lang="pl-PL" altLang="pl-PL" sz="2000" dirty="0"/>
              <a:t>Prawidłowa dokumentacja dotycząca podróży służbowej składa się z:</a:t>
            </a:r>
          </a:p>
          <a:p>
            <a:r>
              <a:rPr lang="pl-PL" altLang="pl-PL" sz="2000" dirty="0"/>
              <a:t>polecenia podróży podpisanego przez osobę upoważnioną, </a:t>
            </a:r>
          </a:p>
          <a:p>
            <a:r>
              <a:rPr lang="pl-PL" altLang="pl-PL" sz="2000" dirty="0"/>
              <a:t>rozliczenia odbytej podróży. </a:t>
            </a:r>
          </a:p>
          <a:p>
            <a:endParaRPr lang="pl-PL" altLang="pl-PL" sz="2000" dirty="0"/>
          </a:p>
        </p:txBody>
      </p:sp>
      <p:sp>
        <p:nvSpPr>
          <p:cNvPr id="56323" name="Tytuł 1"/>
          <p:cNvSpPr>
            <a:spLocks noGrp="1"/>
          </p:cNvSpPr>
          <p:nvPr>
            <p:ph type="title"/>
          </p:nvPr>
        </p:nvSpPr>
        <p:spPr>
          <a:xfrm>
            <a:off x="751002" y="88016"/>
            <a:ext cx="8229600" cy="1143000"/>
          </a:xfrm>
        </p:spPr>
        <p:txBody>
          <a:bodyPr/>
          <a:lstStyle/>
          <a:p>
            <a:r>
              <a:rPr lang="pl-PL" altLang="pl-PL" dirty="0" smtClean="0"/>
              <a:t>Zasady</a:t>
            </a:r>
          </a:p>
        </p:txBody>
      </p:sp>
    </p:spTree>
    <p:extLst>
      <p:ext uri="{BB962C8B-B14F-4D97-AF65-F5344CB8AC3E}">
        <p14:creationId xmlns:p14="http://schemas.microsoft.com/office/powerpoint/2010/main" val="358059973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524000" y="1052514"/>
            <a:ext cx="9036050" cy="5976937"/>
          </a:xfrm>
        </p:spPr>
        <p:txBody>
          <a:bodyPr/>
          <a:lstStyle/>
          <a:p>
            <a:pPr marL="0" indent="0">
              <a:buNone/>
              <a:defRPr/>
            </a:pPr>
            <a:r>
              <a:rPr lang="pl-PL" sz="1800" dirty="0"/>
              <a:t>Rozliczenie takie może być przygotowane na 2 sposoby:</a:t>
            </a:r>
          </a:p>
          <a:p>
            <a:pPr>
              <a:defRPr/>
            </a:pPr>
            <a:r>
              <a:rPr lang="pl-PL" sz="1800" dirty="0"/>
              <a:t>poprzez sporządzenie ewidencji przejechanych kilometrów – tzw. kilometrówkę, </a:t>
            </a:r>
          </a:p>
          <a:p>
            <a:pPr>
              <a:defRPr/>
            </a:pPr>
            <a:r>
              <a:rPr lang="pl-PL" sz="1800" dirty="0"/>
              <a:t>poprzez dołączenie do dokumentacji biletów za pociąg (wyłącznie II klasy), biletów PKS lub biletów komunikacji niepublicznej lub faktur/rachunków za wyżej wymienione bilety.</a:t>
            </a:r>
          </a:p>
          <a:p>
            <a:pPr>
              <a:defRPr/>
            </a:pPr>
            <a:r>
              <a:rPr lang="pl-PL" sz="1800" dirty="0"/>
              <a:t>Do dokumentu potwierdzającego odbycie podróży służbowej powinny być dołączone odpowiednio opisane bilety, faktury albo rozliczenie przejechanych kilometrów.</a:t>
            </a:r>
          </a:p>
          <a:p>
            <a:pPr marL="0" indent="0">
              <a:buNone/>
              <a:defRPr/>
            </a:pPr>
            <a:r>
              <a:rPr lang="pl-PL" sz="1800" b="1" dirty="0"/>
              <a:t>! ODL nie honorują rozliczeń podróży w formie dowolnego oświadczenia wypełnionego przez osobę, która tę podróż odbyła. Rozliczenie może zostać sporządzone na druku standardowym lub innym honorowanym przez ODL.</a:t>
            </a:r>
            <a:endParaRPr lang="pl-PL" sz="1800" dirty="0"/>
          </a:p>
          <a:p>
            <a:pPr>
              <a:defRPr/>
            </a:pPr>
            <a:r>
              <a:rPr lang="pl-PL" sz="1800" dirty="0"/>
              <a:t>Jeżeli wypłaty na wyjazdy służbowe są realizowane poprzez tak zwaną kasę (obrót gotówkowy), wymagamy prowadzenia raportu kasowego oraz odpowiednich dokumentów. </a:t>
            </a:r>
          </a:p>
          <a:p>
            <a:pPr>
              <a:defRPr/>
            </a:pPr>
            <a:r>
              <a:rPr lang="pl-PL" sz="1800" dirty="0"/>
              <a:t>W kosztach transportu nie są honorowane faktury na zakup paliwa. Wyjątkiem jest sytuacja, w której </a:t>
            </a:r>
            <a:r>
              <a:rPr lang="pl-PL" sz="1800" dirty="0" err="1"/>
              <a:t>grantobiorca</a:t>
            </a:r>
            <a:r>
              <a:rPr lang="pl-PL" sz="1800" dirty="0"/>
              <a:t> jest w posiadaniu samochodu służbowego organizacji bądź samochodu z wypożyczalni. </a:t>
            </a:r>
          </a:p>
          <a:p>
            <a:pPr>
              <a:defRPr/>
            </a:pPr>
            <a:r>
              <a:rPr lang="pl-PL" sz="1800" dirty="0"/>
              <a:t>Faktury za zakup paliwa mogą być także honorowane, gdy w ramach projektu </a:t>
            </a:r>
            <a:r>
              <a:rPr lang="pl-PL" sz="1800" dirty="0" err="1"/>
              <a:t>grantobiorca</a:t>
            </a:r>
            <a:r>
              <a:rPr lang="pl-PL" sz="1800" dirty="0"/>
              <a:t> korzysta z agregatów, maszyn (np. koparki, ładowarki, kosiarki) czy innych urządzeń, pod warunkiem posiadania prawa do użytkowania danego sprzętu (własność, umowa użyczenia lub wypożyczenie). Wtedy taka faktura powinna być wystawiona na </a:t>
            </a:r>
            <a:r>
              <a:rPr lang="pl-PL" sz="1800" dirty="0" err="1"/>
              <a:t>grantobiorcę</a:t>
            </a:r>
            <a:r>
              <a:rPr lang="pl-PL" sz="1800" dirty="0"/>
              <a:t> i szczegółowo opisana do jakich celów zostało zakupione paliwo. Nie jest to jednak koszt transportu.</a:t>
            </a:r>
          </a:p>
        </p:txBody>
      </p:sp>
      <p:sp>
        <p:nvSpPr>
          <p:cNvPr id="57347" name="Tytuł 1"/>
          <p:cNvSpPr>
            <a:spLocks noGrp="1"/>
          </p:cNvSpPr>
          <p:nvPr>
            <p:ph type="title"/>
          </p:nvPr>
        </p:nvSpPr>
        <p:spPr>
          <a:xfrm>
            <a:off x="1593015" y="0"/>
            <a:ext cx="8229600" cy="1143000"/>
          </a:xfrm>
        </p:spPr>
        <p:txBody>
          <a:bodyPr/>
          <a:lstStyle/>
          <a:p>
            <a:r>
              <a:rPr lang="pl-PL" altLang="pl-PL" dirty="0" smtClean="0"/>
              <a:t>Zasady</a:t>
            </a:r>
          </a:p>
        </p:txBody>
      </p:sp>
    </p:spTree>
    <p:extLst>
      <p:ext uri="{BB962C8B-B14F-4D97-AF65-F5344CB8AC3E}">
        <p14:creationId xmlns:p14="http://schemas.microsoft.com/office/powerpoint/2010/main" val="399693999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685015" y="1365741"/>
            <a:ext cx="9036050" cy="5976938"/>
          </a:xfrm>
        </p:spPr>
        <p:txBody>
          <a:bodyPr>
            <a:normAutofit/>
          </a:bodyPr>
          <a:lstStyle/>
          <a:p>
            <a:pPr marL="0" indent="0">
              <a:buNone/>
              <a:defRPr/>
            </a:pPr>
            <a:r>
              <a:rPr lang="pl-PL" sz="2000" b="1" dirty="0"/>
              <a:t>Jak rozliczać koszty stałe (takie jak np. czynsz, telefon, energia) dotyczące realizacji projektu?</a:t>
            </a:r>
            <a:endParaRPr lang="pl-PL" sz="2000" dirty="0"/>
          </a:p>
          <a:p>
            <a:pPr>
              <a:defRPr/>
            </a:pPr>
            <a:r>
              <a:rPr lang="pl-PL" sz="2000" dirty="0"/>
              <a:t>W ramach otrzymanej dotacji możliwe jest sfinansowanie części kosztów związanych z funkcjonowaniem biura </a:t>
            </a:r>
            <a:r>
              <a:rPr lang="pl-PL" sz="2000" dirty="0" err="1"/>
              <a:t>grantobiorcy</a:t>
            </a:r>
            <a:r>
              <a:rPr lang="pl-PL" sz="2000" dirty="0"/>
              <a:t> – tych, które bezpośrednio dotyczą realizowanego projektu. Są nimi również karty telefoniczne telefonów będących w posiadaniu wolontariuszy bądź podwykonawców realizujących działania w ramach grantu.</a:t>
            </a:r>
          </a:p>
          <a:p>
            <a:pPr>
              <a:defRPr/>
            </a:pPr>
            <a:r>
              <a:rPr lang="pl-PL" sz="2000" dirty="0"/>
              <a:t>W przypadku opłat stałych mogą Państwo rozliczać koszty realizacji projektu na dwa sposoby:</a:t>
            </a:r>
          </a:p>
          <a:p>
            <a:pPr>
              <a:defRPr/>
            </a:pPr>
            <a:r>
              <a:rPr lang="pl-PL" sz="2000" dirty="0"/>
              <a:t>Na podstawie kalkulacji procentowej prowadzonych działań w stosunku do całkowitych kosztów ponoszonych przez Państwa organizację, na przykład na każde 8 godzin pracy organizacji 1 godzina przypada na realizację projektu, tak więc 1/8 kosztów eksploatacyjnych może zostać sfinansowana ze środków dotacji.</a:t>
            </a:r>
          </a:p>
          <a:p>
            <a:pPr>
              <a:defRPr/>
            </a:pPr>
            <a:r>
              <a:rPr lang="pl-PL" sz="2000" dirty="0"/>
              <a:t>Na postawie szczegółowych rozliczeń (np. w przypadku rozliczenia rachunku telefonicznego będzie to zestawienie połączeń dotyczących projektu).</a:t>
            </a:r>
          </a:p>
          <a:p>
            <a:pPr marL="0" indent="0">
              <a:buNone/>
              <a:defRPr/>
            </a:pPr>
            <a:endParaRPr lang="pl-PL" sz="2000" dirty="0"/>
          </a:p>
        </p:txBody>
      </p:sp>
      <p:sp>
        <p:nvSpPr>
          <p:cNvPr id="58371" name="Tytuł 1"/>
          <p:cNvSpPr>
            <a:spLocks noGrp="1"/>
          </p:cNvSpPr>
          <p:nvPr>
            <p:ph type="title"/>
          </p:nvPr>
        </p:nvSpPr>
        <p:spPr>
          <a:xfrm>
            <a:off x="685015" y="0"/>
            <a:ext cx="8229600" cy="1143000"/>
          </a:xfrm>
        </p:spPr>
        <p:txBody>
          <a:bodyPr/>
          <a:lstStyle/>
          <a:p>
            <a:r>
              <a:rPr lang="pl-PL" altLang="pl-PL" dirty="0" smtClean="0"/>
              <a:t>Zasady</a:t>
            </a:r>
          </a:p>
        </p:txBody>
      </p:sp>
    </p:spTree>
    <p:extLst>
      <p:ext uri="{BB962C8B-B14F-4D97-AF65-F5344CB8AC3E}">
        <p14:creationId xmlns:p14="http://schemas.microsoft.com/office/powerpoint/2010/main" val="345020102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ymbol zastępczy zawartości 2"/>
          <p:cNvSpPr>
            <a:spLocks noGrp="1"/>
          </p:cNvSpPr>
          <p:nvPr>
            <p:ph idx="1"/>
          </p:nvPr>
        </p:nvSpPr>
        <p:spPr>
          <a:xfrm>
            <a:off x="373930" y="1309180"/>
            <a:ext cx="11654672" cy="5976938"/>
          </a:xfrm>
        </p:spPr>
        <p:txBody>
          <a:bodyPr>
            <a:normAutofit/>
          </a:bodyPr>
          <a:lstStyle/>
          <a:p>
            <a:pPr marL="0" indent="0">
              <a:buNone/>
            </a:pPr>
            <a:r>
              <a:rPr lang="pl-PL" altLang="pl-PL" sz="2400" b="1" dirty="0"/>
              <a:t>Jakie dokumenty są wymagane podczas realizacji projektu?</a:t>
            </a:r>
          </a:p>
          <a:p>
            <a:pPr marL="0" indent="0">
              <a:buNone/>
            </a:pPr>
            <a:endParaRPr lang="pl-PL" altLang="pl-PL" sz="2400" dirty="0"/>
          </a:p>
          <a:p>
            <a:pPr marL="0" indent="0">
              <a:buNone/>
            </a:pPr>
            <a:r>
              <a:rPr lang="pl-PL" altLang="pl-PL" sz="2400" dirty="0"/>
              <a:t>Organizacja musi posiadać wszystkie oryginalne dokumenty źródłowe, to jest oryginały faktur, umów i rachunków. Muszą być one odpowiednio opisane, podpisane oraz zatwierdzone pod względem merytorycznym i formalno-rachunkowym. Dokładny opis znajdą Państwo w umowie dotacji §5 pkt B.</a:t>
            </a:r>
          </a:p>
          <a:p>
            <a:pPr marL="0" indent="0">
              <a:buNone/>
            </a:pPr>
            <a:r>
              <a:rPr lang="pl-PL" altLang="pl-PL" sz="2400" b="1" dirty="0"/>
              <a:t>Przykład:</a:t>
            </a:r>
          </a:p>
          <a:p>
            <a:pPr marL="0" indent="0">
              <a:buNone/>
            </a:pPr>
            <a:r>
              <a:rPr lang="pl-PL" altLang="pl-PL" sz="2400" dirty="0"/>
              <a:t>Na rewersie faktury za papier do drukarki powinno zostać napisane: S</a:t>
            </a:r>
            <a:r>
              <a:rPr lang="pl-PL" altLang="pl-PL" sz="2400" dirty="0" smtClean="0"/>
              <a:t>finansowano </a:t>
            </a:r>
            <a:r>
              <a:rPr lang="pl-PL" altLang="pl-PL" sz="2400" dirty="0"/>
              <a:t>ze środków programu „Działaj Lokalnie” Polsko-Amerykańskiej Fundacji Wolności realizowanego przez Akademię Rozwoju Filantropii w Polsce </a:t>
            </a:r>
            <a:r>
              <a:rPr lang="pl-PL" altLang="pl-PL" sz="2400" dirty="0" smtClean="0"/>
              <a:t>i Stowarzyszenie Lokalna Grupa Działania </a:t>
            </a:r>
            <a:r>
              <a:rPr lang="pl-PL" altLang="pl-PL" sz="2400" dirty="0"/>
              <a:t>Partnerstwo Ducha Gór dotyczy zakupu ……………………………………. (pozycja z budżetu) dla………………………………………………………………………… (nazwa </a:t>
            </a:r>
            <a:r>
              <a:rPr lang="pl-PL" altLang="pl-PL" sz="2400" dirty="0" err="1"/>
              <a:t>grantobiorcy</a:t>
            </a:r>
            <a:r>
              <a:rPr lang="pl-PL" altLang="pl-PL" sz="2400" dirty="0"/>
              <a:t>) na realizację projektu pt. ……………………………………………………… (nazwa projektu). </a:t>
            </a:r>
          </a:p>
          <a:p>
            <a:pPr marL="0" indent="0">
              <a:buNone/>
            </a:pPr>
            <a:endParaRPr lang="pl-PL" altLang="pl-PL" sz="2400" dirty="0"/>
          </a:p>
        </p:txBody>
      </p:sp>
      <p:sp>
        <p:nvSpPr>
          <p:cNvPr id="59395" name="Tytuł 1"/>
          <p:cNvSpPr>
            <a:spLocks noGrp="1"/>
          </p:cNvSpPr>
          <p:nvPr>
            <p:ph type="title"/>
          </p:nvPr>
        </p:nvSpPr>
        <p:spPr>
          <a:xfrm>
            <a:off x="480653" y="0"/>
            <a:ext cx="8229600" cy="1143000"/>
          </a:xfrm>
        </p:spPr>
        <p:txBody>
          <a:bodyPr/>
          <a:lstStyle/>
          <a:p>
            <a:r>
              <a:rPr lang="pl-PL" altLang="pl-PL" dirty="0" smtClean="0"/>
              <a:t>Zasady</a:t>
            </a:r>
          </a:p>
        </p:txBody>
      </p:sp>
    </p:spTree>
    <p:extLst>
      <p:ext uri="{BB962C8B-B14F-4D97-AF65-F5344CB8AC3E}">
        <p14:creationId xmlns:p14="http://schemas.microsoft.com/office/powerpoint/2010/main" val="96015257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ymbol zastępczy zawartości 2"/>
          <p:cNvSpPr>
            <a:spLocks noGrp="1"/>
          </p:cNvSpPr>
          <p:nvPr>
            <p:ph idx="1"/>
          </p:nvPr>
        </p:nvSpPr>
        <p:spPr>
          <a:xfrm>
            <a:off x="534185" y="1214912"/>
            <a:ext cx="9036050" cy="5976938"/>
          </a:xfrm>
        </p:spPr>
        <p:txBody>
          <a:bodyPr>
            <a:normAutofit/>
          </a:bodyPr>
          <a:lstStyle/>
          <a:p>
            <a:pPr marL="0" indent="0">
              <a:buNone/>
            </a:pPr>
            <a:r>
              <a:rPr lang="pl-PL" altLang="pl-PL" sz="1900" b="1" dirty="0"/>
              <a:t>Jak rozliczać faktury, w których znajdują się nie tylko pozycje rozliczane w ramach umowy dotacji? </a:t>
            </a:r>
          </a:p>
          <a:p>
            <a:pPr marL="0" indent="0">
              <a:buNone/>
            </a:pPr>
            <a:r>
              <a:rPr lang="pl-PL" altLang="pl-PL" sz="1900" dirty="0"/>
              <a:t>Jedna (lub więcej) faktura może dokumentować różne koszty, wśród których tylko część pozycji może dotyczyć projektu realizowanego w ramach programu „Działaj Lokalnie”. W tym przypadku w opisie faktury należy zaznaczyć, które pozycje zostały sfinansowane ze środków dotacji, natomiast pozostałe pozycje opisać zgodnie ze źródłem ich finansowania (innym niż dotacja otrzymana od ODL). </a:t>
            </a:r>
          </a:p>
          <a:p>
            <a:pPr marL="0" indent="0">
              <a:buNone/>
            </a:pPr>
            <a:r>
              <a:rPr lang="pl-PL" altLang="pl-PL" sz="1900" b="1" dirty="0"/>
              <a:t>Przykład: </a:t>
            </a:r>
          </a:p>
          <a:p>
            <a:pPr marL="0" indent="0">
              <a:buNone/>
            </a:pPr>
            <a:r>
              <a:rPr lang="pl-PL" altLang="pl-PL" sz="1900" dirty="0"/>
              <a:t>Na fakturze znajdują się trzy pozycje: papier, taśma klejąca i farby. Na potrzeby projektu wykorzystują Państwo jedynie farby. Na rewersie faktury należy więc napisać: „Pozycja 3 – farby, rachunek nr………………………– sfinansowano ze środków programu „Działaj Lokalnie” Polsko-Amerykańskiej Fundacji Wolności realizowanego przez Akademię Rozwoju Filantropii w Polsce oraz Ośrodek Działaj Lokalnie LGD Partnerstwo Ducha Gór , dotyczy zakupu …………………………………… (pozycja z budżetu) dla ………………………………………………………………… (nazwa </a:t>
            </a:r>
            <a:r>
              <a:rPr lang="pl-PL" altLang="pl-PL" sz="1900" dirty="0" err="1"/>
              <a:t>grantobiorcy</a:t>
            </a:r>
            <a:r>
              <a:rPr lang="pl-PL" altLang="pl-PL" sz="1900" dirty="0"/>
              <a:t>) na realizację projektu pt. ……………………………………………………… (nazwa projektu). Pozostałe pozycje na fakturze należy opisać zgodnie ze źródłami ich finansowania czyli np. „Pozycja 1 – papier i pozycja 2 – taśma klejąca zostały sfinansowane ze środków otrzymanych od Urzędu Gminy w Szudziałowie, numer umowy…”.</a:t>
            </a:r>
          </a:p>
        </p:txBody>
      </p:sp>
      <p:sp>
        <p:nvSpPr>
          <p:cNvPr id="60419" name="Tytuł 1"/>
          <p:cNvSpPr>
            <a:spLocks noGrp="1"/>
          </p:cNvSpPr>
          <p:nvPr>
            <p:ph type="title"/>
          </p:nvPr>
        </p:nvSpPr>
        <p:spPr>
          <a:xfrm>
            <a:off x="534185" y="0"/>
            <a:ext cx="8229600" cy="1143000"/>
          </a:xfrm>
        </p:spPr>
        <p:txBody>
          <a:bodyPr/>
          <a:lstStyle/>
          <a:p>
            <a:r>
              <a:rPr lang="pl-PL" altLang="pl-PL" dirty="0" smtClean="0"/>
              <a:t>Zasady</a:t>
            </a:r>
          </a:p>
        </p:txBody>
      </p:sp>
    </p:spTree>
    <p:extLst>
      <p:ext uri="{BB962C8B-B14F-4D97-AF65-F5344CB8AC3E}">
        <p14:creationId xmlns:p14="http://schemas.microsoft.com/office/powerpoint/2010/main" val="67036202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619026" y="1384595"/>
            <a:ext cx="10466895" cy="5976938"/>
          </a:xfrm>
        </p:spPr>
        <p:txBody>
          <a:bodyPr/>
          <a:lstStyle/>
          <a:p>
            <a:pPr>
              <a:defRPr/>
            </a:pPr>
            <a:r>
              <a:rPr lang="pl-PL" b="1" dirty="0">
                <a:solidFill>
                  <a:srgbClr val="FF0000"/>
                </a:solidFill>
              </a:rPr>
              <a:t>W poprzednich edycjach konkursu grantowego zdarzało się, że niektórzy </a:t>
            </a:r>
            <a:r>
              <a:rPr lang="pl-PL" b="1" dirty="0" err="1">
                <a:solidFill>
                  <a:srgbClr val="FF0000"/>
                </a:solidFill>
              </a:rPr>
              <a:t>grantobiorcy</a:t>
            </a:r>
            <a:r>
              <a:rPr lang="pl-PL" b="1" dirty="0">
                <a:solidFill>
                  <a:srgbClr val="FF0000"/>
                </a:solidFill>
              </a:rPr>
              <a:t> zwracali do ODL drobne kwoty (np. 1,20 zł), których nie wykorzystali w trakcie trwania umowy. By uniknąć takiej sytuacji, proponujemy, aby na bieżąco obserwować wydatki w projekcie, a ewentualne małe kwoty pozostałe na koncie przeznaczyć na materiały lub ostatnie działania realizowane w ramach projektu, a przewidziane w budżecie. Jeżeli kwoty pozostałe z dotacji okażą się zbyt małe, by sfinansować z nich wyżej wspomniane materiały, mogą Państwo brakującą część pokryć ze środków własnych. </a:t>
            </a:r>
          </a:p>
          <a:p>
            <a:pPr marL="0" indent="0">
              <a:buNone/>
              <a:defRPr/>
            </a:pPr>
            <a:endParaRPr lang="pl-PL" b="1" dirty="0">
              <a:solidFill>
                <a:srgbClr val="FF0000"/>
              </a:solidFill>
            </a:endParaRPr>
          </a:p>
        </p:txBody>
      </p:sp>
      <p:sp>
        <p:nvSpPr>
          <p:cNvPr id="61443" name="Tytuł 1"/>
          <p:cNvSpPr>
            <a:spLocks noGrp="1"/>
          </p:cNvSpPr>
          <p:nvPr>
            <p:ph type="title"/>
          </p:nvPr>
        </p:nvSpPr>
        <p:spPr>
          <a:xfrm>
            <a:off x="706896" y="0"/>
            <a:ext cx="8229600" cy="1143000"/>
          </a:xfrm>
        </p:spPr>
        <p:txBody>
          <a:bodyPr/>
          <a:lstStyle/>
          <a:p>
            <a:r>
              <a:rPr lang="pl-PL" altLang="pl-PL" dirty="0" smtClean="0"/>
              <a:t>Zasady</a:t>
            </a:r>
          </a:p>
        </p:txBody>
      </p:sp>
    </p:spTree>
    <p:extLst>
      <p:ext uri="{BB962C8B-B14F-4D97-AF65-F5344CB8AC3E}">
        <p14:creationId xmlns:p14="http://schemas.microsoft.com/office/powerpoint/2010/main" val="41903786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 xmlns:a16="http://schemas.microsoft.com/office/drawing/2014/main" id="{8A9B2AE2-6917-422C-AC5C-690DAFAC93AB}"/>
              </a:ext>
            </a:extLst>
          </p:cNvPr>
          <p:cNvSpPr>
            <a:spLocks noGrp="1"/>
          </p:cNvSpPr>
          <p:nvPr>
            <p:ph sz="quarter" idx="4"/>
          </p:nvPr>
        </p:nvSpPr>
        <p:spPr>
          <a:xfrm>
            <a:off x="2953472" y="1229022"/>
            <a:ext cx="8412520" cy="5427810"/>
          </a:xfrm>
        </p:spPr>
        <p:txBody>
          <a:bodyPr>
            <a:noAutofit/>
          </a:bodyPr>
          <a:lstStyle/>
          <a:p>
            <a:pPr algn="just">
              <a:buFont typeface="Wingdings" panose="05000000000000000000" pitchFamily="2" charset="2"/>
              <a:buChar char="§"/>
            </a:pPr>
            <a:r>
              <a:rPr lang="pl-PL" sz="2000" b="1" i="0" u="none" strike="noStrike" baseline="0" dirty="0">
                <a:solidFill>
                  <a:srgbClr val="000000"/>
                </a:solidFill>
                <a:latin typeface="Calibri" panose="020F0502020204030204" pitchFamily="34" charset="0"/>
              </a:rPr>
              <a:t>Zaangażowanie społeczne i odpowiedzialność </a:t>
            </a:r>
            <a:endParaRPr lang="pl-PL" sz="2000" b="0" i="0" u="none" strike="noStrike" baseline="0" dirty="0">
              <a:solidFill>
                <a:srgbClr val="000000"/>
              </a:solidFill>
              <a:latin typeface="Calibri" panose="020F0502020204030204" pitchFamily="34" charset="0"/>
            </a:endParaRPr>
          </a:p>
          <a:p>
            <a:pPr marL="355600" indent="0">
              <a:buNone/>
            </a:pPr>
            <a:r>
              <a:rPr lang="pl-PL" sz="2000" dirty="0">
                <a:solidFill>
                  <a:srgbClr val="000000"/>
                </a:solidFill>
                <a:latin typeface="Calibri" panose="020F0502020204030204" pitchFamily="34" charset="0"/>
              </a:rPr>
              <a:t>Podejmowane w Programie przedsięwzięcia służą wyzwalaniu społecznej energii. Ośrodki Działaj Lokalnie komunikują się ze swoją społecznością, angażują mieszkańców wsi i małych miast we wspólne działania.</a:t>
            </a:r>
            <a:br>
              <a:rPr lang="pl-PL" sz="2000" dirty="0">
                <a:solidFill>
                  <a:srgbClr val="000000"/>
                </a:solidFill>
                <a:latin typeface="Calibri" panose="020F0502020204030204" pitchFamily="34" charset="0"/>
              </a:rPr>
            </a:br>
            <a:r>
              <a:rPr lang="pl-PL" sz="2000" dirty="0">
                <a:solidFill>
                  <a:srgbClr val="000000"/>
                </a:solidFill>
                <a:latin typeface="Calibri" panose="020F0502020204030204" pitchFamily="34" charset="0"/>
              </a:rPr>
              <a:t>Wsparcie otrzymują projekty będące odpowiedzią na konkretne potrzeby. </a:t>
            </a:r>
            <a:endParaRPr lang="pl-PL" sz="2000" b="0" i="0" u="none" strike="noStrike" baseline="0" dirty="0">
              <a:solidFill>
                <a:srgbClr val="000000"/>
              </a:solidFill>
              <a:latin typeface="Calibri" panose="020F0502020204030204" pitchFamily="34" charset="0"/>
            </a:endParaRPr>
          </a:p>
          <a:p>
            <a:pPr algn="just">
              <a:buFont typeface="Wingdings" panose="05000000000000000000" pitchFamily="2" charset="2"/>
              <a:buChar char="§"/>
            </a:pPr>
            <a:r>
              <a:rPr lang="pl-PL" sz="2000" b="1" i="0" u="none" strike="noStrike" baseline="0" dirty="0">
                <a:solidFill>
                  <a:srgbClr val="000000"/>
                </a:solidFill>
                <a:latin typeface="Calibri" panose="020F0502020204030204" pitchFamily="34" charset="0"/>
              </a:rPr>
              <a:t>Gotowość do podejmowania wyzwań i otwartość na współpracę </a:t>
            </a:r>
            <a:endParaRPr lang="pl-PL" sz="2000" b="0" i="0" u="none" strike="noStrike" baseline="0" dirty="0">
              <a:solidFill>
                <a:srgbClr val="000000"/>
              </a:solidFill>
              <a:latin typeface="Calibri" panose="020F0502020204030204" pitchFamily="34" charset="0"/>
            </a:endParaRPr>
          </a:p>
          <a:p>
            <a:pPr marL="355600" indent="0">
              <a:buNone/>
            </a:pPr>
            <a:r>
              <a:rPr lang="pl-PL" sz="2000" dirty="0">
                <a:solidFill>
                  <a:srgbClr val="000000"/>
                </a:solidFill>
                <a:latin typeface="Calibri" panose="020F0502020204030204" pitchFamily="34" charset="0"/>
              </a:rPr>
              <a:t>Ośrodki Działaj Lokalnie i realizatorzy projektów lokalnych poszukują niestandardowych metod działania, eksplorują nowe obszary zaangażowania społecznego oraz promują innowacyjne rozwiązania wśród swoich partnerów i odbiorców projektów.</a:t>
            </a:r>
            <a:endParaRPr lang="pl-PL" sz="2000" b="0" i="0" u="none" strike="noStrike" baseline="0" dirty="0">
              <a:solidFill>
                <a:srgbClr val="000000"/>
              </a:solidFill>
              <a:latin typeface="Calibri" panose="020F0502020204030204" pitchFamily="34" charset="0"/>
            </a:endParaRPr>
          </a:p>
          <a:p>
            <a:pPr algn="just">
              <a:buFont typeface="Wingdings" panose="05000000000000000000" pitchFamily="2" charset="2"/>
              <a:buChar char="§"/>
            </a:pPr>
            <a:r>
              <a:rPr lang="pl-PL" sz="2000" b="1" i="0" u="none" strike="noStrike" baseline="0" dirty="0">
                <a:solidFill>
                  <a:srgbClr val="000000"/>
                </a:solidFill>
                <a:latin typeface="Calibri" panose="020F0502020204030204" pitchFamily="34" charset="0"/>
              </a:rPr>
              <a:t>Dzielenie się zasobami i budowanie partnerstw </a:t>
            </a:r>
            <a:endParaRPr lang="pl-PL" sz="2000" b="0" i="0" u="none" strike="noStrike" baseline="0" dirty="0">
              <a:solidFill>
                <a:srgbClr val="000000"/>
              </a:solidFill>
              <a:latin typeface="Calibri" panose="020F0502020204030204" pitchFamily="34" charset="0"/>
            </a:endParaRPr>
          </a:p>
          <a:p>
            <a:pPr marL="355600" indent="0">
              <a:buNone/>
            </a:pPr>
            <a:r>
              <a:rPr lang="pl-PL" sz="2000" dirty="0">
                <a:solidFill>
                  <a:srgbClr val="000000"/>
                </a:solidFill>
                <a:latin typeface="Calibri" panose="020F0502020204030204" pitchFamily="34" charset="0"/>
              </a:rPr>
              <a:t>Działając na rzecz dobra wspólnego, Ośrodki Działaj Lokalnie, realizatorzy projektów, mieszkańcy jak i wolontariusze pozyskują i angażują partnerów</a:t>
            </a:r>
            <a:br>
              <a:rPr lang="pl-PL" sz="2000" dirty="0">
                <a:solidFill>
                  <a:srgbClr val="000000"/>
                </a:solidFill>
                <a:latin typeface="Calibri" panose="020F0502020204030204" pitchFamily="34" charset="0"/>
              </a:rPr>
            </a:br>
            <a:r>
              <a:rPr lang="pl-PL" sz="2000" dirty="0">
                <a:solidFill>
                  <a:srgbClr val="000000"/>
                </a:solidFill>
                <a:latin typeface="Calibri" panose="020F0502020204030204" pitchFamily="34" charset="0"/>
              </a:rPr>
              <a:t>i zasoby (finansowe i rzeczowe). Wszyscy dbają o jak najlepsze wykorzystanie powierzonych środków, transparentność procedur, rzetelny monitoring i rozliczenie prowadzonych działań. Budowany jest kapitał społeczny oparty na zaufaniu partnerów i obywateli.</a:t>
            </a:r>
            <a:endParaRPr lang="pl-PL" sz="2000" dirty="0"/>
          </a:p>
        </p:txBody>
      </p:sp>
      <p:sp>
        <p:nvSpPr>
          <p:cNvPr id="4" name="Symbol zastępczy numeru slajdu 3">
            <a:extLst>
              <a:ext uri="{FF2B5EF4-FFF2-40B4-BE49-F238E27FC236}">
                <a16:creationId xmlns="" xmlns:a16="http://schemas.microsoft.com/office/drawing/2014/main" id="{39AE7AE2-62C1-439D-91F3-AFFB8E51F172}"/>
              </a:ext>
            </a:extLst>
          </p:cNvPr>
          <p:cNvSpPr>
            <a:spLocks noGrp="1"/>
          </p:cNvSpPr>
          <p:nvPr>
            <p:ph type="sldNum" sz="quarter" idx="12"/>
          </p:nvPr>
        </p:nvSpPr>
        <p:spPr/>
        <p:txBody>
          <a:bodyPr/>
          <a:lstStyle/>
          <a:p>
            <a:fld id="{8C77EEB4-143E-4FD0-9B6B-C1777D372456}" type="slidenum">
              <a:rPr lang="pl-PL" smtClean="0"/>
              <a:t>5</a:t>
            </a:fld>
            <a:endParaRPr lang="pl-PL"/>
          </a:p>
        </p:txBody>
      </p:sp>
      <p:sp>
        <p:nvSpPr>
          <p:cNvPr id="5" name="pole tekstowe 4">
            <a:extLst>
              <a:ext uri="{FF2B5EF4-FFF2-40B4-BE49-F238E27FC236}">
                <a16:creationId xmlns="" xmlns:a16="http://schemas.microsoft.com/office/drawing/2014/main" id="{21C08EE1-4FB3-44FB-8564-7C6EB9519BD8}"/>
              </a:ext>
            </a:extLst>
          </p:cNvPr>
          <p:cNvSpPr txBox="1"/>
          <p:nvPr/>
        </p:nvSpPr>
        <p:spPr>
          <a:xfrm>
            <a:off x="336884" y="1311131"/>
            <a:ext cx="2261937" cy="1261884"/>
          </a:xfrm>
          <a:prstGeom prst="rect">
            <a:avLst/>
          </a:prstGeom>
          <a:noFill/>
        </p:spPr>
        <p:txBody>
          <a:bodyPr wrap="square" rtlCol="0">
            <a:spAutoFit/>
          </a:bodyPr>
          <a:lstStyle/>
          <a:p>
            <a:r>
              <a:rPr lang="pl-PL" sz="3200" b="1" dirty="0">
                <a:solidFill>
                  <a:schemeClr val="bg1"/>
                </a:solidFill>
                <a:latin typeface="+mj-lt"/>
              </a:rPr>
              <a:t>Wartości </a:t>
            </a:r>
          </a:p>
          <a:p>
            <a:r>
              <a:rPr lang="pl-PL" sz="3200" b="1" dirty="0">
                <a:solidFill>
                  <a:schemeClr val="bg1"/>
                </a:solidFill>
                <a:latin typeface="+mj-lt"/>
              </a:rPr>
              <a:t>i postawy </a:t>
            </a:r>
            <a:r>
              <a:rPr lang="pl-PL" sz="4400" b="1" dirty="0">
                <a:solidFill>
                  <a:schemeClr val="bg1"/>
                </a:solidFill>
                <a:latin typeface="+mj-lt"/>
              </a:rPr>
              <a:t> </a:t>
            </a:r>
            <a:endParaRPr lang="pl-PL" sz="4400" dirty="0">
              <a:solidFill>
                <a:schemeClr val="bg1"/>
              </a:solidFill>
              <a:latin typeface="+mj-lt"/>
            </a:endParaRPr>
          </a:p>
        </p:txBody>
      </p:sp>
      <p:cxnSp>
        <p:nvCxnSpPr>
          <p:cNvPr id="6" name="Łącznik prosty 5">
            <a:extLst>
              <a:ext uri="{FF2B5EF4-FFF2-40B4-BE49-F238E27FC236}">
                <a16:creationId xmlns="" xmlns:a16="http://schemas.microsoft.com/office/drawing/2014/main" id="{BED79964-38A7-4F60-BC68-2DEA8EBF2D72}"/>
              </a:ext>
            </a:extLst>
          </p:cNvPr>
          <p:cNvCxnSpPr>
            <a:cxnSpLocks/>
          </p:cNvCxnSpPr>
          <p:nvPr/>
        </p:nvCxnSpPr>
        <p:spPr>
          <a:xfrm flipV="1">
            <a:off x="336884" y="2663847"/>
            <a:ext cx="1674795" cy="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pole tekstowe 8">
            <a:extLst>
              <a:ext uri="{FF2B5EF4-FFF2-40B4-BE49-F238E27FC236}">
                <a16:creationId xmlns="" xmlns:a16="http://schemas.microsoft.com/office/drawing/2014/main" id="{C2540AEC-48C3-4485-830C-CD0BA9FDFBCF}"/>
              </a:ext>
            </a:extLst>
          </p:cNvPr>
          <p:cNvSpPr txBox="1"/>
          <p:nvPr/>
        </p:nvSpPr>
        <p:spPr>
          <a:xfrm>
            <a:off x="337931" y="2754683"/>
            <a:ext cx="2145388" cy="2308324"/>
          </a:xfrm>
          <a:prstGeom prst="rect">
            <a:avLst/>
          </a:prstGeom>
          <a:noFill/>
        </p:spPr>
        <p:txBody>
          <a:bodyPr wrap="square">
            <a:spAutoFit/>
          </a:bodyPr>
          <a:lstStyle/>
          <a:p>
            <a:pPr marL="0" indent="0">
              <a:buFont typeface="Arial" charset="0"/>
              <a:buNone/>
              <a:defRPr/>
            </a:pPr>
            <a:r>
              <a:rPr lang="pl-PL" sz="2400" dirty="0">
                <a:solidFill>
                  <a:schemeClr val="bg1"/>
                </a:solidFill>
                <a:latin typeface="+mj-lt"/>
              </a:rPr>
              <a:t>„Działaj Lokalnie” jest programem, który promuje takie wartości</a:t>
            </a:r>
            <a:br>
              <a:rPr lang="pl-PL" sz="2400" dirty="0">
                <a:solidFill>
                  <a:schemeClr val="bg1"/>
                </a:solidFill>
                <a:latin typeface="+mj-lt"/>
              </a:rPr>
            </a:br>
            <a:r>
              <a:rPr lang="pl-PL" sz="2400" dirty="0">
                <a:solidFill>
                  <a:schemeClr val="bg1"/>
                </a:solidFill>
                <a:latin typeface="+mj-lt"/>
              </a:rPr>
              <a:t>i postawy jak: </a:t>
            </a:r>
          </a:p>
        </p:txBody>
      </p:sp>
    </p:spTree>
    <p:extLst>
      <p:ext uri="{BB962C8B-B14F-4D97-AF65-F5344CB8AC3E}">
        <p14:creationId xmlns:p14="http://schemas.microsoft.com/office/powerpoint/2010/main" val="325689328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ymbol zastępczy zawartości 3"/>
          <p:cNvGraphicFramePr>
            <a:graphicFrameLocks noGrp="1"/>
          </p:cNvGraphicFramePr>
          <p:nvPr>
            <p:ph idx="1"/>
          </p:nvPr>
        </p:nvGraphicFramePr>
        <p:xfrm>
          <a:off x="1631950" y="1146175"/>
          <a:ext cx="9036050" cy="5811838"/>
        </p:xfrm>
        <a:graphic>
          <a:graphicData uri="http://schemas.openxmlformats.org/drawingml/2006/table">
            <a:tbl>
              <a:tblPr firstRow="1" firstCol="1" bandRow="1">
                <a:tableStyleId>{5C22544A-7EE6-4342-B048-85BDC9FD1C3A}</a:tableStyleId>
              </a:tblPr>
              <a:tblGrid>
                <a:gridCol w="9036050"/>
              </a:tblGrid>
              <a:tr h="5811838">
                <a:tc>
                  <a:txBody>
                    <a:bodyPr/>
                    <a:lstStyle/>
                    <a:p>
                      <a:pPr algn="ctr">
                        <a:lnSpc>
                          <a:spcPct val="115000"/>
                        </a:lnSpc>
                        <a:spcAft>
                          <a:spcPts val="1000"/>
                        </a:spcAft>
                      </a:pPr>
                      <a:r>
                        <a:rPr lang="pl-PL" sz="1800" dirty="0">
                          <a:effectLst/>
                        </a:rPr>
                        <a:t>TRZY ZŁOTE ZASADY DOKUMENTACJI PROJEKTU:</a:t>
                      </a:r>
                    </a:p>
                    <a:p>
                      <a:pPr marL="342900" lvl="0" indent="-342900" algn="just">
                        <a:lnSpc>
                          <a:spcPct val="115000"/>
                        </a:lnSpc>
                        <a:spcAft>
                          <a:spcPts val="0"/>
                        </a:spcAft>
                        <a:buFont typeface="+mj-lt"/>
                        <a:buAutoNum type="arabicPeriod"/>
                      </a:pPr>
                      <a:r>
                        <a:rPr lang="pl-PL" sz="1800" dirty="0">
                          <a:effectLst/>
                        </a:rPr>
                        <a:t>Każdy dokument musi zostać zatwierdzony pod względem merytorycznym i formalno-rachunkowym. Powinien zawierać na rewersie następujące formuły:</a:t>
                      </a:r>
                    </a:p>
                    <a:p>
                      <a:pPr marL="221615" algn="just">
                        <a:lnSpc>
                          <a:spcPct val="115000"/>
                        </a:lnSpc>
                        <a:spcAft>
                          <a:spcPts val="0"/>
                        </a:spcAft>
                      </a:pPr>
                      <a:r>
                        <a:rPr lang="pl-PL" sz="1800" dirty="0">
                          <a:effectLst/>
                        </a:rPr>
                        <a:t>Sprawdzono pod względem merytorycznym i zatwierdzono do wypłaty (wraz z datą i podpisem osoby upoważnionej). Zgodność pod względem merytorycznym oznacza, że osoba odpowiedzialna za podejmowanie decyzji w organizacji potwierdza zgodność wydatku z budżetem projektu, a także potwierdza poprawność wystawienia dokumentu.</a:t>
                      </a:r>
                    </a:p>
                    <a:p>
                      <a:pPr marL="221615" algn="just">
                        <a:lnSpc>
                          <a:spcPct val="115000"/>
                        </a:lnSpc>
                        <a:spcAft>
                          <a:spcPts val="0"/>
                        </a:spcAft>
                      </a:pPr>
                      <a:r>
                        <a:rPr lang="pl-PL" sz="1800" dirty="0">
                          <a:effectLst/>
                        </a:rPr>
                        <a:t>Sprawdzono pod względem formalno-rachunkowym (wraz z podpisem osoby upoważnionej, tj. odpowiedzialnej za finanse w organizacji – księgowej/księgowego, skarbnika). Formuła ta oznacza sprawdzenie dokumentu pod względem finansowym.</a:t>
                      </a:r>
                    </a:p>
                    <a:p>
                      <a:pPr marL="342900" lvl="0" indent="-342900" algn="just">
                        <a:lnSpc>
                          <a:spcPct val="115000"/>
                        </a:lnSpc>
                        <a:spcAft>
                          <a:spcPts val="0"/>
                        </a:spcAft>
                        <a:buFont typeface="+mj-lt"/>
                        <a:buAutoNum type="arabicPeriod"/>
                      </a:pPr>
                      <a:r>
                        <a:rPr lang="pl-PL" sz="1800" dirty="0">
                          <a:effectLst/>
                        </a:rPr>
                        <a:t>Każdy dokument finansowy musi zawierać trwały opis na oryginale (nie może być załączony na osobnej kartce ani sporządzony ołówkiem) oraz informacje, jakie koszty zostały poniesione, w jakim celu i z jakiej pozycji budżetowej są finansowane. </a:t>
                      </a:r>
                    </a:p>
                    <a:p>
                      <a:pPr marL="342900" lvl="0" indent="-342900" algn="just">
                        <a:lnSpc>
                          <a:spcPct val="115000"/>
                        </a:lnSpc>
                        <a:spcAft>
                          <a:spcPts val="0"/>
                        </a:spcAft>
                        <a:buFont typeface="+mj-lt"/>
                        <a:buAutoNum type="arabicPeriod"/>
                      </a:pPr>
                      <a:r>
                        <a:rPr lang="pl-PL" sz="1800" dirty="0">
                          <a:effectLst/>
                        </a:rPr>
                        <a:t>Każdy oryginalny dokument finansowy musi również zawierać pod opisem informację: Sfinansowano w ramach programu „Działaj Lokalnie”.</a:t>
                      </a:r>
                    </a:p>
                    <a:p>
                      <a:pPr marL="228600" algn="just">
                        <a:lnSpc>
                          <a:spcPct val="115000"/>
                        </a:lnSpc>
                        <a:spcAft>
                          <a:spcPts val="1000"/>
                        </a:spcAft>
                      </a:pPr>
                      <a:r>
                        <a:rPr lang="pl-PL" sz="1800" dirty="0">
                          <a:effectLst/>
                        </a:rPr>
                        <a:t>Dopuszczalne jest dokonywanie zmian w opisie dokumentu. W tym celu należy przekreślić treść pierwotną, zachowując jej czytelność, i opisać dokument po raz drugi, w sposób prawidłowy, oraz podpisać się pod nowym opisem. </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77" marR="68577" marT="0" marB="0"/>
                </a:tc>
              </a:tr>
            </a:tbl>
          </a:graphicData>
        </a:graphic>
      </p:graphicFrame>
      <p:sp>
        <p:nvSpPr>
          <p:cNvPr id="62472" name="Tytuł 1"/>
          <p:cNvSpPr>
            <a:spLocks noGrp="1"/>
          </p:cNvSpPr>
          <p:nvPr>
            <p:ph type="title"/>
          </p:nvPr>
        </p:nvSpPr>
        <p:spPr>
          <a:xfrm>
            <a:off x="1970088" y="3175"/>
            <a:ext cx="8229600" cy="1143000"/>
          </a:xfrm>
        </p:spPr>
        <p:txBody>
          <a:bodyPr/>
          <a:lstStyle/>
          <a:p>
            <a:r>
              <a:rPr lang="pl-PL" altLang="pl-PL" smtClean="0"/>
              <a:t>Zasady</a:t>
            </a:r>
          </a:p>
        </p:txBody>
      </p:sp>
    </p:spTree>
    <p:extLst>
      <p:ext uri="{BB962C8B-B14F-4D97-AF65-F5344CB8AC3E}">
        <p14:creationId xmlns:p14="http://schemas.microsoft.com/office/powerpoint/2010/main" val="10958316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ymbol zastępczy zawartości 2"/>
          <p:cNvSpPr>
            <a:spLocks noGrp="1"/>
          </p:cNvSpPr>
          <p:nvPr>
            <p:ph idx="1"/>
          </p:nvPr>
        </p:nvSpPr>
        <p:spPr>
          <a:xfrm>
            <a:off x="722722" y="1474887"/>
            <a:ext cx="9144000" cy="5184775"/>
          </a:xfrm>
        </p:spPr>
        <p:txBody>
          <a:bodyPr/>
          <a:lstStyle/>
          <a:p>
            <a:r>
              <a:rPr lang="pl-PL" altLang="pl-PL" sz="2400" dirty="0"/>
              <a:t>Monitoring merytoryczny polega na odbyciu rozmowy służącej sprawdzeniu postępów w realizacji projektu. Postępy te opisywane są w wypełnianej na miejscu krótkiej ankiecie.</a:t>
            </a:r>
          </a:p>
          <a:p>
            <a:r>
              <a:rPr lang="pl-PL" altLang="pl-PL" sz="2400" dirty="0"/>
              <a:t>Monitoring finansowy polega na weryfikacji poprawności dokumentacji projektu, w tym na sprawdzeniu, na ile poniesione koszty są adekwatne do zrealizowanych działań, oraz czy dokumenty są odpowiednio opisane, zadekretowane i zawierają oznaczenie źródeł finansowania. </a:t>
            </a:r>
          </a:p>
          <a:p>
            <a:r>
              <a:rPr lang="pl-PL" altLang="pl-PL" sz="2400" dirty="0"/>
              <a:t>Zgodnie z umową (§5) ODL ma prawo przeprowadzić u Państwa monitoring (zarówno finansowy jak i merytoryczny) w każdym momencie realizacji projektu we wcześniej uzgodnionym, dogodnym zarówno dla </a:t>
            </a:r>
            <a:r>
              <a:rPr lang="pl-PL" altLang="pl-PL" sz="2400" dirty="0" err="1"/>
              <a:t>grantobiorcy</a:t>
            </a:r>
            <a:r>
              <a:rPr lang="pl-PL" altLang="pl-PL" sz="2400" dirty="0"/>
              <a:t>, jak i ODL terminie. Spotkanie poświęcone monitoringowi powinno odbyć się w połowie realizacji projektu. </a:t>
            </a:r>
          </a:p>
          <a:p>
            <a:endParaRPr lang="pl-PL" altLang="pl-PL" sz="2400" dirty="0"/>
          </a:p>
        </p:txBody>
      </p:sp>
      <p:sp>
        <p:nvSpPr>
          <p:cNvPr id="63491" name="Tytuł 1"/>
          <p:cNvSpPr>
            <a:spLocks noGrp="1"/>
          </p:cNvSpPr>
          <p:nvPr>
            <p:ph type="title"/>
          </p:nvPr>
        </p:nvSpPr>
        <p:spPr>
          <a:xfrm>
            <a:off x="722722" y="72436"/>
            <a:ext cx="8229600" cy="1143000"/>
          </a:xfrm>
        </p:spPr>
        <p:txBody>
          <a:bodyPr/>
          <a:lstStyle/>
          <a:p>
            <a:r>
              <a:rPr lang="pl-PL" altLang="pl-PL" dirty="0" smtClean="0"/>
              <a:t>Zasady</a:t>
            </a:r>
          </a:p>
        </p:txBody>
      </p:sp>
    </p:spTree>
    <p:extLst>
      <p:ext uri="{BB962C8B-B14F-4D97-AF65-F5344CB8AC3E}">
        <p14:creationId xmlns:p14="http://schemas.microsoft.com/office/powerpoint/2010/main" val="270229025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ymbol zastępczy zawartości 2"/>
          <p:cNvSpPr>
            <a:spLocks noGrp="1"/>
          </p:cNvSpPr>
          <p:nvPr>
            <p:ph idx="1"/>
          </p:nvPr>
        </p:nvSpPr>
        <p:spPr>
          <a:xfrm>
            <a:off x="433633" y="1412876"/>
            <a:ext cx="11500701" cy="5205413"/>
          </a:xfrm>
        </p:spPr>
        <p:txBody>
          <a:bodyPr>
            <a:noAutofit/>
          </a:bodyPr>
          <a:lstStyle/>
          <a:p>
            <a:r>
              <a:rPr lang="pl-PL" altLang="pl-PL" sz="2000" b="1" dirty="0"/>
              <a:t>§ 7. Umowy</a:t>
            </a:r>
          </a:p>
          <a:p>
            <a:r>
              <a:rPr lang="pl-PL" altLang="pl-PL" sz="2000" dirty="0"/>
              <a:t>Dotowany zobowiązuje się do złożenia </a:t>
            </a:r>
            <a:r>
              <a:rPr lang="pl-PL" altLang="pl-PL" sz="2000" b="1" dirty="0"/>
              <a:t>raportu merytorycznego i finansowego z realizacji Umowy w formie elektronicznej </a:t>
            </a:r>
            <a:r>
              <a:rPr lang="pl-PL" altLang="pl-PL" sz="2000" dirty="0"/>
              <a:t>(wg. wzoru znajdującego się w załączniku 2) za pośrednictwem systemu online dostępnego na stronie http://system.dzialajlokalnie.pl, obejmującego cały okres realizacji Projektu </a:t>
            </a:r>
            <a:r>
              <a:rPr lang="pl-PL" altLang="pl-PL" sz="2000" b="1" dirty="0"/>
              <a:t>do dnia </a:t>
            </a:r>
            <a:r>
              <a:rPr lang="pl-PL" altLang="pl-PL" sz="2000" b="1" dirty="0" smtClean="0"/>
              <a:t>21.01.2021 </a:t>
            </a:r>
            <a:r>
              <a:rPr lang="pl-PL" altLang="pl-PL" sz="2000" b="1" dirty="0"/>
              <a:t>r.</a:t>
            </a:r>
          </a:p>
          <a:p>
            <a:r>
              <a:rPr lang="pl-PL" altLang="pl-PL" sz="2000" dirty="0"/>
              <a:t>Raport powinien być złożony także w wersji oryginalnej na adres wskazany w § 11. ust. A.</a:t>
            </a:r>
          </a:p>
          <a:p>
            <a:r>
              <a:rPr lang="pl-PL" altLang="pl-PL" sz="2000" dirty="0"/>
              <a:t>Kserokopia raportu powinna znajdować się w siedzibie Dotowanego.</a:t>
            </a:r>
          </a:p>
          <a:p>
            <a:r>
              <a:rPr lang="pl-PL" altLang="pl-PL" sz="2000" dirty="0"/>
              <a:t>Poza raportem końcowym, wymienionym w § 7. ust. A, </a:t>
            </a:r>
            <a:r>
              <a:rPr lang="pl-PL" altLang="pl-PL" sz="2000" b="1" dirty="0"/>
              <a:t>Dotowany będzie dostarczać ODL pisemne kwartalne raporty w formie elektronicznej, do czasu całkowitego rozliczenia środków dostępnych w ramach Umowy – nie później niż 30 dni po zakończeniu każdego kwartału kalendarzowego. </a:t>
            </a:r>
            <a:r>
              <a:rPr lang="pl-PL" altLang="pl-PL" sz="2000" dirty="0"/>
              <a:t>Raporty zawierać będą informacje o sposobie wykorzystania środków dostępnych w ramach Umowy oraz przebiegu i postępie w realizacji Projektu, na który środki dostępne w ramach Umowy zostały przeznaczone. Ponadto raporty będą sporządzane na każde żądanie ODL.</a:t>
            </a:r>
          </a:p>
          <a:p>
            <a:r>
              <a:rPr lang="pl-PL" altLang="pl-PL" sz="2000" b="1" dirty="0"/>
              <a:t>Niedotrzymanie terminu złożenia raportu wskazanego w § 7. ust. A może skutkować zażądaniem zwrotu całości lub części dotacji.</a:t>
            </a:r>
          </a:p>
          <a:p>
            <a:endParaRPr lang="pl-PL" altLang="pl-PL" sz="2000" dirty="0"/>
          </a:p>
        </p:txBody>
      </p:sp>
      <p:sp>
        <p:nvSpPr>
          <p:cNvPr id="64515" name="Tytuł 1"/>
          <p:cNvSpPr>
            <a:spLocks noGrp="1"/>
          </p:cNvSpPr>
          <p:nvPr>
            <p:ph type="title"/>
          </p:nvPr>
        </p:nvSpPr>
        <p:spPr>
          <a:xfrm>
            <a:off x="770134" y="72436"/>
            <a:ext cx="8229600" cy="1143000"/>
          </a:xfrm>
        </p:spPr>
        <p:txBody>
          <a:bodyPr/>
          <a:lstStyle/>
          <a:p>
            <a:r>
              <a:rPr lang="pl-PL" altLang="pl-PL" dirty="0" smtClean="0"/>
              <a:t>Zasady</a:t>
            </a:r>
          </a:p>
        </p:txBody>
      </p:sp>
    </p:spTree>
    <p:extLst>
      <p:ext uri="{BB962C8B-B14F-4D97-AF65-F5344CB8AC3E}">
        <p14:creationId xmlns:p14="http://schemas.microsoft.com/office/powerpoint/2010/main" val="429205734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694719" y="1375168"/>
            <a:ext cx="10787127" cy="5205413"/>
          </a:xfrm>
        </p:spPr>
        <p:txBody>
          <a:bodyPr>
            <a:normAutofit/>
          </a:bodyPr>
          <a:lstStyle/>
          <a:p>
            <a:pPr marL="0" indent="0">
              <a:buNone/>
              <a:defRPr/>
            </a:pPr>
            <a:r>
              <a:rPr lang="pl-PL" sz="2400" b="1" dirty="0"/>
              <a:t> 8.</a:t>
            </a:r>
          </a:p>
          <a:p>
            <a:pPr>
              <a:defRPr/>
            </a:pPr>
            <a:r>
              <a:rPr lang="pl-PL" sz="2400" b="1" dirty="0"/>
              <a:t>Dotowany zobowiązuje się prowadzić i przesyłać ODL dokumentację zdjęciową i/lub filmową i/lub audiowizualną z realizacji Projektu wraz z pisemną zgodą autora na zamieszczanie materiałów w bezpłatnych publikacjach i artykułach dotyczących programu,</a:t>
            </a:r>
            <a:r>
              <a:rPr lang="pl-PL" sz="2400" dirty="0"/>
              <a:t> wykorzystanie w opracowaniu plakatów promujących projekty realizowane w ramach programu „Działaj Lokalnie” oraz umieszczenie na stronach internetowych ARFP www.filantropia.org.pl, www.dzialajlokalnie.pl i PAFW www.pafw.pl. Treść oświadczenia ODL przekaże Dotowanemu drogą elektroniczną.</a:t>
            </a:r>
          </a:p>
          <a:p>
            <a:pPr>
              <a:defRPr/>
            </a:pPr>
            <a:r>
              <a:rPr lang="pl-PL" sz="2400" b="1" dirty="0"/>
              <a:t>Dotowany zobowiązuje się do informowania ODL o najważniejszych, otwartych wydarzeniach lokalnych związanych z realizacją Projektu (np. seminaria, koncerty, festyny, etc.) przynajmniej na dwa tygodnie przed ich przeprowadzeniem.</a:t>
            </a:r>
          </a:p>
          <a:p>
            <a:pPr>
              <a:defRPr/>
            </a:pPr>
            <a:r>
              <a:rPr lang="pl-PL" sz="2400" b="1" dirty="0"/>
              <a:t>Dotowany będzie brał udział w spotkaniach służących wymianie doświadczeń organizowanych przez ODL.</a:t>
            </a:r>
          </a:p>
          <a:p>
            <a:pPr>
              <a:defRPr/>
            </a:pPr>
            <a:endParaRPr lang="pl-PL" sz="2400" dirty="0"/>
          </a:p>
        </p:txBody>
      </p:sp>
      <p:sp>
        <p:nvSpPr>
          <p:cNvPr id="65539" name="Tytuł 1"/>
          <p:cNvSpPr>
            <a:spLocks noGrp="1"/>
          </p:cNvSpPr>
          <p:nvPr>
            <p:ph type="title"/>
          </p:nvPr>
        </p:nvSpPr>
        <p:spPr>
          <a:xfrm>
            <a:off x="600452" y="91290"/>
            <a:ext cx="8229600" cy="1143000"/>
          </a:xfrm>
        </p:spPr>
        <p:txBody>
          <a:bodyPr/>
          <a:lstStyle/>
          <a:p>
            <a:r>
              <a:rPr lang="pl-PL" altLang="pl-PL" dirty="0" smtClean="0"/>
              <a:t>Zasady</a:t>
            </a:r>
          </a:p>
        </p:txBody>
      </p:sp>
    </p:spTree>
    <p:extLst>
      <p:ext uri="{BB962C8B-B14F-4D97-AF65-F5344CB8AC3E}">
        <p14:creationId xmlns:p14="http://schemas.microsoft.com/office/powerpoint/2010/main" val="166142122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537329" y="1241426"/>
            <a:ext cx="10982226" cy="5616575"/>
          </a:xfrm>
        </p:spPr>
        <p:txBody>
          <a:bodyPr/>
          <a:lstStyle/>
          <a:p>
            <a:pPr marL="0" indent="0">
              <a:buNone/>
              <a:defRPr/>
            </a:pPr>
            <a:r>
              <a:rPr lang="pl-PL" sz="2000" b="1" dirty="0"/>
              <a:t>§ 9. Umowy</a:t>
            </a:r>
          </a:p>
          <a:p>
            <a:pPr>
              <a:defRPr/>
            </a:pPr>
            <a:r>
              <a:rPr lang="pl-PL" sz="2000" dirty="0"/>
              <a:t>Dobra wytworzone i/lub nabyte w toku realizacji Projektu ze środków dostępnych w ramach Umowy stanowić będą własność Dotowanego, z zastrzeżeniem postanowienia ust. C i D poniżej. Dotowany w szczególności zapewni przeniesienie na swoją rzecz praw do wartości niematerialnych i prawnych, w tym autorskich praw majątkowych do wszystkich utworów, stworzonych i/lub nabytych ze środków dostępnych w ramach Umowy.</a:t>
            </a:r>
          </a:p>
          <a:p>
            <a:pPr>
              <a:defRPr/>
            </a:pPr>
            <a:r>
              <a:rPr lang="pl-PL" sz="2000" dirty="0"/>
              <a:t>Jeżeli Umowa nie stanowi inaczej, Dotowany zobowiązuje się do nieodpłatnego udostępniania utworów, o których mowa w ust. A powyżej, osobom lub podmiotom, które wyrażą zainteresowanie nimi, w tym w szczególności publikacji edukacyjnych, informacyjnych i innych wydawnictw oraz zgromadzonych na elektronicznych nośnikach informacji, portalach internetowych, na warunkach licencji Creative </a:t>
            </a:r>
            <a:r>
              <a:rPr lang="pl-PL" sz="2000" dirty="0" err="1"/>
              <a:t>Commons</a:t>
            </a:r>
            <a:r>
              <a:rPr lang="pl-PL" sz="2000" dirty="0"/>
              <a:t> Uznanie autorstwa-Użycie niekomercyjne 4.0 Polska (CC BY-NC 4.0 PL); co oznacza możliwość dowolnego wykorzystania tych utworów, w tym ich kopiowania, dystrybucji, wyświetlania i użytkowania, w celach niekomercyjnych, pod warunkiem podania autora wykorzystywanego utworu (</a:t>
            </a:r>
            <a:r>
              <a:rPr lang="pl-PL" sz="2000" u="sng" dirty="0">
                <a:hlinkClick r:id="rId2"/>
              </a:rPr>
              <a:t>https://creativecommons.org/licenses/by-nc/4.0/legalcode.pl</a:t>
            </a:r>
            <a:r>
              <a:rPr lang="pl-PL" sz="2000" dirty="0"/>
              <a:t>).</a:t>
            </a:r>
          </a:p>
          <a:p>
            <a:pPr>
              <a:defRPr/>
            </a:pPr>
            <a:endParaRPr lang="pl-PL" sz="2000" dirty="0"/>
          </a:p>
        </p:txBody>
      </p:sp>
      <p:sp>
        <p:nvSpPr>
          <p:cNvPr id="66563" name="Tytuł 1"/>
          <p:cNvSpPr>
            <a:spLocks noGrp="1"/>
          </p:cNvSpPr>
          <p:nvPr>
            <p:ph type="title"/>
          </p:nvPr>
        </p:nvSpPr>
        <p:spPr>
          <a:xfrm>
            <a:off x="537329" y="0"/>
            <a:ext cx="8229600" cy="1143000"/>
          </a:xfrm>
        </p:spPr>
        <p:txBody>
          <a:bodyPr/>
          <a:lstStyle/>
          <a:p>
            <a:r>
              <a:rPr lang="pl-PL" altLang="pl-PL" dirty="0" smtClean="0"/>
              <a:t>Zasady</a:t>
            </a:r>
          </a:p>
        </p:txBody>
      </p:sp>
    </p:spTree>
    <p:extLst>
      <p:ext uri="{BB962C8B-B14F-4D97-AF65-F5344CB8AC3E}">
        <p14:creationId xmlns:p14="http://schemas.microsoft.com/office/powerpoint/2010/main" val="51432077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ytuł 1"/>
          <p:cNvSpPr>
            <a:spLocks noGrp="1"/>
          </p:cNvSpPr>
          <p:nvPr>
            <p:ph type="title"/>
          </p:nvPr>
        </p:nvSpPr>
        <p:spPr/>
        <p:txBody>
          <a:bodyPr>
            <a:normAutofit fontScale="90000"/>
          </a:bodyPr>
          <a:lstStyle/>
          <a:p>
            <a:r>
              <a:rPr lang="pl-PL" altLang="pl-PL" b="1" dirty="0" smtClean="0"/>
              <a:t>Działania komunikacyjne</a:t>
            </a:r>
            <a:br>
              <a:rPr lang="pl-PL" altLang="pl-PL" b="1" dirty="0" smtClean="0"/>
            </a:br>
            <a:endParaRPr lang="pl-PL" altLang="pl-PL" dirty="0" smtClean="0"/>
          </a:p>
        </p:txBody>
      </p:sp>
      <p:sp>
        <p:nvSpPr>
          <p:cNvPr id="67587" name="Symbol zastępczy zawartości 2"/>
          <p:cNvSpPr>
            <a:spLocks noGrp="1"/>
          </p:cNvSpPr>
          <p:nvPr>
            <p:ph idx="1"/>
          </p:nvPr>
        </p:nvSpPr>
        <p:spPr>
          <a:xfrm>
            <a:off x="755322" y="1760457"/>
            <a:ext cx="10681355" cy="4525963"/>
          </a:xfrm>
        </p:spPr>
        <p:txBody>
          <a:bodyPr/>
          <a:lstStyle/>
          <a:p>
            <a:r>
              <a:rPr lang="pl-PL" altLang="pl-PL" sz="2400" dirty="0"/>
              <a:t>Promocja programu „Działaj Lokalnie” i działań </a:t>
            </a:r>
            <a:r>
              <a:rPr lang="pl-PL" altLang="pl-PL" sz="2400" dirty="0" err="1"/>
              <a:t>grantobiorców</a:t>
            </a:r>
            <a:r>
              <a:rPr lang="pl-PL" altLang="pl-PL" sz="2400" dirty="0"/>
              <a:t> to </a:t>
            </a:r>
            <a:r>
              <a:rPr lang="pl-PL" altLang="pl-PL" sz="2400" dirty="0" smtClean="0"/>
              <a:t>priorytet </a:t>
            </a:r>
            <a:r>
              <a:rPr lang="pl-PL" altLang="pl-PL" sz="2400" dirty="0"/>
              <a:t>dla organizatorów i Fundatora Programu. Jest to ściśle związane z realizacją ogólnych celów promocyjnych Programu, takich jak m.in. promocja wspólnego działania na rzecz lokalnej zmiany, dobra wspólnego i własnego środowiska, promocja lokalnych liderów i liderek, społeczników, społeczniczek, wolontariuszy i wolontariuszek związanych z programem „Działaj Lokalnie”, poinformowanie mediów tradycyjnych i elektronicznych o zasięgu lokalnym, regionalnym i ogólnopolskim o działaniach ODL i ich </a:t>
            </a:r>
            <a:r>
              <a:rPr lang="pl-PL" altLang="pl-PL" sz="2400" dirty="0" err="1"/>
              <a:t>grantobiorców</a:t>
            </a:r>
            <a:r>
              <a:rPr lang="pl-PL" altLang="pl-PL" sz="2400" dirty="0"/>
              <a:t> oraz o rezultatach projektów realizowanych przez </a:t>
            </a:r>
            <a:r>
              <a:rPr lang="pl-PL" altLang="pl-PL" sz="2400" dirty="0" err="1"/>
              <a:t>grantobiorców</a:t>
            </a:r>
            <a:r>
              <a:rPr lang="pl-PL" altLang="pl-PL" sz="2400" dirty="0"/>
              <a:t> i same ODL. W związku z tym chcielibyśmy, aby mieli Państwo szczególnie na uwadze poniższe zasady:</a:t>
            </a:r>
          </a:p>
        </p:txBody>
      </p:sp>
    </p:spTree>
    <p:extLst>
      <p:ext uri="{BB962C8B-B14F-4D97-AF65-F5344CB8AC3E}">
        <p14:creationId xmlns:p14="http://schemas.microsoft.com/office/powerpoint/2010/main" val="54763105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ytuł 1"/>
          <p:cNvSpPr>
            <a:spLocks noGrp="1"/>
          </p:cNvSpPr>
          <p:nvPr>
            <p:ph type="title"/>
          </p:nvPr>
        </p:nvSpPr>
        <p:spPr/>
        <p:txBody>
          <a:bodyPr>
            <a:normAutofit fontScale="90000"/>
          </a:bodyPr>
          <a:lstStyle/>
          <a:p>
            <a:r>
              <a:rPr lang="pl-PL" altLang="pl-PL" b="1" smtClean="0"/>
              <a:t>Działania komunikacyjne</a:t>
            </a:r>
            <a:br>
              <a:rPr lang="pl-PL" altLang="pl-PL" b="1" smtClean="0"/>
            </a:br>
            <a:endParaRPr lang="pl-PL" altLang="pl-PL" smtClean="0"/>
          </a:p>
        </p:txBody>
      </p:sp>
      <p:sp>
        <p:nvSpPr>
          <p:cNvPr id="68611" name="Symbol zastępczy zawartości 2"/>
          <p:cNvSpPr>
            <a:spLocks noGrp="1"/>
          </p:cNvSpPr>
          <p:nvPr>
            <p:ph idx="1"/>
          </p:nvPr>
        </p:nvSpPr>
        <p:spPr>
          <a:xfrm>
            <a:off x="838200" y="1600201"/>
            <a:ext cx="9829800" cy="4525963"/>
          </a:xfrm>
        </p:spPr>
        <p:txBody>
          <a:bodyPr/>
          <a:lstStyle/>
          <a:p>
            <a:pPr marL="0" indent="0">
              <a:buNone/>
            </a:pPr>
            <a:r>
              <a:rPr lang="pl-PL" altLang="pl-PL" sz="2400" b="1" dirty="0"/>
              <a:t>1. Dokumentując </a:t>
            </a:r>
            <a:r>
              <a:rPr lang="pl-PL" altLang="pl-PL" sz="2400" dirty="0"/>
              <a:t>swoje projekty, </a:t>
            </a:r>
            <a:r>
              <a:rPr lang="pl-PL" altLang="pl-PL" sz="2400" dirty="0" err="1"/>
              <a:t>grantobiorcy</a:t>
            </a:r>
            <a:r>
              <a:rPr lang="pl-PL" altLang="pl-PL" sz="2400" dirty="0"/>
              <a:t> najczęściej sięgają po zdjęcia. By móc je wykorzystywać, na przykład zamieszczać na stronie www, muszą Państwo mieć zgodę autorów na ich publikację </a:t>
            </a:r>
            <a:r>
              <a:rPr lang="pl-PL" altLang="pl-PL" sz="2400" dirty="0" smtClean="0"/>
              <a:t>oraz </a:t>
            </a:r>
            <a:r>
              <a:rPr lang="pl-PL" altLang="pl-PL" sz="2400" dirty="0"/>
              <a:t>zgodę na wykorzystanie wizerunku fotografowanych. Jest to sprawdzane na etapie monitoringu. Obowiązujący formularz oświadczenia znajdą Państwo na końcu niniejszej publikacji. Tę samą zgodę wraz ze zdjęciami i innymi materiałami dokumentującymi projekt trzeba przekazać do Ośrodka Działaj Lokalnie LGD Partnerstwo Ducha Gór. ARFP i ODL wykorzystują je między innym na potrzeby publikacji wydawanych w ramach każdej edycji programu „Działaj Lokalnie”, w których prezentowane są dofinansowane projekty.</a:t>
            </a:r>
          </a:p>
          <a:p>
            <a:pPr marL="0" indent="0">
              <a:buNone/>
            </a:pPr>
            <a:endParaRPr lang="pl-PL" altLang="pl-PL" sz="2400" dirty="0"/>
          </a:p>
        </p:txBody>
      </p:sp>
    </p:spTree>
    <p:extLst>
      <p:ext uri="{BB962C8B-B14F-4D97-AF65-F5344CB8AC3E}">
        <p14:creationId xmlns:p14="http://schemas.microsoft.com/office/powerpoint/2010/main" val="230806920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ytuł 1"/>
          <p:cNvSpPr>
            <a:spLocks noGrp="1"/>
          </p:cNvSpPr>
          <p:nvPr>
            <p:ph type="title"/>
          </p:nvPr>
        </p:nvSpPr>
        <p:spPr>
          <a:xfrm>
            <a:off x="716437" y="176589"/>
            <a:ext cx="10515600" cy="880773"/>
          </a:xfrm>
        </p:spPr>
        <p:txBody>
          <a:bodyPr>
            <a:normAutofit fontScale="90000"/>
          </a:bodyPr>
          <a:lstStyle/>
          <a:p>
            <a:r>
              <a:rPr lang="pl-PL" altLang="pl-PL" b="1" smtClean="0"/>
              <a:t>Działania komunikacyjne</a:t>
            </a:r>
            <a:br>
              <a:rPr lang="pl-PL" altLang="pl-PL" b="1" smtClean="0"/>
            </a:br>
            <a:endParaRPr lang="pl-PL" altLang="pl-PL" smtClean="0"/>
          </a:p>
        </p:txBody>
      </p:sp>
      <p:sp>
        <p:nvSpPr>
          <p:cNvPr id="69635" name="Symbol zastępczy zawartości 2"/>
          <p:cNvSpPr>
            <a:spLocks noGrp="1"/>
          </p:cNvSpPr>
          <p:nvPr>
            <p:ph idx="1"/>
          </p:nvPr>
        </p:nvSpPr>
        <p:spPr>
          <a:xfrm>
            <a:off x="509048" y="1613544"/>
            <a:ext cx="10463753" cy="4513879"/>
          </a:xfrm>
        </p:spPr>
        <p:txBody>
          <a:bodyPr/>
          <a:lstStyle/>
          <a:p>
            <a:pPr marL="0" indent="0">
              <a:buNone/>
            </a:pPr>
            <a:r>
              <a:rPr lang="pl-PL" altLang="pl-PL" sz="2400" dirty="0"/>
              <a:t>2. Umowa dotacji (§8) nakłada na </a:t>
            </a:r>
            <a:r>
              <a:rPr lang="pl-PL" altLang="pl-PL" sz="2400" dirty="0" err="1"/>
              <a:t>grantobiorców</a:t>
            </a:r>
            <a:r>
              <a:rPr lang="pl-PL" altLang="pl-PL" sz="2400" dirty="0"/>
              <a:t> obowiązek </a:t>
            </a:r>
            <a:r>
              <a:rPr lang="pl-PL" altLang="pl-PL" sz="2400" b="1" dirty="0"/>
              <a:t>zamieszczania na wszystkich materiałach informacyjnych i publikacjach </a:t>
            </a:r>
            <a:r>
              <a:rPr lang="pl-PL" altLang="pl-PL" sz="2400" dirty="0"/>
              <a:t>wydanych w ramach projektu następującej informacji</a:t>
            </a:r>
            <a:r>
              <a:rPr lang="pl-PL" altLang="pl-PL" sz="2400" b="1" dirty="0"/>
              <a:t>: Dofinansowano ze środków programu „Działaj Lokalnie” Polsko-Amerykańskiej Fundacji Wolności realizowanego przez Akademię Rozwoju Filantropii w Polsce oraz Ośrodek Działaj Lokalnie LGD Partnerstwo Ducha Gór. </a:t>
            </a:r>
            <a:r>
              <a:rPr lang="pl-PL" altLang="pl-PL" sz="2400" dirty="0"/>
              <a:t>Materiały te powinny być również opatrzone </a:t>
            </a:r>
            <a:r>
              <a:rPr lang="pl-PL" altLang="pl-PL" sz="2400" b="1" dirty="0"/>
              <a:t>logotypami </a:t>
            </a:r>
            <a:r>
              <a:rPr lang="pl-PL" altLang="pl-PL" sz="2400" dirty="0"/>
              <a:t>programu „Działaj Lokalnie” oraz ODL przyznającego grant. </a:t>
            </a:r>
            <a:r>
              <a:rPr lang="pl-PL" altLang="pl-PL" sz="2400" b="1" dirty="0"/>
              <a:t>Prosimy pamiętać, że logotypu Programu nie wolno zmieniać, rozciągać, modyfikować kolorów, ucinać. </a:t>
            </a:r>
            <a:r>
              <a:rPr lang="pl-PL" altLang="pl-PL" sz="2400" dirty="0"/>
              <a:t>Na poniższej liście znajdą Państwo przykłady pozostałych materiałów, które należy oznakować (zamieścić informację o dofinansowaniu + logotypy). Nie jest to lista zamknięta. Oznakowaniu podlegają wszystkie materiały powstałe w ramach dofinansowanego projektu. Co to będzie, zależy tylko od pomysłowości samych </a:t>
            </a:r>
            <a:r>
              <a:rPr lang="pl-PL" altLang="pl-PL" sz="2400" dirty="0" err="1" smtClean="0"/>
              <a:t>grantobiorców</a:t>
            </a:r>
            <a:r>
              <a:rPr lang="pl-PL" altLang="pl-PL" sz="2400" dirty="0" smtClean="0"/>
              <a:t>.</a:t>
            </a:r>
            <a:endParaRPr lang="pl-PL" altLang="pl-PL" sz="2400" dirty="0"/>
          </a:p>
        </p:txBody>
      </p:sp>
    </p:spTree>
    <p:extLst>
      <p:ext uri="{BB962C8B-B14F-4D97-AF65-F5344CB8AC3E}">
        <p14:creationId xmlns:p14="http://schemas.microsoft.com/office/powerpoint/2010/main" val="7287980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ytuł 1"/>
          <p:cNvSpPr>
            <a:spLocks noGrp="1"/>
          </p:cNvSpPr>
          <p:nvPr>
            <p:ph type="title"/>
          </p:nvPr>
        </p:nvSpPr>
        <p:spPr/>
        <p:txBody>
          <a:bodyPr>
            <a:normAutofit fontScale="90000"/>
          </a:bodyPr>
          <a:lstStyle/>
          <a:p>
            <a:r>
              <a:rPr lang="pl-PL" altLang="pl-PL" b="1" smtClean="0"/>
              <a:t>Działania komunikacyjne</a:t>
            </a:r>
            <a:br>
              <a:rPr lang="pl-PL" altLang="pl-PL" b="1" smtClean="0"/>
            </a:br>
            <a:endParaRPr lang="pl-PL" altLang="pl-PL" smtClean="0"/>
          </a:p>
        </p:txBody>
      </p:sp>
      <p:sp>
        <p:nvSpPr>
          <p:cNvPr id="3" name="Symbol zastępczy zawartości 2"/>
          <p:cNvSpPr>
            <a:spLocks noGrp="1"/>
          </p:cNvSpPr>
          <p:nvPr>
            <p:ph idx="1"/>
          </p:nvPr>
        </p:nvSpPr>
        <p:spPr>
          <a:xfrm>
            <a:off x="838200" y="1524787"/>
            <a:ext cx="9144000" cy="4525963"/>
          </a:xfrm>
        </p:spPr>
        <p:txBody>
          <a:bodyPr>
            <a:normAutofit lnSpcReduction="10000"/>
          </a:bodyPr>
          <a:lstStyle/>
          <a:p>
            <a:pPr marL="0" indent="0">
              <a:buNone/>
              <a:defRPr/>
            </a:pPr>
            <a:r>
              <a:rPr lang="pl-PL" sz="2400" b="1" dirty="0"/>
              <a:t>Oznakować należy wszystko to, na treść czego </a:t>
            </a:r>
            <a:r>
              <a:rPr lang="pl-PL" sz="2400" b="1" dirty="0" err="1"/>
              <a:t>grantobiorcy</a:t>
            </a:r>
            <a:r>
              <a:rPr lang="pl-PL" sz="2400" b="1" dirty="0"/>
              <a:t> mają wpływ, czyli: </a:t>
            </a:r>
          </a:p>
          <a:p>
            <a:pPr>
              <a:defRPr/>
            </a:pPr>
            <a:r>
              <a:rPr lang="pl-PL" sz="2400" dirty="0"/>
              <a:t>wszystkie materiały przesyłane do mediów,</a:t>
            </a:r>
          </a:p>
          <a:p>
            <a:pPr>
              <a:defRPr/>
            </a:pPr>
            <a:r>
              <a:rPr lang="pl-PL" sz="2400" dirty="0"/>
              <a:t>plakaty, ulotki, banery reklamowe, </a:t>
            </a:r>
            <a:r>
              <a:rPr lang="pl-PL" sz="2400" dirty="0" err="1"/>
              <a:t>roll-upy</a:t>
            </a:r>
            <a:r>
              <a:rPr lang="pl-PL" sz="2400" dirty="0"/>
              <a:t>,</a:t>
            </a:r>
          </a:p>
          <a:p>
            <a:pPr>
              <a:defRPr/>
            </a:pPr>
            <a:r>
              <a:rPr lang="pl-PL" sz="2400" dirty="0"/>
              <a:t>wszystkie materiały drukowane: publikacje, książki, broszury, biuletyny, gazetki, kalendarze, mapy, dyplomy, zaproszenia,</a:t>
            </a:r>
          </a:p>
          <a:p>
            <a:pPr>
              <a:defRPr/>
            </a:pPr>
            <a:r>
              <a:rPr lang="pl-PL" sz="2400" dirty="0"/>
              <a:t>publikacje elektroniczne (np. w formacie PDF, doc.) zamieszczane na stronie www,</a:t>
            </a:r>
          </a:p>
          <a:p>
            <a:pPr>
              <a:defRPr/>
            </a:pPr>
            <a:r>
              <a:rPr lang="pl-PL" sz="2400" dirty="0"/>
              <a:t>wszystkie gadżety promocyjne, np. smycze, długopisy (małe gadżety mogą być oznakowane tylko logotypem programu „Działaj Lokalnie”),</a:t>
            </a:r>
          </a:p>
          <a:p>
            <a:pPr>
              <a:defRPr/>
            </a:pPr>
            <a:r>
              <a:rPr lang="pl-PL" sz="2400" dirty="0"/>
              <a:t>wszystkie przedmioty związane z realizacją projektu lub powstałe w ramach projektu.</a:t>
            </a:r>
          </a:p>
          <a:p>
            <a:pPr marL="0" indent="0">
              <a:buNone/>
              <a:defRPr/>
            </a:pPr>
            <a:endParaRPr lang="pl-PL" sz="2400" dirty="0"/>
          </a:p>
        </p:txBody>
      </p:sp>
    </p:spTree>
    <p:extLst>
      <p:ext uri="{BB962C8B-B14F-4D97-AF65-F5344CB8AC3E}">
        <p14:creationId xmlns:p14="http://schemas.microsoft.com/office/powerpoint/2010/main" val="248368207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ytuł 1"/>
          <p:cNvSpPr>
            <a:spLocks noGrp="1"/>
          </p:cNvSpPr>
          <p:nvPr>
            <p:ph type="title"/>
          </p:nvPr>
        </p:nvSpPr>
        <p:spPr>
          <a:xfrm>
            <a:off x="669303" y="365125"/>
            <a:ext cx="10515600" cy="880773"/>
          </a:xfrm>
        </p:spPr>
        <p:txBody>
          <a:bodyPr>
            <a:normAutofit fontScale="90000"/>
          </a:bodyPr>
          <a:lstStyle/>
          <a:p>
            <a:r>
              <a:rPr lang="pl-PL" altLang="pl-PL" b="1" dirty="0" smtClean="0"/>
              <a:t>Działania komunikacyjne</a:t>
            </a:r>
            <a:br>
              <a:rPr lang="pl-PL" altLang="pl-PL" b="1" dirty="0" smtClean="0"/>
            </a:br>
            <a:endParaRPr lang="pl-PL" altLang="pl-PL" dirty="0" smtClean="0"/>
          </a:p>
        </p:txBody>
      </p:sp>
      <p:sp>
        <p:nvSpPr>
          <p:cNvPr id="71683" name="Symbol zastępczy zawartości 2"/>
          <p:cNvSpPr>
            <a:spLocks noGrp="1"/>
          </p:cNvSpPr>
          <p:nvPr>
            <p:ph idx="1"/>
          </p:nvPr>
        </p:nvSpPr>
        <p:spPr>
          <a:xfrm>
            <a:off x="669303" y="1245898"/>
            <a:ext cx="10755984" cy="5805488"/>
          </a:xfrm>
        </p:spPr>
        <p:txBody>
          <a:bodyPr>
            <a:normAutofit/>
          </a:bodyPr>
          <a:lstStyle/>
          <a:p>
            <a:pPr marL="0" indent="0">
              <a:buNone/>
            </a:pPr>
            <a:r>
              <a:rPr lang="pl-PL" altLang="pl-PL" sz="2200" dirty="0"/>
              <a:t>3. O dofinansowaniu z programu „Działaj Lokalnie” należy informować w trakcie udzielania wywiadów, w trakcie imprez/ wydarzeń organizowanych w ramach dofinansowanego projektu. </a:t>
            </a:r>
          </a:p>
          <a:p>
            <a:pPr marL="0" indent="0">
              <a:buNone/>
            </a:pPr>
            <a:r>
              <a:rPr lang="pl-PL" altLang="pl-PL" sz="2200" dirty="0"/>
              <a:t>4. W czasie kontaktu z mediami – szczególnie, gdy dotyczy to telewizji – należy zadbać, aby w materiale o ”Działaj Lokalnie” znalazło się nawiązanie do Programu np. </a:t>
            </a:r>
            <a:r>
              <a:rPr lang="pl-PL" altLang="pl-PL" sz="2200" dirty="0" err="1"/>
              <a:t>roll</a:t>
            </a:r>
            <a:r>
              <a:rPr lang="pl-PL" altLang="pl-PL" sz="2200" dirty="0"/>
              <a:t> </a:t>
            </a:r>
            <a:r>
              <a:rPr lang="pl-PL" altLang="pl-PL" sz="2200" dirty="0" err="1"/>
              <a:t>up</a:t>
            </a:r>
            <a:r>
              <a:rPr lang="pl-PL" altLang="pl-PL" sz="2200" dirty="0"/>
              <a:t>, </a:t>
            </a:r>
            <a:r>
              <a:rPr lang="pl-PL" altLang="pl-PL" sz="2200" dirty="0" err="1"/>
              <a:t>winder</a:t>
            </a:r>
            <a:r>
              <a:rPr lang="pl-PL" altLang="pl-PL" sz="2200" dirty="0"/>
              <a:t>, przypinka, torba, plakat lub wypowiedziana formuła z informacją o fundatorze itp. </a:t>
            </a:r>
          </a:p>
          <a:p>
            <a:pPr marL="0" indent="0">
              <a:buNone/>
            </a:pPr>
            <a:r>
              <a:rPr lang="pl-PL" altLang="pl-PL" sz="2200" dirty="0"/>
              <a:t>5. Zalecane jest, aby wszędzie tam, gdzie to możliwe, stosować pełne oznakowanie (logo „Działaj Lokalnie”, informacja o współfinansowaniu + logotypy ARFP, PAFW i ODL). W zależności od wielkości materiału promocyjnego dopuszczalne jest użycie wariantu minimum. Oznacza to, że każdy materiał promocyjny musi zawierać co najmniej logo „Działaj Lokalnie”. Przy materiałach drukowanych obowiązkowa jest też informacja o dofinansowaniu + pozostałe logotypy. Logotypy programu „Działaj Lokalnie” znajdują się na stronie: http://www.dzialajlokalnie.pl w zakładce http://dzialajlokalnie.pl/strefa-grantobiorcy/. Logotyp Ośrodek Działaj Lokalnie LGD Partnerstwo Ducha Gór znajduje się na stronie: </a:t>
            </a:r>
            <a:r>
              <a:rPr lang="pl-PL" altLang="pl-PL" sz="2200" u="sng" dirty="0">
                <a:hlinkClick r:id="rId2"/>
              </a:rPr>
              <a:t>www.duchgor.org</a:t>
            </a:r>
            <a:r>
              <a:rPr lang="pl-PL" altLang="pl-PL" sz="2200" dirty="0"/>
              <a:t>, zakładka Konkursy, dla NGO. Prosimy pamiętać, że logotypy ARFP i PAFW mogą być wyłącznie eksponowane w sąsiedztwie logotypu Programu (nie jest możliwe wykorzystanie samego logo ARFP czy PAFW).</a:t>
            </a:r>
          </a:p>
          <a:p>
            <a:pPr marL="0" indent="0">
              <a:buNone/>
            </a:pPr>
            <a:endParaRPr lang="pl-PL" altLang="pl-PL" sz="2200" dirty="0"/>
          </a:p>
        </p:txBody>
      </p:sp>
    </p:spTree>
    <p:extLst>
      <p:ext uri="{BB962C8B-B14F-4D97-AF65-F5344CB8AC3E}">
        <p14:creationId xmlns:p14="http://schemas.microsoft.com/office/powerpoint/2010/main" val="17887162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az 6">
            <a:extLst>
              <a:ext uri="{FF2B5EF4-FFF2-40B4-BE49-F238E27FC236}">
                <a16:creationId xmlns="" xmlns:a16="http://schemas.microsoft.com/office/drawing/2014/main" id="{1EC4C3E7-1DD8-4223-B758-CFC4DC6CE2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5006" y="3848510"/>
            <a:ext cx="4077729" cy="2514600"/>
          </a:xfrm>
          <a:prstGeom prst="rect">
            <a:avLst/>
          </a:prstGeom>
        </p:spPr>
      </p:pic>
      <p:sp>
        <p:nvSpPr>
          <p:cNvPr id="9" name="Tytuł 1">
            <a:extLst>
              <a:ext uri="{FF2B5EF4-FFF2-40B4-BE49-F238E27FC236}">
                <a16:creationId xmlns="" xmlns:a16="http://schemas.microsoft.com/office/drawing/2014/main" id="{B90AB5B8-61CA-4D44-BE98-88800AD5033E}"/>
              </a:ext>
            </a:extLst>
          </p:cNvPr>
          <p:cNvSpPr>
            <a:spLocks noGrp="1"/>
          </p:cNvSpPr>
          <p:nvPr>
            <p:ph type="ctrTitle"/>
          </p:nvPr>
        </p:nvSpPr>
        <p:spPr>
          <a:xfrm>
            <a:off x="4383525" y="827503"/>
            <a:ext cx="6626266" cy="458784"/>
          </a:xfrm>
        </p:spPr>
        <p:txBody>
          <a:bodyPr>
            <a:normAutofit fontScale="90000"/>
          </a:bodyPr>
          <a:lstStyle/>
          <a:p>
            <a:r>
              <a:rPr lang="pl-PL" sz="3600" dirty="0"/>
              <a:t>Działaj Lokalnie to: </a:t>
            </a:r>
          </a:p>
        </p:txBody>
      </p:sp>
      <p:pic>
        <p:nvPicPr>
          <p:cNvPr id="2" name="Obraz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27840" y="1775870"/>
            <a:ext cx="5052060" cy="2225040"/>
          </a:xfrm>
          <a:prstGeom prst="rect">
            <a:avLst/>
          </a:prstGeom>
        </p:spPr>
      </p:pic>
    </p:spTree>
    <p:extLst>
      <p:ext uri="{BB962C8B-B14F-4D97-AF65-F5344CB8AC3E}">
        <p14:creationId xmlns:p14="http://schemas.microsoft.com/office/powerpoint/2010/main" val="265013093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ytuł 1"/>
          <p:cNvSpPr>
            <a:spLocks noGrp="1"/>
          </p:cNvSpPr>
          <p:nvPr>
            <p:ph type="title"/>
          </p:nvPr>
        </p:nvSpPr>
        <p:spPr>
          <a:xfrm>
            <a:off x="837414" y="365125"/>
            <a:ext cx="10515600" cy="880773"/>
          </a:xfrm>
        </p:spPr>
        <p:txBody>
          <a:bodyPr>
            <a:normAutofit fontScale="90000"/>
          </a:bodyPr>
          <a:lstStyle/>
          <a:p>
            <a:r>
              <a:rPr lang="pl-PL" altLang="pl-PL" b="1" dirty="0" smtClean="0"/>
              <a:t>Działania komunikacyjne</a:t>
            </a:r>
            <a:br>
              <a:rPr lang="pl-PL" altLang="pl-PL" b="1" dirty="0" smtClean="0"/>
            </a:br>
            <a:endParaRPr lang="pl-PL" altLang="pl-PL" dirty="0" smtClean="0"/>
          </a:p>
        </p:txBody>
      </p:sp>
      <p:sp>
        <p:nvSpPr>
          <p:cNvPr id="3" name="Symbol zastępczy zawartości 2"/>
          <p:cNvSpPr>
            <a:spLocks noGrp="1"/>
          </p:cNvSpPr>
          <p:nvPr>
            <p:ph idx="1"/>
          </p:nvPr>
        </p:nvSpPr>
        <p:spPr>
          <a:xfrm>
            <a:off x="433633" y="1245898"/>
            <a:ext cx="11758367" cy="5805488"/>
          </a:xfrm>
        </p:spPr>
        <p:txBody>
          <a:bodyPr/>
          <a:lstStyle/>
          <a:p>
            <a:pPr marL="0" indent="0">
              <a:buNone/>
              <a:defRPr/>
            </a:pPr>
            <a:r>
              <a:rPr lang="pl-PL" sz="2400" dirty="0"/>
              <a:t>6. Informując w mediach społecznościowych o swoich działaniach </a:t>
            </a:r>
            <a:r>
              <a:rPr lang="pl-PL" sz="2400" dirty="0" err="1"/>
              <a:t>grantobiorcy</a:t>
            </a:r>
            <a:r>
              <a:rPr lang="pl-PL" sz="2400" dirty="0"/>
              <a:t> powinni zaznaczyć, że dotyczą one programu „Działaj Lokalnie” poprzez:</a:t>
            </a:r>
          </a:p>
          <a:p>
            <a:pPr marL="0" indent="0">
              <a:buNone/>
              <a:defRPr/>
            </a:pPr>
            <a:endParaRPr lang="pl-PL" sz="2400" dirty="0"/>
          </a:p>
          <a:p>
            <a:pPr>
              <a:defRPr/>
            </a:pPr>
            <a:r>
              <a:rPr lang="pl-PL" sz="2400" b="1" dirty="0" err="1"/>
              <a:t>Hashtag</a:t>
            </a:r>
            <a:r>
              <a:rPr lang="pl-PL" sz="2400" b="1" dirty="0"/>
              <a:t> #</a:t>
            </a:r>
            <a:r>
              <a:rPr lang="pl-PL" sz="2400" b="1" dirty="0" err="1"/>
              <a:t>dzialajlokalnie</a:t>
            </a:r>
            <a:r>
              <a:rPr lang="pl-PL" sz="2400" b="1" dirty="0"/>
              <a:t> #</a:t>
            </a:r>
            <a:r>
              <a:rPr lang="pl-PL" sz="2400" b="1" dirty="0" err="1"/>
              <a:t>EfektyDziałajLokalnie</a:t>
            </a:r>
            <a:endParaRPr lang="pl-PL" sz="2400" dirty="0"/>
          </a:p>
          <a:p>
            <a:pPr>
              <a:defRPr/>
            </a:pPr>
            <a:r>
              <a:rPr lang="pl-PL" sz="2400" b="1" dirty="0"/>
              <a:t>@</a:t>
            </a:r>
            <a:r>
              <a:rPr lang="pl-PL" sz="2400" b="1" dirty="0" err="1"/>
              <a:t>DzialajLokalnie</a:t>
            </a:r>
            <a:r>
              <a:rPr lang="pl-PL" sz="2400" dirty="0"/>
              <a:t> – oznaczenie na portalu Facebook i Instagram</a:t>
            </a:r>
          </a:p>
          <a:p>
            <a:pPr>
              <a:defRPr/>
            </a:pPr>
            <a:r>
              <a:rPr lang="pl-PL" sz="2400" dirty="0" smtClean="0"/>
              <a:t>@</a:t>
            </a:r>
            <a:r>
              <a:rPr lang="pl-PL" sz="2400" dirty="0" err="1" smtClean="0"/>
              <a:t>LGDDuchGor</a:t>
            </a:r>
            <a:endParaRPr lang="pl-PL" sz="2400" dirty="0" smtClean="0"/>
          </a:p>
          <a:p>
            <a:pPr>
              <a:defRPr/>
            </a:pPr>
            <a:r>
              <a:rPr lang="pl-PL" sz="2400" dirty="0"/>
              <a:t>@</a:t>
            </a:r>
            <a:r>
              <a:rPr lang="pl-PL" sz="2400" dirty="0" err="1" smtClean="0"/>
              <a:t>DziałajLokalniewPartnerstwieDuchaGór</a:t>
            </a:r>
            <a:endParaRPr lang="pl-PL" sz="2400" dirty="0" smtClean="0"/>
          </a:p>
          <a:p>
            <a:pPr>
              <a:defRPr/>
            </a:pPr>
            <a:r>
              <a:rPr lang="pl-PL" sz="2400" dirty="0" smtClean="0"/>
              <a:t>Dowolną </a:t>
            </a:r>
            <a:r>
              <a:rPr lang="pl-PL" sz="2400" dirty="0"/>
              <a:t>formułę dotyczącą Fundatora i Programu: „Bohaterów reportażu wsparła Polsko-Amerykańska Fundacja Wolności w ramach programu „Działaj Lokalnie”, „Środki na budowę biblioteki pochodziły z programu „Działaj Lokalnie” Polsko-Amerykańskiej Fundacji Wolności”, „Piknik można było zorganizować dzięki dofinansowaniu z „Działaj Lokalnie” Polsko-Amerykańskiej Fundacji Wolności itp.</a:t>
            </a:r>
          </a:p>
        </p:txBody>
      </p:sp>
    </p:spTree>
    <p:extLst>
      <p:ext uri="{BB962C8B-B14F-4D97-AF65-F5344CB8AC3E}">
        <p14:creationId xmlns:p14="http://schemas.microsoft.com/office/powerpoint/2010/main" val="200048084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ytuł 1"/>
          <p:cNvSpPr>
            <a:spLocks noGrp="1"/>
          </p:cNvSpPr>
          <p:nvPr>
            <p:ph type="title"/>
          </p:nvPr>
        </p:nvSpPr>
        <p:spPr/>
        <p:txBody>
          <a:bodyPr>
            <a:normAutofit fontScale="90000"/>
          </a:bodyPr>
          <a:lstStyle/>
          <a:p>
            <a:r>
              <a:rPr lang="pl-PL" altLang="pl-PL" b="1" smtClean="0"/>
              <a:t>Działania komunikacyjne</a:t>
            </a:r>
            <a:br>
              <a:rPr lang="pl-PL" altLang="pl-PL" b="1" smtClean="0"/>
            </a:br>
            <a:endParaRPr lang="pl-PL" altLang="pl-PL" smtClean="0"/>
          </a:p>
        </p:txBody>
      </p:sp>
      <p:sp>
        <p:nvSpPr>
          <p:cNvPr id="73731" name="Symbol zastępczy zawartości 2"/>
          <p:cNvSpPr>
            <a:spLocks noGrp="1"/>
          </p:cNvSpPr>
          <p:nvPr>
            <p:ph idx="1"/>
          </p:nvPr>
        </p:nvSpPr>
        <p:spPr>
          <a:xfrm>
            <a:off x="838200" y="1052512"/>
            <a:ext cx="9229725" cy="5805488"/>
          </a:xfrm>
        </p:spPr>
        <p:txBody>
          <a:bodyPr/>
          <a:lstStyle/>
          <a:p>
            <a:pPr marL="0" indent="0">
              <a:buNone/>
            </a:pPr>
            <a:r>
              <a:rPr lang="pl-PL" altLang="pl-PL" sz="2400" dirty="0"/>
              <a:t>7. Każdy </a:t>
            </a:r>
            <a:r>
              <a:rPr lang="pl-PL" altLang="pl-PL" sz="2400" dirty="0" err="1"/>
              <a:t>grantobiorca</a:t>
            </a:r>
            <a:r>
              <a:rPr lang="pl-PL" altLang="pl-PL" sz="2400" dirty="0"/>
              <a:t> może dodatkowo poinformować o swoich działaniach na wspólnym kanale komunikacji jakim jest strona na portalu Facebook. Może to zrobić poprzez wklejenie informacji w dziale „Posty na stronę” lub wysłać wiadomość do administratora strony via Facebook.</a:t>
            </a:r>
          </a:p>
          <a:p>
            <a:pPr marL="0" indent="0">
              <a:buNone/>
            </a:pPr>
            <a:r>
              <a:rPr lang="pl-PL" altLang="pl-PL" sz="2400" dirty="0"/>
              <a:t>8. Każdy </a:t>
            </a:r>
            <a:r>
              <a:rPr lang="pl-PL" altLang="pl-PL" sz="2400" dirty="0" err="1"/>
              <a:t>grantobiorca</a:t>
            </a:r>
            <a:r>
              <a:rPr lang="pl-PL" altLang="pl-PL" sz="2400" dirty="0"/>
              <a:t> posiadający konto na tzw. serwisach treściowych – </a:t>
            </a:r>
            <a:r>
              <a:rPr lang="pl-PL" altLang="pl-PL" sz="2400" dirty="0" err="1"/>
              <a:t>Youtube</a:t>
            </a:r>
            <a:r>
              <a:rPr lang="pl-PL" altLang="pl-PL" sz="2400" dirty="0"/>
              <a:t>, </a:t>
            </a:r>
            <a:r>
              <a:rPr lang="pl-PL" altLang="pl-PL" sz="2400" dirty="0" err="1"/>
              <a:t>Vimeo</a:t>
            </a:r>
            <a:r>
              <a:rPr lang="pl-PL" altLang="pl-PL" sz="2400" dirty="0"/>
              <a:t>, Pinterest, Instagram itp. – powinien wyraźnie oznaczać, że zamieszczone materiały są związane z programem „Działaj Lokalnie” Polsko-Amerykańskiej Fundacji Wolności.</a:t>
            </a:r>
          </a:p>
          <a:p>
            <a:pPr marL="0" indent="0">
              <a:buNone/>
            </a:pPr>
            <a:r>
              <a:rPr lang="pl-PL" altLang="pl-PL" sz="2400" dirty="0"/>
              <a:t>9. Warto, aby </a:t>
            </a:r>
            <a:r>
              <a:rPr lang="pl-PL" altLang="pl-PL" sz="2400" dirty="0" err="1"/>
              <a:t>grantobiorcy</a:t>
            </a:r>
            <a:r>
              <a:rPr lang="pl-PL" altLang="pl-PL" sz="2400" dirty="0"/>
              <a:t> komunikując o swoich działaniach, kierowali się podstawowymi zasadami współpracy </a:t>
            </a:r>
            <a:r>
              <a:rPr lang="pl-PL" altLang="pl-PL" sz="2400" dirty="0" err="1"/>
              <a:t>grantobiorców</a:t>
            </a:r>
            <a:r>
              <a:rPr lang="pl-PL" altLang="pl-PL" sz="2400" dirty="0"/>
              <a:t> programu „Działaj Lokalnie” z mediami rekomendowane przez PAFW i ARFP:</a:t>
            </a:r>
          </a:p>
          <a:p>
            <a:pPr marL="0" indent="0">
              <a:buNone/>
            </a:pPr>
            <a:r>
              <a:rPr lang="pl-PL" altLang="pl-PL" sz="2400" dirty="0"/>
              <a:t>- Mówimy o tym, co jest naprawdę ważne i wpisuje się w szerszy kontekst społeczny – czyli opowiadamy o tym, co najciekawsze, najbardziej wartościowe dla czytelników mediów lokalnych, regionalnych i ogólnopolskich;</a:t>
            </a:r>
          </a:p>
          <a:p>
            <a:pPr marL="0" indent="0">
              <a:buNone/>
            </a:pPr>
            <a:endParaRPr lang="pl-PL" altLang="pl-PL" sz="2400" dirty="0"/>
          </a:p>
        </p:txBody>
      </p:sp>
    </p:spTree>
    <p:extLst>
      <p:ext uri="{BB962C8B-B14F-4D97-AF65-F5344CB8AC3E}">
        <p14:creationId xmlns:p14="http://schemas.microsoft.com/office/powerpoint/2010/main" val="8942455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ytuł 1"/>
          <p:cNvSpPr>
            <a:spLocks noGrp="1"/>
          </p:cNvSpPr>
          <p:nvPr>
            <p:ph type="title"/>
          </p:nvPr>
        </p:nvSpPr>
        <p:spPr/>
        <p:txBody>
          <a:bodyPr>
            <a:normAutofit fontScale="90000"/>
          </a:bodyPr>
          <a:lstStyle/>
          <a:p>
            <a:r>
              <a:rPr lang="pl-PL" altLang="pl-PL" b="1" smtClean="0"/>
              <a:t>Działania komunikacyjne</a:t>
            </a:r>
            <a:br>
              <a:rPr lang="pl-PL" altLang="pl-PL" b="1" smtClean="0"/>
            </a:br>
            <a:endParaRPr lang="pl-PL" altLang="pl-PL" smtClean="0"/>
          </a:p>
        </p:txBody>
      </p:sp>
      <p:sp>
        <p:nvSpPr>
          <p:cNvPr id="74755" name="Symbol zastępczy zawartości 2"/>
          <p:cNvSpPr>
            <a:spLocks noGrp="1"/>
          </p:cNvSpPr>
          <p:nvPr>
            <p:ph idx="1"/>
          </p:nvPr>
        </p:nvSpPr>
        <p:spPr>
          <a:xfrm>
            <a:off x="838200" y="1245898"/>
            <a:ext cx="9323388" cy="5805487"/>
          </a:xfrm>
        </p:spPr>
        <p:txBody>
          <a:bodyPr/>
          <a:lstStyle/>
          <a:p>
            <a:pPr marL="0" indent="0">
              <a:buNone/>
            </a:pPr>
            <a:r>
              <a:rPr lang="pl-PL" altLang="pl-PL" sz="2400" dirty="0"/>
              <a:t>- Mówimy prostym językiem, jesteśmy dostępni i otwarci na komunikację – piszemy i mówimy prosto, obrazowo „do ludzi”. Unikamy składni charakterystycznej dla urzędów, formalnych wniosków i żargonu </a:t>
            </a:r>
            <a:r>
              <a:rPr lang="pl-PL" altLang="pl-PL" sz="2400" dirty="0" err="1"/>
              <a:t>ngo</a:t>
            </a:r>
            <a:r>
              <a:rPr lang="pl-PL" altLang="pl-PL" sz="2400" dirty="0"/>
              <a:t>. Chodzi zarówno o wyeliminowanie zdań wielokrotnie złożonych, które zamazują przekaz, ale i wyrazów uznawanych za zbyt formalne, archaiczne czy branżowe (zamiast „niniejszy” – ten, zamiast „albowiem” – bo, zamiast „</a:t>
            </a:r>
            <a:r>
              <a:rPr lang="pl-PL" altLang="pl-PL" sz="2400" dirty="0" err="1"/>
              <a:t>tutoring</a:t>
            </a:r>
            <a:r>
              <a:rPr lang="pl-PL" altLang="pl-PL" sz="2400" dirty="0"/>
              <a:t>” – szkolenie, zamiast „sponsor” – darczyńca, partner, instytucja współpracująca, firma wspierająca, zamiast „koszt” – wartość, beneficjent/</a:t>
            </a:r>
            <a:r>
              <a:rPr lang="pl-PL" altLang="pl-PL" sz="2400" dirty="0" err="1"/>
              <a:t>grantobiorca</a:t>
            </a:r>
            <a:r>
              <a:rPr lang="pl-PL" altLang="pl-PL" sz="2400" dirty="0"/>
              <a:t> – realizator, organizator projektów). </a:t>
            </a:r>
          </a:p>
          <a:p>
            <a:pPr marL="0" indent="0">
              <a:buNone/>
            </a:pPr>
            <a:r>
              <a:rPr lang="pl-PL" altLang="pl-PL" sz="2400" dirty="0"/>
              <a:t>- Pracujemy nad budową informacji – publikację na stronie, </a:t>
            </a:r>
            <a:r>
              <a:rPr lang="pl-PL" altLang="pl-PL" sz="2400" dirty="0" err="1"/>
              <a:t>fanpageu</a:t>
            </a:r>
            <a:r>
              <a:rPr lang="pl-PL" altLang="pl-PL" sz="2400" dirty="0"/>
              <a:t> czy portalu obowiązują takie same zasady jak profesjonalnych dziennikarzy. Przyciągający tytuł, </a:t>
            </a:r>
            <a:r>
              <a:rPr lang="pl-PL" altLang="pl-PL" sz="2400" dirty="0" err="1"/>
              <a:t>lead</a:t>
            </a:r>
            <a:r>
              <a:rPr lang="pl-PL" altLang="pl-PL" sz="2400" dirty="0"/>
              <a:t> w którym syntetycznie ujmujemy temat i treść (body) w której staramy się odpowiedzieć na pytania, co?, kto?, gdzie? kiedy? dlaczego? po co? Pamiętamy o zasadzie: ważne na początku.</a:t>
            </a:r>
          </a:p>
          <a:p>
            <a:pPr marL="0" indent="0">
              <a:buNone/>
            </a:pPr>
            <a:endParaRPr lang="pl-PL" altLang="pl-PL" sz="2400" dirty="0"/>
          </a:p>
        </p:txBody>
      </p:sp>
    </p:spTree>
    <p:extLst>
      <p:ext uri="{BB962C8B-B14F-4D97-AF65-F5344CB8AC3E}">
        <p14:creationId xmlns:p14="http://schemas.microsoft.com/office/powerpoint/2010/main" val="423375729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ytuł 1"/>
          <p:cNvSpPr>
            <a:spLocks noGrp="1"/>
          </p:cNvSpPr>
          <p:nvPr>
            <p:ph type="title"/>
          </p:nvPr>
        </p:nvSpPr>
        <p:spPr/>
        <p:txBody>
          <a:bodyPr>
            <a:normAutofit fontScale="90000"/>
          </a:bodyPr>
          <a:lstStyle/>
          <a:p>
            <a:r>
              <a:rPr lang="pl-PL" altLang="pl-PL" b="1" smtClean="0"/>
              <a:t>Działania komunikacyjne</a:t>
            </a:r>
            <a:br>
              <a:rPr lang="pl-PL" altLang="pl-PL" b="1" smtClean="0"/>
            </a:br>
            <a:endParaRPr lang="pl-PL" altLang="pl-PL" smtClean="0"/>
          </a:p>
        </p:txBody>
      </p:sp>
      <p:sp>
        <p:nvSpPr>
          <p:cNvPr id="3" name="Symbol zastępczy zawartości 2"/>
          <p:cNvSpPr>
            <a:spLocks noGrp="1"/>
          </p:cNvSpPr>
          <p:nvPr>
            <p:ph idx="1"/>
          </p:nvPr>
        </p:nvSpPr>
        <p:spPr>
          <a:xfrm>
            <a:off x="838200" y="1580725"/>
            <a:ext cx="9229725" cy="5805488"/>
          </a:xfrm>
        </p:spPr>
        <p:txBody>
          <a:bodyPr/>
          <a:lstStyle/>
          <a:p>
            <a:pPr marL="0" indent="0">
              <a:buNone/>
              <a:defRPr/>
            </a:pPr>
            <a:r>
              <a:rPr lang="pl-PL" sz="2400" b="1" dirty="0"/>
              <a:t>Komunikując o programach należy kłaść nacisk na:</a:t>
            </a:r>
          </a:p>
          <a:p>
            <a:pPr>
              <a:defRPr/>
            </a:pPr>
            <a:r>
              <a:rPr lang="pl-PL" sz="2400" dirty="0"/>
              <a:t>historie lokalnych liderów, społeczników i wolontariuszy (</a:t>
            </a:r>
            <a:r>
              <a:rPr lang="pl-PL" sz="2400" dirty="0" err="1"/>
              <a:t>human</a:t>
            </a:r>
            <a:r>
              <a:rPr lang="pl-PL" sz="2400" dirty="0"/>
              <a:t> story)</a:t>
            </a:r>
          </a:p>
          <a:p>
            <a:pPr>
              <a:defRPr/>
            </a:pPr>
            <a:r>
              <a:rPr lang="pl-PL" sz="2400" dirty="0"/>
              <a:t>mówienie językiem konkretnych korzyści</a:t>
            </a:r>
          </a:p>
          <a:p>
            <a:pPr>
              <a:defRPr/>
            </a:pPr>
            <a:r>
              <a:rPr lang="pl-PL" sz="2400" dirty="0"/>
              <a:t>pokazywanie konkretnych działań </a:t>
            </a:r>
          </a:p>
          <a:p>
            <a:pPr>
              <a:defRPr/>
            </a:pPr>
            <a:r>
              <a:rPr lang="pl-PL" sz="2400" dirty="0"/>
              <a:t>pozytywny przekaz </a:t>
            </a:r>
          </a:p>
          <a:p>
            <a:pPr>
              <a:defRPr/>
            </a:pPr>
            <a:r>
              <a:rPr lang="pl-PL" sz="2400" dirty="0"/>
              <a:t>komunikację poprzez media społecznościowe</a:t>
            </a:r>
          </a:p>
          <a:p>
            <a:pPr>
              <a:defRPr/>
            </a:pPr>
            <a:r>
              <a:rPr lang="pl-PL" sz="2400" dirty="0"/>
              <a:t>dbanie o aktualizację stron internetowych</a:t>
            </a:r>
          </a:p>
          <a:p>
            <a:pPr>
              <a:defRPr/>
            </a:pPr>
            <a:r>
              <a:rPr lang="pl-PL" sz="2400" dirty="0"/>
              <a:t>współpracę z mediami ogólnopolskimi</a:t>
            </a:r>
          </a:p>
          <a:p>
            <a:pPr>
              <a:defRPr/>
            </a:pPr>
            <a:r>
              <a:rPr lang="pl-PL" sz="2400" dirty="0"/>
              <a:t>wykorzystywanie dobrych praktyk</a:t>
            </a:r>
          </a:p>
          <a:p>
            <a:pPr>
              <a:defRPr/>
            </a:pPr>
            <a:r>
              <a:rPr lang="pl-PL" sz="2400" dirty="0"/>
              <a:t>przedstawianie danych za pomocą infografik</a:t>
            </a:r>
          </a:p>
          <a:p>
            <a:pPr marL="0" indent="0">
              <a:buNone/>
              <a:defRPr/>
            </a:pPr>
            <a:endParaRPr lang="pl-PL" sz="2400" dirty="0"/>
          </a:p>
        </p:txBody>
      </p:sp>
    </p:spTree>
    <p:extLst>
      <p:ext uri="{BB962C8B-B14F-4D97-AF65-F5344CB8AC3E}">
        <p14:creationId xmlns:p14="http://schemas.microsoft.com/office/powerpoint/2010/main" val="112305463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ytuł 1"/>
          <p:cNvSpPr>
            <a:spLocks noGrp="1"/>
          </p:cNvSpPr>
          <p:nvPr>
            <p:ph type="title"/>
          </p:nvPr>
        </p:nvSpPr>
        <p:spPr/>
        <p:txBody>
          <a:bodyPr>
            <a:normAutofit fontScale="90000"/>
          </a:bodyPr>
          <a:lstStyle/>
          <a:p>
            <a:r>
              <a:rPr lang="pl-PL" altLang="pl-PL" b="1" smtClean="0"/>
              <a:t>Działania komunikacyjne</a:t>
            </a:r>
            <a:br>
              <a:rPr lang="pl-PL" altLang="pl-PL" b="1" smtClean="0"/>
            </a:br>
            <a:endParaRPr lang="pl-PL" altLang="pl-PL" smtClean="0"/>
          </a:p>
        </p:txBody>
      </p:sp>
      <p:sp>
        <p:nvSpPr>
          <p:cNvPr id="3" name="Symbol zastępczy zawartości 2"/>
          <p:cNvSpPr>
            <a:spLocks noGrp="1"/>
          </p:cNvSpPr>
          <p:nvPr>
            <p:ph idx="1"/>
          </p:nvPr>
        </p:nvSpPr>
        <p:spPr>
          <a:xfrm>
            <a:off x="931701" y="1159268"/>
            <a:ext cx="9229725" cy="5805488"/>
          </a:xfrm>
        </p:spPr>
        <p:txBody>
          <a:bodyPr/>
          <a:lstStyle/>
          <a:p>
            <a:pPr marL="0" indent="0">
              <a:buNone/>
              <a:defRPr/>
            </a:pPr>
            <a:r>
              <a:rPr lang="pl-PL" sz="2400" b="1" dirty="0"/>
              <a:t>Narzędzia współpracy z mediami:</a:t>
            </a:r>
          </a:p>
          <a:p>
            <a:pPr>
              <a:defRPr/>
            </a:pPr>
            <a:r>
              <a:rPr lang="pl-PL" sz="2400" dirty="0"/>
              <a:t>Komunikaty prasowe informujące o działaniach w ramach DL </a:t>
            </a:r>
          </a:p>
          <a:p>
            <a:pPr>
              <a:defRPr/>
            </a:pPr>
            <a:r>
              <a:rPr lang="pl-PL" sz="2400" dirty="0"/>
              <a:t>Konferencje prasowe</a:t>
            </a:r>
          </a:p>
          <a:p>
            <a:pPr>
              <a:defRPr/>
            </a:pPr>
            <a:r>
              <a:rPr lang="pl-PL" sz="2400" dirty="0"/>
              <a:t>Wywiady</a:t>
            </a:r>
          </a:p>
          <a:p>
            <a:pPr>
              <a:defRPr/>
            </a:pPr>
            <a:r>
              <a:rPr lang="pl-PL" sz="2400" dirty="0"/>
              <a:t>Spotkania medialne – najlepiej w organizacji</a:t>
            </a:r>
          </a:p>
          <a:p>
            <a:pPr>
              <a:defRPr/>
            </a:pPr>
            <a:r>
              <a:rPr lang="pl-PL" sz="2400" dirty="0"/>
              <a:t>Artykułu prasowe – zwykłe lub sponsorowane</a:t>
            </a:r>
          </a:p>
          <a:p>
            <a:pPr>
              <a:defRPr/>
            </a:pPr>
            <a:r>
              <a:rPr lang="pl-PL" sz="2400" dirty="0"/>
              <a:t>Zestawy prasowe</a:t>
            </a:r>
          </a:p>
          <a:p>
            <a:pPr>
              <a:defRPr/>
            </a:pPr>
            <a:r>
              <a:rPr lang="pl-PL" sz="2400" dirty="0"/>
              <a:t>Patronaty medialne</a:t>
            </a:r>
          </a:p>
          <a:p>
            <a:pPr>
              <a:defRPr/>
            </a:pPr>
            <a:r>
              <a:rPr lang="pl-PL" sz="2400" dirty="0"/>
              <a:t>Pokazy dla mediów – warto, aby </a:t>
            </a:r>
            <a:r>
              <a:rPr lang="pl-PL" sz="2400" dirty="0" err="1"/>
              <a:t>grantobiorcy</a:t>
            </a:r>
            <a:r>
              <a:rPr lang="pl-PL" sz="2400" dirty="0"/>
              <a:t> zapraszali kilku wyselekcjonowanych przedstawicieli mediów regionalnych lub ogólnopolskich na tzw. pokazy dla mediów, w czasie których mają szansę pokazać dziennikarzom w praktyce czym konkretnie zajmuje się organizacja, zapoznać, wolontariuszami, liderami związanymi z organizacją. </a:t>
            </a:r>
          </a:p>
          <a:p>
            <a:pPr marL="0" indent="0">
              <a:buNone/>
              <a:defRPr/>
            </a:pPr>
            <a:endParaRPr lang="pl-PL" sz="2400" dirty="0"/>
          </a:p>
        </p:txBody>
      </p:sp>
    </p:spTree>
    <p:extLst>
      <p:ext uri="{BB962C8B-B14F-4D97-AF65-F5344CB8AC3E}">
        <p14:creationId xmlns:p14="http://schemas.microsoft.com/office/powerpoint/2010/main" val="5670879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ytuł 1"/>
          <p:cNvSpPr>
            <a:spLocks noGrp="1"/>
          </p:cNvSpPr>
          <p:nvPr>
            <p:ph type="title"/>
          </p:nvPr>
        </p:nvSpPr>
        <p:spPr>
          <a:xfrm>
            <a:off x="267093" y="0"/>
            <a:ext cx="10515600" cy="880773"/>
          </a:xfrm>
        </p:spPr>
        <p:txBody>
          <a:bodyPr>
            <a:normAutofit fontScale="90000"/>
          </a:bodyPr>
          <a:lstStyle/>
          <a:p>
            <a:r>
              <a:rPr lang="pl-PL" altLang="pl-PL" b="1" dirty="0" smtClean="0"/>
              <a:t>Działania komunikacyjne</a:t>
            </a:r>
            <a:br>
              <a:rPr lang="pl-PL" altLang="pl-PL" b="1" dirty="0" smtClean="0"/>
            </a:br>
            <a:endParaRPr lang="pl-PL" altLang="pl-PL" dirty="0" smtClean="0"/>
          </a:p>
        </p:txBody>
      </p:sp>
      <p:sp>
        <p:nvSpPr>
          <p:cNvPr id="3" name="Symbol zastępczy zawartości 2"/>
          <p:cNvSpPr>
            <a:spLocks noGrp="1"/>
          </p:cNvSpPr>
          <p:nvPr>
            <p:ph idx="1"/>
          </p:nvPr>
        </p:nvSpPr>
        <p:spPr>
          <a:xfrm>
            <a:off x="267093" y="713148"/>
            <a:ext cx="11924907" cy="5803900"/>
          </a:xfrm>
        </p:spPr>
        <p:txBody>
          <a:bodyPr>
            <a:noAutofit/>
          </a:bodyPr>
          <a:lstStyle/>
          <a:p>
            <a:pPr marL="0" indent="0">
              <a:buNone/>
              <a:defRPr/>
            </a:pPr>
            <a:r>
              <a:rPr lang="pl-PL" sz="1200" b="1" dirty="0"/>
              <a:t>Narzędzia komunikacji i promocji rekomendowane dla </a:t>
            </a:r>
            <a:r>
              <a:rPr lang="pl-PL" sz="1200" b="1" dirty="0" err="1"/>
              <a:t>grantobiorców</a:t>
            </a:r>
            <a:r>
              <a:rPr lang="pl-PL" sz="1200" b="1" dirty="0"/>
              <a:t> (ku inspiracji)</a:t>
            </a:r>
          </a:p>
          <a:p>
            <a:pPr>
              <a:defRPr/>
            </a:pPr>
            <a:r>
              <a:rPr lang="pl-PL" sz="1200" dirty="0"/>
              <a:t>komunikaty prasowe informujące o działaniach w ramach DL;</a:t>
            </a:r>
          </a:p>
          <a:p>
            <a:pPr>
              <a:defRPr/>
            </a:pPr>
            <a:r>
              <a:rPr lang="pl-PL" sz="1200" dirty="0"/>
              <a:t>informacje we własnych mediach społecznościowych;</a:t>
            </a:r>
          </a:p>
          <a:p>
            <a:pPr>
              <a:defRPr/>
            </a:pPr>
            <a:r>
              <a:rPr lang="pl-PL" sz="1200" dirty="0"/>
              <a:t>fanpage „Działaj Lokalnie” na portalu Facebook do dyspozycji dla </a:t>
            </a:r>
            <a:r>
              <a:rPr lang="pl-PL" sz="1200" dirty="0" err="1"/>
              <a:t>grantobiorców</a:t>
            </a:r>
            <a:r>
              <a:rPr lang="pl-PL" sz="1200" dirty="0"/>
              <a:t> – wrzucanie informacji o projektach w dziale „Posty na stronę” lub przesyłanie informacji do administratora poprzez „wiadomość”;</a:t>
            </a:r>
          </a:p>
          <a:p>
            <a:pPr>
              <a:defRPr/>
            </a:pPr>
            <a:r>
              <a:rPr lang="pl-PL" sz="1200" dirty="0"/>
              <a:t>strona www.dzialajlokalnie.pl – wrzucanie aktualności;</a:t>
            </a:r>
          </a:p>
          <a:p>
            <a:pPr>
              <a:defRPr/>
            </a:pPr>
            <a:r>
              <a:rPr lang="pl-PL" sz="1200" dirty="0"/>
              <a:t>wysyłka pakietów prasowych – kreatywne podejście do realizowanych działań, wysyłka informacji o działaniach w ramach Programu na dowolnym nośniku, drobny gadżet itp.</a:t>
            </a:r>
          </a:p>
          <a:p>
            <a:pPr>
              <a:defRPr/>
            </a:pPr>
            <a:r>
              <a:rPr lang="pl-PL" sz="1200" dirty="0"/>
              <a:t>infografiki do użytku na stronach www, w mediach społecznościowych oraz w mailach;</a:t>
            </a:r>
          </a:p>
          <a:p>
            <a:pPr>
              <a:defRPr/>
            </a:pPr>
            <a:r>
              <a:rPr lang="pl-PL" sz="1200" dirty="0"/>
              <a:t>reklamy w prasie i </a:t>
            </a:r>
            <a:r>
              <a:rPr lang="pl-PL" sz="1200" dirty="0" err="1"/>
              <a:t>internecie</a:t>
            </a:r>
            <a:r>
              <a:rPr lang="pl-PL" sz="1200" dirty="0"/>
              <a:t>;</a:t>
            </a:r>
          </a:p>
          <a:p>
            <a:pPr>
              <a:defRPr/>
            </a:pPr>
            <a:r>
              <a:rPr lang="pl-PL" sz="1200" dirty="0"/>
              <a:t>blog;</a:t>
            </a:r>
          </a:p>
          <a:p>
            <a:pPr>
              <a:defRPr/>
            </a:pPr>
            <a:r>
              <a:rPr lang="pl-PL" sz="1200" dirty="0"/>
              <a:t>stoiska promocyjne na imprezach;</a:t>
            </a:r>
          </a:p>
          <a:p>
            <a:pPr>
              <a:defRPr/>
            </a:pPr>
            <a:r>
              <a:rPr lang="pl-PL" sz="1200" dirty="0"/>
              <a:t>punkty Informacyjne;</a:t>
            </a:r>
          </a:p>
          <a:p>
            <a:pPr>
              <a:defRPr/>
            </a:pPr>
            <a:r>
              <a:rPr lang="pl-PL" sz="1200" dirty="0"/>
              <a:t>banery informacyjne;</a:t>
            </a:r>
          </a:p>
          <a:p>
            <a:pPr>
              <a:defRPr/>
            </a:pPr>
            <a:r>
              <a:rPr lang="pl-PL" sz="1200" dirty="0"/>
              <a:t>tablice informacyjne ;</a:t>
            </a:r>
          </a:p>
          <a:p>
            <a:pPr>
              <a:defRPr/>
            </a:pPr>
            <a:r>
              <a:rPr lang="pl-PL" sz="1200" dirty="0"/>
              <a:t>stragany wystawiennicze;</a:t>
            </a:r>
          </a:p>
          <a:p>
            <a:pPr>
              <a:defRPr/>
            </a:pPr>
            <a:r>
              <a:rPr lang="pl-PL" sz="1200" dirty="0"/>
              <a:t>graffiti;</a:t>
            </a:r>
          </a:p>
          <a:p>
            <a:pPr>
              <a:defRPr/>
            </a:pPr>
            <a:r>
              <a:rPr lang="pl-PL" sz="1200" dirty="0"/>
              <a:t>happeningi;</a:t>
            </a:r>
          </a:p>
          <a:p>
            <a:pPr>
              <a:defRPr/>
            </a:pPr>
            <a:r>
              <a:rPr lang="pl-PL" sz="1200" dirty="0"/>
              <a:t>wędrujące wystawy zdjęć;</a:t>
            </a:r>
          </a:p>
          <a:p>
            <a:pPr>
              <a:defRPr/>
            </a:pPr>
            <a:r>
              <a:rPr lang="pl-PL" sz="1200" dirty="0"/>
              <a:t>eventy fotograficzne;</a:t>
            </a:r>
          </a:p>
          <a:p>
            <a:pPr>
              <a:defRPr/>
            </a:pPr>
            <a:r>
              <a:rPr lang="pl-PL" sz="1200" dirty="0"/>
              <a:t>debaty;</a:t>
            </a:r>
          </a:p>
          <a:p>
            <a:pPr>
              <a:defRPr/>
            </a:pPr>
            <a:r>
              <a:rPr lang="pl-PL" sz="1200" dirty="0"/>
              <a:t>turnieje gier planszowych;</a:t>
            </a:r>
          </a:p>
          <a:p>
            <a:pPr>
              <a:defRPr/>
            </a:pPr>
            <a:r>
              <a:rPr lang="pl-PL" sz="1200" dirty="0"/>
              <a:t>inne materiały promocyjne;</a:t>
            </a:r>
          </a:p>
          <a:p>
            <a:pPr marL="0" indent="0">
              <a:buNone/>
              <a:defRPr/>
            </a:pPr>
            <a:endParaRPr lang="pl-PL" sz="1200" dirty="0"/>
          </a:p>
        </p:txBody>
      </p:sp>
    </p:spTree>
    <p:extLst>
      <p:ext uri="{BB962C8B-B14F-4D97-AF65-F5344CB8AC3E}">
        <p14:creationId xmlns:p14="http://schemas.microsoft.com/office/powerpoint/2010/main" val="154551733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ytuł 1"/>
          <p:cNvSpPr>
            <a:spLocks noGrp="1"/>
          </p:cNvSpPr>
          <p:nvPr>
            <p:ph type="title"/>
          </p:nvPr>
        </p:nvSpPr>
        <p:spPr/>
        <p:txBody>
          <a:bodyPr>
            <a:normAutofit fontScale="90000"/>
          </a:bodyPr>
          <a:lstStyle/>
          <a:p>
            <a:r>
              <a:rPr lang="pl-PL" altLang="pl-PL" b="1" smtClean="0"/>
              <a:t>Działania komunikacyjne</a:t>
            </a:r>
            <a:br>
              <a:rPr lang="pl-PL" altLang="pl-PL" b="1" smtClean="0"/>
            </a:br>
            <a:endParaRPr lang="pl-PL" altLang="pl-PL" smtClean="0"/>
          </a:p>
        </p:txBody>
      </p:sp>
      <p:sp>
        <p:nvSpPr>
          <p:cNvPr id="78851" name="Symbol zastępczy zawartości 2"/>
          <p:cNvSpPr>
            <a:spLocks noGrp="1"/>
          </p:cNvSpPr>
          <p:nvPr>
            <p:ph idx="1"/>
          </p:nvPr>
        </p:nvSpPr>
        <p:spPr>
          <a:xfrm>
            <a:off x="1062087" y="1245898"/>
            <a:ext cx="9036050" cy="5805487"/>
          </a:xfrm>
        </p:spPr>
        <p:txBody>
          <a:bodyPr/>
          <a:lstStyle/>
          <a:p>
            <a:pPr marL="0" indent="0">
              <a:buNone/>
            </a:pPr>
            <a:endParaRPr lang="pl-PL" altLang="pl-PL" sz="2400" dirty="0"/>
          </a:p>
          <a:p>
            <a:pPr marL="0" indent="0">
              <a:buNone/>
            </a:pPr>
            <a:r>
              <a:rPr lang="pl-PL" altLang="pl-PL" sz="2400" dirty="0"/>
              <a:t>Materiały promocyjne: np. notesy, naklejki, torby płócienne i papierowe, teczki, długopisy, balony, plakaty, odblaski otrzymujecie Państwo od Programu. Jeżeli będzie większe zapotrzebowanie ze względu na liczbę uczestników, dzieci </a:t>
            </a:r>
            <a:r>
              <a:rPr lang="pl-PL" altLang="pl-PL" sz="2400" dirty="0" err="1"/>
              <a:t>itp</a:t>
            </a:r>
            <a:r>
              <a:rPr lang="pl-PL" altLang="pl-PL" sz="2400" dirty="0"/>
              <a:t>…. Postaramy się uzyskać dodatkowe. Obecnie wydajemy Wam wszystko co otrzymaliśmy od ARFP.</a:t>
            </a:r>
            <a:endParaRPr lang="pl-PL" altLang="pl-PL" sz="2400" b="1" dirty="0"/>
          </a:p>
          <a:p>
            <a:pPr marL="0" indent="0">
              <a:buNone/>
            </a:pPr>
            <a:endParaRPr lang="pl-PL" altLang="pl-PL" sz="2400" b="1" dirty="0"/>
          </a:p>
          <a:p>
            <a:pPr marL="0" indent="0">
              <a:buNone/>
            </a:pPr>
            <a:r>
              <a:rPr lang="pl-PL" altLang="pl-PL" sz="2400" b="1" dirty="0"/>
              <a:t>Więcej informacji o skutecznych, oryginalnych sposobach promocji i komunikacji można znaleźć na stronie http://www.dzialajlokalnie.pl w „Strefie </a:t>
            </a:r>
            <a:r>
              <a:rPr lang="pl-PL" altLang="pl-PL" sz="2400" b="1" dirty="0" err="1"/>
              <a:t>grantobiorcy</a:t>
            </a:r>
            <a:r>
              <a:rPr lang="pl-PL" altLang="pl-PL" sz="2400" b="1" dirty="0"/>
              <a:t>” oraz w załącznikach 1 i 2 niniejszego </a:t>
            </a:r>
            <a:r>
              <a:rPr lang="pl-PL" altLang="pl-PL" sz="2400" b="1" i="1" dirty="0"/>
              <a:t>Przewodnika</a:t>
            </a:r>
            <a:r>
              <a:rPr lang="pl-PL" altLang="pl-PL" sz="2400" b="1" dirty="0"/>
              <a:t>.</a:t>
            </a:r>
            <a:endParaRPr lang="pl-PL" altLang="pl-PL" sz="2400" dirty="0"/>
          </a:p>
        </p:txBody>
      </p:sp>
    </p:spTree>
    <p:extLst>
      <p:ext uri="{BB962C8B-B14F-4D97-AF65-F5344CB8AC3E}">
        <p14:creationId xmlns:p14="http://schemas.microsoft.com/office/powerpoint/2010/main" val="290044294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ytuł 1"/>
          <p:cNvSpPr>
            <a:spLocks noGrp="1"/>
          </p:cNvSpPr>
          <p:nvPr>
            <p:ph type="title"/>
          </p:nvPr>
        </p:nvSpPr>
        <p:spPr>
          <a:xfrm>
            <a:off x="457200" y="1712913"/>
            <a:ext cx="11978639" cy="1143000"/>
          </a:xfrm>
        </p:spPr>
        <p:txBody>
          <a:bodyPr/>
          <a:lstStyle/>
          <a:p>
            <a:pPr algn="l"/>
            <a:r>
              <a:rPr lang="pl-PL" altLang="pl-PL" sz="2400" dirty="0"/>
              <a:t>Dołącz do Lokalnych Partnerstw  </a:t>
            </a:r>
            <a:r>
              <a:rPr lang="pl-PL" altLang="pl-PL" sz="2400" dirty="0" smtClean="0"/>
              <a:t>Polsko-Amerykańskiej Fundacji </a:t>
            </a:r>
            <a:r>
              <a:rPr lang="pl-PL" altLang="pl-PL" sz="2400" dirty="0"/>
              <a:t>Wolności</a:t>
            </a:r>
            <a:br>
              <a:rPr lang="pl-PL" altLang="pl-PL" sz="2400" dirty="0"/>
            </a:br>
            <a:endParaRPr lang="pl-PL" altLang="pl-PL" sz="2400" dirty="0"/>
          </a:p>
        </p:txBody>
      </p:sp>
      <p:sp>
        <p:nvSpPr>
          <p:cNvPr id="77827" name="Symbol zastępczy zawartości 2"/>
          <p:cNvSpPr>
            <a:spLocks noGrp="1"/>
          </p:cNvSpPr>
          <p:nvPr>
            <p:ph idx="1"/>
          </p:nvPr>
        </p:nvSpPr>
        <p:spPr>
          <a:xfrm>
            <a:off x="742950" y="2855914"/>
            <a:ext cx="11167110" cy="3457575"/>
          </a:xfrm>
        </p:spPr>
        <p:txBody>
          <a:bodyPr>
            <a:normAutofit/>
          </a:bodyPr>
          <a:lstStyle/>
          <a:p>
            <a:pPr marL="0" indent="0">
              <a:buNone/>
            </a:pPr>
            <a:r>
              <a:rPr lang="pl-PL" altLang="pl-PL" sz="2400" dirty="0"/>
              <a:t>Jesteście grupą minimum trzech organizacji i instytucji? Chcielibyście zbudować partnerstwo oparte na dobru wspólnym? Wasze organizacje i instytucje działają w aktywnej gminie do 50 tys. mieszkańców? Zrealizowaliście co najmniej jeden program Polsko-Amerykańskiej Fundacji Wolności w ostatnich czterech latach? Zgłoście się do pilotażowej ścieżki programu „Lokalne Partnerstwa PAFW”, dowiedzcie się więcej o metodzie animacji wypracowanej w Programie i ubiegajcie się o grant do 20 tys. zł na Wasz partnerski projekt</a:t>
            </a:r>
            <a:r>
              <a:rPr lang="pl-PL" altLang="pl-PL" sz="2400" dirty="0" smtClean="0"/>
              <a:t>.</a:t>
            </a:r>
          </a:p>
          <a:p>
            <a:pPr marL="0" indent="0">
              <a:buNone/>
            </a:pPr>
            <a:endParaRPr lang="pl-PL" altLang="pl-PL" sz="2400" b="1" dirty="0" smtClean="0">
              <a:solidFill>
                <a:srgbClr val="FF0000"/>
              </a:solidFill>
            </a:endParaRPr>
          </a:p>
          <a:p>
            <a:pPr marL="0" indent="0">
              <a:buNone/>
            </a:pPr>
            <a:r>
              <a:rPr lang="pl-PL" altLang="pl-PL" sz="2400" b="1" dirty="0" smtClean="0">
                <a:solidFill>
                  <a:srgbClr val="FF0000"/>
                </a:solidFill>
              </a:rPr>
              <a:t>TERMIN </a:t>
            </a:r>
            <a:r>
              <a:rPr lang="pl-PL" altLang="pl-PL" sz="2400" b="1" dirty="0" smtClean="0">
                <a:solidFill>
                  <a:srgbClr val="FF0000"/>
                </a:solidFill>
              </a:rPr>
              <a:t>PORZEDŁUŻONY DO 28.03.2022 </a:t>
            </a:r>
            <a:r>
              <a:rPr lang="pl-PL" altLang="pl-PL" sz="2400" b="1" dirty="0" smtClean="0">
                <a:solidFill>
                  <a:srgbClr val="FF0000"/>
                </a:solidFill>
              </a:rPr>
              <a:t>r !</a:t>
            </a:r>
            <a:endParaRPr lang="pl-PL" altLang="pl-PL" sz="2400" b="1" dirty="0">
              <a:solidFill>
                <a:srgbClr val="FF0000"/>
              </a:solidFill>
            </a:endParaRPr>
          </a:p>
        </p:txBody>
      </p:sp>
      <p:pic>
        <p:nvPicPr>
          <p:cNvPr id="77828" name="Obraz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4376" y="228600"/>
            <a:ext cx="2111375"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29" name="Obraz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67213" y="155576"/>
            <a:ext cx="1401762" cy="140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176700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ytuł 1"/>
          <p:cNvSpPr>
            <a:spLocks noGrp="1"/>
          </p:cNvSpPr>
          <p:nvPr>
            <p:ph type="title"/>
          </p:nvPr>
        </p:nvSpPr>
        <p:spPr>
          <a:xfrm>
            <a:off x="1524000" y="-30163"/>
            <a:ext cx="8229600" cy="1143001"/>
          </a:xfrm>
        </p:spPr>
        <p:txBody>
          <a:bodyPr/>
          <a:lstStyle/>
          <a:p>
            <a:r>
              <a:rPr lang="pl-PL" altLang="pl-PL" smtClean="0"/>
              <a:t>KRYTERIA</a:t>
            </a:r>
          </a:p>
        </p:txBody>
      </p:sp>
      <p:sp>
        <p:nvSpPr>
          <p:cNvPr id="3" name="Symbol zastępczy zawartości 2"/>
          <p:cNvSpPr>
            <a:spLocks noGrp="1"/>
          </p:cNvSpPr>
          <p:nvPr>
            <p:ph idx="1"/>
          </p:nvPr>
        </p:nvSpPr>
        <p:spPr>
          <a:xfrm>
            <a:off x="788670" y="1341438"/>
            <a:ext cx="11087100" cy="5242242"/>
          </a:xfrm>
        </p:spPr>
        <p:txBody>
          <a:bodyPr>
            <a:normAutofit/>
          </a:bodyPr>
          <a:lstStyle/>
          <a:p>
            <a:pPr marL="0" indent="0">
              <a:buNone/>
              <a:defRPr/>
            </a:pPr>
            <a:r>
              <a:rPr lang="pl-PL" sz="2000" dirty="0"/>
              <a:t>ORGANIZACJE:</a:t>
            </a:r>
          </a:p>
          <a:p>
            <a:pPr>
              <a:defRPr/>
            </a:pPr>
            <a:r>
              <a:rPr lang="pl-PL" sz="2000" dirty="0"/>
              <a:t>działają w gminie do 50 tys. mieszkańców;</a:t>
            </a:r>
          </a:p>
          <a:p>
            <a:pPr>
              <a:defRPr/>
            </a:pPr>
            <a:r>
              <a:rPr lang="pl-PL" sz="2000" dirty="0"/>
              <a:t>co najmniej jeden z członków Grupy Inicjatywnej/partnerstwa brał udział w minimum jednym z programów PAFW w ostatnich czterech latach (są to, między innymi programy: </a:t>
            </a:r>
            <a:r>
              <a:rPr lang="pl-PL" sz="2000" b="1" dirty="0">
                <a:solidFill>
                  <a:srgbClr val="0070C0"/>
                </a:solidFill>
              </a:rPr>
              <a:t>„Działaj Lokalnie”, „Równać Szanse”, „English </a:t>
            </a:r>
            <a:r>
              <a:rPr lang="pl-PL" sz="2000" b="1" dirty="0" err="1">
                <a:solidFill>
                  <a:srgbClr val="0070C0"/>
                </a:solidFill>
              </a:rPr>
              <a:t>Teaching</a:t>
            </a:r>
            <a:r>
              <a:rPr lang="pl-PL" sz="2000" b="1" dirty="0">
                <a:solidFill>
                  <a:srgbClr val="0070C0"/>
                </a:solidFill>
              </a:rPr>
              <a:t>”, Program Rozwoju Bibliotek, „Liderzy PAFW”, „Seniorzy w Akcji”, „Szkoła Ucząca Się” oraz „Przemiany w Regionie” (RITA));</a:t>
            </a:r>
          </a:p>
          <a:p>
            <a:pPr>
              <a:defRPr/>
            </a:pPr>
            <a:r>
              <a:rPr lang="pl-PL" sz="2000" dirty="0"/>
              <a:t>potrafią wykazać, że działania, które dotychczas podejmowali są spójne z wartościami i misją PAFW;</a:t>
            </a:r>
          </a:p>
          <a:p>
            <a:pPr>
              <a:defRPr/>
            </a:pPr>
            <a:r>
              <a:rPr lang="pl-PL" sz="2000" dirty="0"/>
              <a:t>chcą korzystać z metody animacji na rzecz społeczności lokalnych opartej na dobru wspólnym; </a:t>
            </a:r>
          </a:p>
          <a:p>
            <a:pPr>
              <a:defRPr/>
            </a:pPr>
            <a:r>
              <a:rPr lang="pl-PL" sz="2000" dirty="0"/>
              <a:t>są przekonani co do potencjału lokalnych organizacji i instytucji do zaangażowania się w partnerskie działania na rzecz lokalnych społeczności, tak aby do Grupy Inicjatywnej dołączyły także inne podmioty (szkoły, biblioteki, organizacje pozarządowe, samorządy lokalne, przedsiębiorcy, lokalne media).</a:t>
            </a:r>
          </a:p>
          <a:p>
            <a:pPr>
              <a:defRPr/>
            </a:pPr>
            <a:endParaRPr lang="pl-PL" sz="2000" dirty="0"/>
          </a:p>
        </p:txBody>
      </p:sp>
    </p:spTree>
    <p:extLst>
      <p:ext uri="{BB962C8B-B14F-4D97-AF65-F5344CB8AC3E}">
        <p14:creationId xmlns:p14="http://schemas.microsoft.com/office/powerpoint/2010/main" val="271267557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ytuł 1"/>
          <p:cNvSpPr>
            <a:spLocks noGrp="1"/>
          </p:cNvSpPr>
          <p:nvPr>
            <p:ph type="title"/>
          </p:nvPr>
        </p:nvSpPr>
        <p:spPr>
          <a:xfrm>
            <a:off x="1271588" y="-33338"/>
            <a:ext cx="8229601" cy="1143001"/>
          </a:xfrm>
        </p:spPr>
        <p:txBody>
          <a:bodyPr/>
          <a:lstStyle/>
          <a:p>
            <a:r>
              <a:rPr lang="pl-PL" altLang="pl-PL" smtClean="0"/>
              <a:t>Co w ramach dotacji?</a:t>
            </a:r>
          </a:p>
        </p:txBody>
      </p:sp>
      <p:sp>
        <p:nvSpPr>
          <p:cNvPr id="3" name="Symbol zastępczy zawartości 2"/>
          <p:cNvSpPr>
            <a:spLocks noGrp="1"/>
          </p:cNvSpPr>
          <p:nvPr>
            <p:ph idx="1"/>
          </p:nvPr>
        </p:nvSpPr>
        <p:spPr>
          <a:xfrm>
            <a:off x="400050" y="1412876"/>
            <a:ext cx="11624310" cy="5616575"/>
          </a:xfrm>
        </p:spPr>
        <p:txBody>
          <a:bodyPr>
            <a:normAutofit/>
          </a:bodyPr>
          <a:lstStyle/>
          <a:p>
            <a:pPr>
              <a:defRPr/>
            </a:pPr>
            <a:r>
              <a:rPr lang="pl-PL" sz="2000" dirty="0"/>
              <a:t>udział w programie </a:t>
            </a:r>
            <a:r>
              <a:rPr lang="pl-PL" sz="2000" b="1" dirty="0" err="1"/>
              <a:t>tutoringu</a:t>
            </a:r>
            <a:r>
              <a:rPr lang="pl-PL" sz="2000" b="1" dirty="0"/>
              <a:t> </a:t>
            </a:r>
            <a:r>
              <a:rPr lang="pl-PL" sz="2000" dirty="0"/>
              <a:t>dla wybranych przez Komisję Rekomendacyjną Programu Grup Inicjatywnych; </a:t>
            </a:r>
            <a:r>
              <a:rPr lang="pl-PL" sz="2000" b="1" dirty="0"/>
              <a:t>program </a:t>
            </a:r>
            <a:r>
              <a:rPr lang="pl-PL" sz="2000" b="1" dirty="0" err="1"/>
              <a:t>tutoringu</a:t>
            </a:r>
            <a:r>
              <a:rPr lang="pl-PL" sz="2000" b="1" dirty="0"/>
              <a:t> obejmuje szkolenie z metody animacji społeczności lokalnych oraz indywidualne wsparcie doświadczonych animatorów;</a:t>
            </a:r>
          </a:p>
          <a:p>
            <a:pPr>
              <a:defRPr/>
            </a:pPr>
            <a:endParaRPr lang="pl-PL" sz="2000" b="1" dirty="0"/>
          </a:p>
          <a:p>
            <a:pPr>
              <a:defRPr/>
            </a:pPr>
            <a:r>
              <a:rPr lang="pl-PL" sz="2000" b="1" dirty="0">
                <a:solidFill>
                  <a:srgbClr val="0070C0"/>
                </a:solidFill>
              </a:rPr>
              <a:t>mini-granty w wysokości 3 tysięcy złotych </a:t>
            </a:r>
            <a:r>
              <a:rPr lang="pl-PL" sz="2000" dirty="0"/>
              <a:t>dla wybranych przez Komisję Rekomendacyjną Programu Grup Inicjatywnych </a:t>
            </a:r>
            <a:r>
              <a:rPr lang="pl-PL" sz="2000" b="1" dirty="0"/>
              <a:t>na przeprowadzenie lokalnej </a:t>
            </a:r>
            <a:r>
              <a:rPr lang="pl-PL" sz="2000" b="1" dirty="0">
                <a:solidFill>
                  <a:srgbClr val="0070C0"/>
                </a:solidFill>
              </a:rPr>
              <a:t>diagnozy</a:t>
            </a:r>
            <a:r>
              <a:rPr lang="pl-PL" sz="2000" b="1" dirty="0"/>
              <a:t> </a:t>
            </a:r>
            <a:r>
              <a:rPr lang="pl-PL" sz="2000" b="1" dirty="0">
                <a:solidFill>
                  <a:srgbClr val="0070C0"/>
                </a:solidFill>
              </a:rPr>
              <a:t>i konsultacji społecznych;</a:t>
            </a:r>
          </a:p>
          <a:p>
            <a:pPr>
              <a:defRPr/>
            </a:pPr>
            <a:endParaRPr lang="pl-PL" sz="2000" b="1" dirty="0"/>
          </a:p>
          <a:p>
            <a:pPr>
              <a:defRPr/>
            </a:pPr>
            <a:r>
              <a:rPr lang="pl-PL" sz="2000" b="1" dirty="0"/>
              <a:t>możliwość ubiegania się o </a:t>
            </a:r>
            <a:r>
              <a:rPr lang="pl-PL" sz="2000" b="1" dirty="0">
                <a:solidFill>
                  <a:srgbClr val="0070C0"/>
                </a:solidFill>
              </a:rPr>
              <a:t>start-</a:t>
            </a:r>
            <a:r>
              <a:rPr lang="pl-PL" sz="2000" b="1" dirty="0" err="1">
                <a:solidFill>
                  <a:srgbClr val="0070C0"/>
                </a:solidFill>
              </a:rPr>
              <a:t>up</a:t>
            </a:r>
            <a:r>
              <a:rPr lang="pl-PL" sz="2000" b="1" dirty="0">
                <a:solidFill>
                  <a:srgbClr val="0070C0"/>
                </a:solidFill>
              </a:rPr>
              <a:t> grant do 20 tysięcy </a:t>
            </a:r>
            <a:r>
              <a:rPr lang="pl-PL" sz="2000" b="1" dirty="0"/>
              <a:t>złotych dla Grup Inicjatywnych, które ukończą program </a:t>
            </a:r>
            <a:r>
              <a:rPr lang="pl-PL" sz="2000" b="1" dirty="0" err="1"/>
              <a:t>tutoringu</a:t>
            </a:r>
            <a:r>
              <a:rPr lang="pl-PL" sz="2000" b="1" dirty="0"/>
              <a:t>, przeprowadzą diagnozę społeczną i przygotują partnerski projekt</a:t>
            </a:r>
            <a:r>
              <a:rPr lang="pl-PL" sz="2000" dirty="0"/>
              <a:t>; </a:t>
            </a:r>
          </a:p>
          <a:p>
            <a:pPr>
              <a:defRPr/>
            </a:pPr>
            <a:endParaRPr lang="pl-PL" sz="2000" dirty="0"/>
          </a:p>
          <a:p>
            <a:pPr>
              <a:defRPr/>
            </a:pPr>
            <a:r>
              <a:rPr lang="pl-PL" sz="2000" dirty="0"/>
              <a:t>stałe </a:t>
            </a:r>
            <a:r>
              <a:rPr lang="pl-PL" sz="2000" b="1" dirty="0"/>
              <a:t>wsparcie ekspertów i animatorów, udział w szkoleniach, webinariach, możliwość wymiany doświadczeń</a:t>
            </a:r>
            <a:endParaRPr lang="pl-PL" sz="2000" dirty="0"/>
          </a:p>
          <a:p>
            <a:pPr marL="0" indent="0">
              <a:buNone/>
              <a:defRPr/>
            </a:pPr>
            <a:r>
              <a:rPr lang="pl-PL" sz="2000" dirty="0"/>
              <a:t/>
            </a:r>
            <a:br>
              <a:rPr lang="pl-PL" sz="2000" dirty="0"/>
            </a:br>
            <a:endParaRPr lang="pl-PL" sz="2000" dirty="0"/>
          </a:p>
        </p:txBody>
      </p:sp>
    </p:spTree>
    <p:extLst>
      <p:ext uri="{BB962C8B-B14F-4D97-AF65-F5344CB8AC3E}">
        <p14:creationId xmlns:p14="http://schemas.microsoft.com/office/powerpoint/2010/main" val="41660822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2-dzialaj-lokalnie-infografia-co-dalej-sty-2015_final">
            <a:extLst>
              <a:ext uri="{FF2B5EF4-FFF2-40B4-BE49-F238E27FC236}">
                <a16:creationId xmlns="" xmlns:a16="http://schemas.microsoft.com/office/drawing/2014/main" id="{EE3AC27A-086A-48E6-ADBE-A8CA96C6D2F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27918"/>
            <a:ext cx="10028647" cy="680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ymbol zastępczy numeru slajdu 4">
            <a:extLst>
              <a:ext uri="{FF2B5EF4-FFF2-40B4-BE49-F238E27FC236}">
                <a16:creationId xmlns="" xmlns:a16="http://schemas.microsoft.com/office/drawing/2014/main" id="{B94F5771-281B-4710-A61A-84C7B966649F}"/>
              </a:ext>
            </a:extLst>
          </p:cNvPr>
          <p:cNvSpPr>
            <a:spLocks noGrp="1"/>
          </p:cNvSpPr>
          <p:nvPr>
            <p:ph type="sldNum" sz="quarter" idx="12"/>
          </p:nvPr>
        </p:nvSpPr>
        <p:spPr/>
        <p:txBody>
          <a:bodyPr/>
          <a:lstStyle/>
          <a:p>
            <a:fld id="{8C77EEB4-143E-4FD0-9B6B-C1777D372456}" type="slidenum">
              <a:rPr lang="pl-PL" smtClean="0"/>
              <a:t>7</a:t>
            </a:fld>
            <a:endParaRPr lang="pl-PL"/>
          </a:p>
        </p:txBody>
      </p:sp>
      <p:sp>
        <p:nvSpPr>
          <p:cNvPr id="2" name="pole tekstowe 1"/>
          <p:cNvSpPr txBox="1"/>
          <p:nvPr/>
        </p:nvSpPr>
        <p:spPr>
          <a:xfrm>
            <a:off x="984738" y="164123"/>
            <a:ext cx="1930208" cy="646331"/>
          </a:xfrm>
          <a:prstGeom prst="rect">
            <a:avLst/>
          </a:prstGeom>
          <a:noFill/>
        </p:spPr>
        <p:txBody>
          <a:bodyPr wrap="none" rtlCol="0">
            <a:spAutoFit/>
          </a:bodyPr>
          <a:lstStyle/>
          <a:p>
            <a:r>
              <a:rPr lang="pl-PL" sz="3600" b="1" dirty="0"/>
              <a:t>Rola ODL</a:t>
            </a:r>
          </a:p>
        </p:txBody>
      </p:sp>
    </p:spTree>
    <p:extLst>
      <p:ext uri="{BB962C8B-B14F-4D97-AF65-F5344CB8AC3E}">
        <p14:creationId xmlns:p14="http://schemas.microsoft.com/office/powerpoint/2010/main" val="49034749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ytuł 1"/>
          <p:cNvSpPr>
            <a:spLocks noGrp="1"/>
          </p:cNvSpPr>
          <p:nvPr>
            <p:ph type="title"/>
          </p:nvPr>
        </p:nvSpPr>
        <p:spPr>
          <a:xfrm>
            <a:off x="1127125" y="-100013"/>
            <a:ext cx="8229600" cy="1143001"/>
          </a:xfrm>
        </p:spPr>
        <p:txBody>
          <a:bodyPr/>
          <a:lstStyle/>
          <a:p>
            <a:r>
              <a:rPr lang="pl-PL" altLang="pl-PL" smtClean="0"/>
              <a:t>Przykład z naszego podwórka</a:t>
            </a:r>
          </a:p>
        </p:txBody>
      </p:sp>
      <p:sp>
        <p:nvSpPr>
          <p:cNvPr id="80899" name="Symbol zastępczy zawartości 2"/>
          <p:cNvSpPr>
            <a:spLocks noGrp="1"/>
          </p:cNvSpPr>
          <p:nvPr>
            <p:ph idx="1"/>
          </p:nvPr>
        </p:nvSpPr>
        <p:spPr>
          <a:xfrm>
            <a:off x="989814" y="914400"/>
            <a:ext cx="10190375" cy="5722070"/>
          </a:xfrm>
        </p:spPr>
        <p:txBody>
          <a:bodyPr>
            <a:normAutofit/>
          </a:bodyPr>
          <a:lstStyle/>
          <a:p>
            <a:pPr marL="0" indent="0">
              <a:buNone/>
            </a:pPr>
            <a:r>
              <a:rPr lang="pl-PL" altLang="pl-PL" b="1" dirty="0" smtClean="0">
                <a:solidFill>
                  <a:srgbClr val="0070C0"/>
                </a:solidFill>
              </a:rPr>
              <a:t>Lokalne Partnerstwo PAFW Janowice Wielkie</a:t>
            </a:r>
          </a:p>
          <a:p>
            <a:pPr marL="0" indent="0">
              <a:buNone/>
            </a:pPr>
            <a:endParaRPr lang="pl-PL" altLang="pl-PL" b="1" dirty="0" smtClean="0">
              <a:solidFill>
                <a:srgbClr val="0070C0"/>
              </a:solidFill>
            </a:endParaRPr>
          </a:p>
          <a:p>
            <a:pPr marL="0" indent="0">
              <a:buNone/>
            </a:pPr>
            <a:endParaRPr lang="pl-PL" altLang="pl-PL" b="1" dirty="0" smtClean="0">
              <a:solidFill>
                <a:srgbClr val="0070C0"/>
              </a:solidFill>
              <a:hlinkClick r:id=""/>
            </a:endParaRPr>
          </a:p>
          <a:p>
            <a:pPr marL="0" indent="0">
              <a:buNone/>
            </a:pPr>
            <a:endParaRPr lang="pl-PL" altLang="pl-PL" b="1" dirty="0" smtClean="0">
              <a:solidFill>
                <a:srgbClr val="0070C0"/>
              </a:solidFill>
              <a:hlinkClick r:id=""/>
            </a:endParaRPr>
          </a:p>
          <a:p>
            <a:pPr marL="0" indent="0">
              <a:buNone/>
            </a:pPr>
            <a:endParaRPr lang="pl-PL" altLang="pl-PL" b="1" dirty="0" smtClean="0">
              <a:solidFill>
                <a:srgbClr val="0070C0"/>
              </a:solidFill>
              <a:hlinkClick r:id=""/>
            </a:endParaRPr>
          </a:p>
          <a:p>
            <a:pPr marL="0" indent="0">
              <a:buNone/>
            </a:pPr>
            <a:endParaRPr lang="pl-PL" altLang="pl-PL" b="1" dirty="0" smtClean="0">
              <a:solidFill>
                <a:srgbClr val="0070C0"/>
              </a:solidFill>
              <a:hlinkClick r:id=""/>
            </a:endParaRPr>
          </a:p>
          <a:p>
            <a:pPr marL="0" indent="0">
              <a:buNone/>
            </a:pPr>
            <a:endParaRPr lang="pl-PL" altLang="pl-PL" sz="2400" b="1" dirty="0" smtClean="0">
              <a:solidFill>
                <a:srgbClr val="0070C0"/>
              </a:solidFill>
              <a:hlinkClick r:id="rId2"/>
            </a:endParaRPr>
          </a:p>
          <a:p>
            <a:pPr marL="0" indent="0">
              <a:buNone/>
            </a:pPr>
            <a:endParaRPr lang="pl-PL" altLang="pl-PL" sz="2400" b="1" dirty="0">
              <a:solidFill>
                <a:srgbClr val="0070C0"/>
              </a:solidFill>
              <a:hlinkClick r:id="rId2"/>
            </a:endParaRPr>
          </a:p>
          <a:p>
            <a:pPr marL="0" indent="0">
              <a:buNone/>
            </a:pPr>
            <a:r>
              <a:rPr lang="pl-PL" altLang="pl-PL" sz="2400" b="1" dirty="0" smtClean="0">
                <a:solidFill>
                  <a:srgbClr val="0070C0"/>
                </a:solidFill>
                <a:hlinkClick r:id="rId2"/>
              </a:rPr>
              <a:t>https</a:t>
            </a:r>
            <a:r>
              <a:rPr lang="pl-PL" altLang="pl-PL" sz="2400" b="1" dirty="0">
                <a:solidFill>
                  <a:srgbClr val="0070C0"/>
                </a:solidFill>
                <a:hlinkClick r:id=""/>
              </a:rPr>
              <a:t>://www.duchgor.org/index.php/projekty-lgd/projekty-wlasne-lgd/43-01-lppafw.html?layout=*</a:t>
            </a:r>
          </a:p>
          <a:p>
            <a:pPr marL="0" indent="0">
              <a:buNone/>
            </a:pPr>
            <a:r>
              <a:rPr lang="pl-PL" altLang="pl-PL" sz="2400" b="1" dirty="0">
                <a:solidFill>
                  <a:srgbClr val="0070C0"/>
                </a:solidFill>
                <a:hlinkClick r:id=""/>
              </a:rPr>
              <a:t>https://www.facebook.com/Partnerstwo-PAFW-Janowice-Wielkie-112003223925303</a:t>
            </a:r>
            <a:r>
              <a:rPr lang="pl-PL" altLang="pl-PL" b="1" dirty="0" smtClean="0">
                <a:solidFill>
                  <a:srgbClr val="0070C0"/>
                </a:solidFill>
              </a:rPr>
              <a:t> </a:t>
            </a:r>
          </a:p>
          <a:p>
            <a:pPr marL="0" indent="0">
              <a:buNone/>
            </a:pPr>
            <a:endParaRPr lang="pl-PL" altLang="pl-PL" b="1" dirty="0" smtClean="0">
              <a:solidFill>
                <a:srgbClr val="0070C0"/>
              </a:solidFill>
            </a:endParaRPr>
          </a:p>
        </p:txBody>
      </p:sp>
      <p:pic>
        <p:nvPicPr>
          <p:cNvPr id="80900" name="Obraz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38543" y="1583786"/>
            <a:ext cx="5481637" cy="286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417539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ymbol zastępczy zawartości 2"/>
          <p:cNvSpPr>
            <a:spLocks noGrp="1"/>
          </p:cNvSpPr>
          <p:nvPr>
            <p:ph idx="1"/>
          </p:nvPr>
        </p:nvSpPr>
        <p:spPr>
          <a:xfrm>
            <a:off x="590746" y="1430518"/>
            <a:ext cx="8686800" cy="7445375"/>
          </a:xfrm>
        </p:spPr>
        <p:txBody>
          <a:bodyPr/>
          <a:lstStyle/>
          <a:p>
            <a:pPr marL="0" indent="0">
              <a:buNone/>
            </a:pPr>
            <a:r>
              <a:rPr lang="pl-PL" altLang="pl-PL" dirty="0" smtClean="0"/>
              <a:t>Równamy szanse w edukacji</a:t>
            </a:r>
          </a:p>
          <a:p>
            <a:r>
              <a:rPr lang="pl-PL" altLang="pl-PL" dirty="0" smtClean="0">
                <a:hlinkClick r:id="rId2"/>
              </a:rPr>
              <a:t>ENGLISH TEACHING</a:t>
            </a:r>
            <a:endParaRPr lang="pl-PL" altLang="pl-PL" dirty="0" smtClean="0"/>
          </a:p>
          <a:p>
            <a:r>
              <a:rPr lang="pl-PL" altLang="pl-PL" dirty="0" smtClean="0">
                <a:hlinkClick r:id="rId3"/>
              </a:rPr>
              <a:t>RÓWNAĆ SZANSE</a:t>
            </a:r>
            <a:endParaRPr lang="pl-PL" altLang="pl-PL" dirty="0" smtClean="0"/>
          </a:p>
          <a:p>
            <a:r>
              <a:rPr lang="pl-PL" altLang="pl-PL" dirty="0" smtClean="0">
                <a:hlinkClick r:id="rId4"/>
              </a:rPr>
              <a:t>SZKOŁA UCZĄCA SIĘ (SUS)</a:t>
            </a:r>
            <a:endParaRPr lang="pl-PL" altLang="pl-PL" dirty="0" smtClean="0"/>
          </a:p>
          <a:p>
            <a:r>
              <a:rPr lang="pl-PL" altLang="pl-PL" dirty="0" smtClean="0">
                <a:hlinkClick r:id="rId5"/>
              </a:rPr>
              <a:t>SZKOŁA EDUKACJI PAFW I UW</a:t>
            </a:r>
            <a:endParaRPr lang="pl-PL" altLang="pl-PL" dirty="0" smtClean="0"/>
          </a:p>
          <a:p>
            <a:r>
              <a:rPr lang="pl-PL" altLang="pl-PL" dirty="0" smtClean="0">
                <a:hlinkClick r:id="rId6"/>
              </a:rPr>
              <a:t>PROJEKTOR-WOLONTARIAT STUDENCKI</a:t>
            </a:r>
            <a:endParaRPr lang="pl-PL" altLang="pl-PL" dirty="0" smtClean="0"/>
          </a:p>
          <a:p>
            <a:r>
              <a:rPr lang="pl-PL" altLang="pl-PL" dirty="0" smtClean="0">
                <a:hlinkClick r:id="rId7"/>
              </a:rPr>
              <a:t>STYPENDIA POMOSTOWE</a:t>
            </a:r>
            <a:endParaRPr lang="pl-PL" altLang="pl-PL" dirty="0" smtClean="0"/>
          </a:p>
          <a:p>
            <a:r>
              <a:rPr lang="pl-PL" altLang="pl-PL" dirty="0" smtClean="0">
                <a:hlinkClick r:id="rId8"/>
              </a:rPr>
              <a:t>UNIWERSYTETY TRZECIEGO WIEKU (UTW)</a:t>
            </a:r>
            <a:endParaRPr lang="pl-PL" altLang="pl-PL" dirty="0" smtClean="0"/>
          </a:p>
        </p:txBody>
      </p:sp>
      <p:pic>
        <p:nvPicPr>
          <p:cNvPr id="81923" name="Obraz 1"/>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774826" y="188913"/>
            <a:ext cx="5053013"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121585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ymbol zastępczy zawartości 2"/>
          <p:cNvSpPr>
            <a:spLocks noGrp="1"/>
          </p:cNvSpPr>
          <p:nvPr>
            <p:ph idx="1"/>
          </p:nvPr>
        </p:nvSpPr>
        <p:spPr>
          <a:xfrm>
            <a:off x="666161" y="1383384"/>
            <a:ext cx="8686800" cy="4924425"/>
          </a:xfrm>
        </p:spPr>
        <p:txBody>
          <a:bodyPr/>
          <a:lstStyle/>
          <a:p>
            <a:pPr marL="0" indent="0">
              <a:buNone/>
            </a:pPr>
            <a:r>
              <a:rPr lang="pl-PL" altLang="pl-PL" dirty="0" smtClean="0"/>
              <a:t>Wspieramy rozwój społeczności lokalnych</a:t>
            </a:r>
          </a:p>
          <a:p>
            <a:r>
              <a:rPr lang="pl-PL" altLang="pl-PL" dirty="0" smtClean="0">
                <a:hlinkClick r:id="rId2"/>
              </a:rPr>
              <a:t>WSPIERAMY ORGANIZACJE POZARZĄDOWE</a:t>
            </a:r>
            <a:endParaRPr lang="pl-PL" altLang="pl-PL" dirty="0" smtClean="0"/>
          </a:p>
          <a:p>
            <a:r>
              <a:rPr lang="pl-PL" altLang="pl-PL" dirty="0" smtClean="0">
                <a:hlinkClick r:id="rId3"/>
              </a:rPr>
              <a:t>DZIAŁAJ LOKALNIE</a:t>
            </a:r>
            <a:endParaRPr lang="pl-PL" altLang="pl-PL" dirty="0" smtClean="0"/>
          </a:p>
          <a:p>
            <a:r>
              <a:rPr lang="pl-PL" altLang="pl-PL" dirty="0" smtClean="0">
                <a:hlinkClick r:id="rId4"/>
              </a:rPr>
              <a:t>SEKTOR 3.0</a:t>
            </a:r>
            <a:endParaRPr lang="pl-PL" altLang="pl-PL" dirty="0" smtClean="0"/>
          </a:p>
          <a:p>
            <a:r>
              <a:rPr lang="pl-PL" altLang="pl-PL" dirty="0" smtClean="0">
                <a:hlinkClick r:id="rId5"/>
              </a:rPr>
              <a:t>LIDERZY PAFW</a:t>
            </a:r>
            <a:endParaRPr lang="pl-PL" altLang="pl-PL" dirty="0" smtClean="0"/>
          </a:p>
          <a:p>
            <a:r>
              <a:rPr lang="pl-PL" altLang="pl-PL" dirty="0" smtClean="0">
                <a:hlinkClick r:id="rId6"/>
              </a:rPr>
              <a:t>PRO PUBLICO BONO</a:t>
            </a:r>
            <a:endParaRPr lang="pl-PL" altLang="pl-PL" dirty="0" smtClean="0"/>
          </a:p>
          <a:p>
            <a:r>
              <a:rPr lang="pl-PL" altLang="pl-PL" dirty="0" smtClean="0">
                <a:hlinkClick r:id="rId7"/>
              </a:rPr>
              <a:t>PROGRAM ROZWOJU BIBLIOTEK</a:t>
            </a:r>
            <a:endParaRPr lang="pl-PL" altLang="pl-PL" dirty="0" smtClean="0"/>
          </a:p>
          <a:p>
            <a:r>
              <a:rPr lang="pl-PL" altLang="pl-PL" dirty="0" smtClean="0">
                <a:hlinkClick r:id="rId8"/>
              </a:rPr>
              <a:t>LOKALNE PARTNERSTWA PAFW</a:t>
            </a:r>
          </a:p>
        </p:txBody>
      </p:sp>
      <p:pic>
        <p:nvPicPr>
          <p:cNvPr id="82947" name="Obraz 1"/>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774826" y="188913"/>
            <a:ext cx="5053013"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074010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542058" y="1368803"/>
            <a:ext cx="8686800" cy="7445375"/>
          </a:xfrm>
        </p:spPr>
        <p:txBody>
          <a:bodyPr/>
          <a:lstStyle/>
          <a:p>
            <a:pPr marL="0" indent="0">
              <a:buNone/>
              <a:defRPr/>
            </a:pPr>
            <a:endParaRPr lang="pl-PL" dirty="0" smtClean="0">
              <a:hlinkClick r:id="rId2"/>
            </a:endParaRPr>
          </a:p>
          <a:p>
            <a:pPr marL="0" indent="0">
              <a:buNone/>
              <a:defRPr/>
            </a:pPr>
            <a:r>
              <a:rPr lang="pl-PL" dirty="0" smtClean="0"/>
              <a:t>Dzielimy się polskim doświadczeniem</a:t>
            </a:r>
          </a:p>
          <a:p>
            <a:pPr>
              <a:defRPr/>
            </a:pPr>
            <a:r>
              <a:rPr lang="pl-PL" dirty="0" smtClean="0">
                <a:hlinkClick r:id="rId3"/>
              </a:rPr>
              <a:t>STYPENDIA IM. LANE'A KIRKLANDA</a:t>
            </a:r>
            <a:endParaRPr lang="pl-PL" dirty="0" smtClean="0"/>
          </a:p>
          <a:p>
            <a:pPr>
              <a:defRPr/>
            </a:pPr>
            <a:r>
              <a:rPr lang="pl-PL" dirty="0" smtClean="0">
                <a:hlinkClick r:id="rId4"/>
              </a:rPr>
              <a:t>PRZEMIANY W REGIONIE (RITA)</a:t>
            </a:r>
            <a:endParaRPr lang="pl-PL" dirty="0" smtClean="0"/>
          </a:p>
          <a:p>
            <a:pPr>
              <a:defRPr/>
            </a:pPr>
            <a:r>
              <a:rPr lang="pl-PL" dirty="0" smtClean="0">
                <a:hlinkClick r:id="rId5"/>
              </a:rPr>
              <a:t>STUDY TOURS TO POLAND (STP)</a:t>
            </a:r>
            <a:endParaRPr lang="pl-PL" dirty="0" smtClean="0"/>
          </a:p>
          <a:p>
            <a:pPr>
              <a:defRPr/>
            </a:pPr>
            <a:endParaRPr lang="pl-PL" dirty="0"/>
          </a:p>
        </p:txBody>
      </p:sp>
      <p:pic>
        <p:nvPicPr>
          <p:cNvPr id="83971" name="Obraz 1"/>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74826" y="188913"/>
            <a:ext cx="5053013"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814942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Symbol zastępczy zawartości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5580275" y="2212633"/>
            <a:ext cx="5075238" cy="3386137"/>
          </a:xfrm>
        </p:spPr>
      </p:pic>
      <p:pic>
        <p:nvPicPr>
          <p:cNvPr id="84995" name="Obraz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00213" y="19050"/>
            <a:ext cx="5053012"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6" name="Prostokąt 8"/>
          <p:cNvSpPr>
            <a:spLocks noChangeArrowheads="1"/>
          </p:cNvSpPr>
          <p:nvPr/>
        </p:nvSpPr>
        <p:spPr bwMode="auto">
          <a:xfrm>
            <a:off x="904974" y="1562100"/>
            <a:ext cx="3638746"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pl-PL" altLang="pl-PL" sz="2200" dirty="0">
                <a:solidFill>
                  <a:srgbClr val="304558"/>
                </a:solidFill>
                <a:latin typeface="Fira Sans"/>
              </a:rPr>
              <a:t>Konkurs skierowany jest do osób starszych oraz tandemów międzypokoleniowych (osoba 60+ i osoba młodsza o co najmniej 25 lat), które chcą aktywnie działać na rzecz swojego otoczenia i które pragną pracować ze społecznością na rzecz wprowadzania trwałych rozwiązań pobudzających aktywność społeczną mieszkańców.</a:t>
            </a:r>
            <a:endParaRPr lang="pl-PL" altLang="pl-PL" sz="2200" dirty="0">
              <a:solidFill>
                <a:schemeClr val="tx2"/>
              </a:solidFill>
              <a:latin typeface="Trebuchet MS" panose="020B0603020202020204" pitchFamily="34" charset="0"/>
            </a:endParaRPr>
          </a:p>
        </p:txBody>
      </p:sp>
      <p:sp>
        <p:nvSpPr>
          <p:cNvPr id="84997" name="Prostokąt 9"/>
          <p:cNvSpPr>
            <a:spLocks noChangeArrowheads="1"/>
          </p:cNvSpPr>
          <p:nvPr/>
        </p:nvSpPr>
        <p:spPr bwMode="auto">
          <a:xfrm>
            <a:off x="5695182" y="1562100"/>
            <a:ext cx="51641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pl-PL" altLang="pl-PL" sz="2400" dirty="0">
                <a:latin typeface="Dosis"/>
              </a:rPr>
              <a:t>Seniorzy w akcji! </a:t>
            </a:r>
          </a:p>
        </p:txBody>
      </p:sp>
    </p:spTree>
    <p:extLst>
      <p:ext uri="{BB962C8B-B14F-4D97-AF65-F5344CB8AC3E}">
        <p14:creationId xmlns:p14="http://schemas.microsoft.com/office/powerpoint/2010/main" val="114544711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Obraz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00213" y="19050"/>
            <a:ext cx="5053012"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19" name="Prostokąt 7"/>
          <p:cNvSpPr>
            <a:spLocks noChangeArrowheads="1"/>
          </p:cNvSpPr>
          <p:nvPr/>
        </p:nvSpPr>
        <p:spPr bwMode="auto">
          <a:xfrm>
            <a:off x="834390" y="1412876"/>
            <a:ext cx="10789920"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pl-PL" altLang="pl-PL" sz="2000" dirty="0">
                <a:solidFill>
                  <a:schemeClr val="tx2"/>
                </a:solidFill>
                <a:latin typeface="Trebuchet MS" panose="020B0603020202020204" pitchFamily="34" charset="0"/>
              </a:rPr>
              <a:t>Zgłaszane projekty powinny realizować cele programu i mieścić się w co najmniej jednym z czterech obszarów:</a:t>
            </a:r>
          </a:p>
          <a:p>
            <a:pPr>
              <a:spcBef>
                <a:spcPct val="0"/>
              </a:spcBef>
              <a:buFontTx/>
              <a:buNone/>
            </a:pPr>
            <a:r>
              <a:rPr lang="pl-PL" altLang="pl-PL" sz="2000" dirty="0">
                <a:solidFill>
                  <a:schemeClr val="tx2"/>
                </a:solidFill>
                <a:latin typeface="Trebuchet MS" panose="020B0603020202020204" pitchFamily="34" charset="0"/>
              </a:rPr>
              <a:t>1) Działania wzmacniające uczestnictwo osób starszych w życiu społecznym</a:t>
            </a:r>
          </a:p>
          <a:p>
            <a:pPr>
              <a:spcBef>
                <a:spcPct val="0"/>
              </a:spcBef>
              <a:buFontTx/>
              <a:buNone/>
            </a:pPr>
            <a:r>
              <a:rPr lang="pl-PL" altLang="pl-PL" sz="2000" dirty="0">
                <a:solidFill>
                  <a:schemeClr val="tx2"/>
                </a:solidFill>
                <a:latin typeface="Trebuchet MS" panose="020B0603020202020204" pitchFamily="34" charset="0"/>
              </a:rPr>
              <a:t>2) Działania edukacyjne i kulturalne</a:t>
            </a:r>
          </a:p>
          <a:p>
            <a:pPr>
              <a:spcBef>
                <a:spcPct val="0"/>
              </a:spcBef>
              <a:buFontTx/>
              <a:buNone/>
            </a:pPr>
            <a:r>
              <a:rPr lang="pl-PL" altLang="pl-PL" sz="2000" dirty="0">
                <a:solidFill>
                  <a:schemeClr val="tx2"/>
                </a:solidFill>
                <a:latin typeface="Trebuchet MS" panose="020B0603020202020204" pitchFamily="34" charset="0"/>
              </a:rPr>
              <a:t>3) Działania na rzecz środowiska</a:t>
            </a:r>
          </a:p>
          <a:p>
            <a:pPr>
              <a:spcBef>
                <a:spcPct val="0"/>
              </a:spcBef>
              <a:buFontTx/>
              <a:buNone/>
            </a:pPr>
            <a:r>
              <a:rPr lang="pl-PL" altLang="pl-PL" sz="2000" dirty="0">
                <a:solidFill>
                  <a:schemeClr val="tx2"/>
                </a:solidFill>
                <a:latin typeface="Trebuchet MS" panose="020B0603020202020204" pitchFamily="34" charset="0"/>
              </a:rPr>
              <a:t>4) Działania nakierowane na tworzenie i wykorzystanie nowych technologii w kreowaniu świata przyjaznego osobom starszym</a:t>
            </a:r>
          </a:p>
          <a:p>
            <a:pPr>
              <a:spcBef>
                <a:spcPct val="0"/>
              </a:spcBef>
              <a:buFontTx/>
              <a:buNone/>
            </a:pPr>
            <a:endParaRPr lang="pl-PL" altLang="pl-PL" sz="2000" dirty="0" smtClean="0">
              <a:solidFill>
                <a:srgbClr val="FF0000"/>
              </a:solidFill>
              <a:latin typeface="Trebuchet MS" panose="020B0603020202020204" pitchFamily="34" charset="0"/>
            </a:endParaRPr>
          </a:p>
          <a:p>
            <a:pPr>
              <a:spcBef>
                <a:spcPct val="0"/>
              </a:spcBef>
              <a:buFontTx/>
              <a:buNone/>
            </a:pPr>
            <a:r>
              <a:rPr lang="pl-PL" sz="2000" b="1" dirty="0">
                <a:solidFill>
                  <a:srgbClr val="FF0000"/>
                </a:solidFill>
              </a:rPr>
              <a:t>do 15 kwietnia 2022 </a:t>
            </a:r>
            <a:r>
              <a:rPr lang="pl-PL" sz="2000" b="1" dirty="0" smtClean="0">
                <a:solidFill>
                  <a:srgbClr val="FF0000"/>
                </a:solidFill>
              </a:rPr>
              <a:t>roku</a:t>
            </a:r>
            <a:endParaRPr lang="pl-PL" altLang="pl-PL" sz="2000" dirty="0">
              <a:solidFill>
                <a:srgbClr val="FF0000"/>
              </a:solidFill>
              <a:latin typeface="Trebuchet MS" panose="020B0603020202020204" pitchFamily="34" charset="0"/>
            </a:endParaRPr>
          </a:p>
          <a:p>
            <a:pPr>
              <a:spcBef>
                <a:spcPct val="0"/>
              </a:spcBef>
              <a:buFontTx/>
              <a:buNone/>
            </a:pPr>
            <a:endParaRPr lang="pl-PL" altLang="pl-PL" sz="2000" u="sng" dirty="0">
              <a:solidFill>
                <a:schemeClr val="tx2"/>
              </a:solidFill>
              <a:latin typeface="Trebuchet MS" panose="020B0603020202020204" pitchFamily="34" charset="0"/>
            </a:endParaRPr>
          </a:p>
          <a:p>
            <a:pPr>
              <a:spcBef>
                <a:spcPct val="0"/>
              </a:spcBef>
              <a:buFontTx/>
              <a:buNone/>
            </a:pPr>
            <a:r>
              <a:rPr lang="pl-PL" altLang="pl-PL" sz="2000" u="sng" dirty="0">
                <a:solidFill>
                  <a:schemeClr val="tx2"/>
                </a:solidFill>
                <a:latin typeface="Trebuchet MS" panose="020B0603020202020204" pitchFamily="34" charset="0"/>
                <a:hlinkClick r:id="rId3"/>
              </a:rPr>
              <a:t>https://seniorzywakcji.pl/ruszyla-rekrutacja-do-15-edycji-konkursu</a:t>
            </a:r>
            <a:r>
              <a:rPr lang="pl-PL" altLang="pl-PL" sz="2000" u="sng" dirty="0" smtClean="0">
                <a:solidFill>
                  <a:schemeClr val="tx2"/>
                </a:solidFill>
                <a:latin typeface="Trebuchet MS" panose="020B0603020202020204" pitchFamily="34" charset="0"/>
                <a:hlinkClick r:id="rId3"/>
              </a:rPr>
              <a:t>/</a:t>
            </a:r>
            <a:endParaRPr lang="pl-PL" altLang="pl-PL" sz="2000" u="sng" dirty="0" smtClean="0">
              <a:solidFill>
                <a:schemeClr val="tx2"/>
              </a:solidFill>
              <a:latin typeface="Trebuchet MS" panose="020B0603020202020204" pitchFamily="34" charset="0"/>
            </a:endParaRPr>
          </a:p>
          <a:p>
            <a:pPr>
              <a:spcBef>
                <a:spcPct val="0"/>
              </a:spcBef>
              <a:buFontTx/>
              <a:buNone/>
            </a:pPr>
            <a:endParaRPr lang="pl-PL" altLang="pl-PL" sz="2000" u="sng" dirty="0">
              <a:solidFill>
                <a:schemeClr val="tx2"/>
              </a:solidFill>
              <a:latin typeface="Trebuchet MS" panose="020B0603020202020204" pitchFamily="34" charset="0"/>
            </a:endParaRPr>
          </a:p>
          <a:p>
            <a:pPr>
              <a:spcBef>
                <a:spcPct val="0"/>
              </a:spcBef>
              <a:buFontTx/>
              <a:buNone/>
            </a:pPr>
            <a:r>
              <a:rPr lang="pl-PL" altLang="pl-PL" sz="2000" dirty="0">
                <a:solidFill>
                  <a:schemeClr val="tx2"/>
                </a:solidFill>
                <a:latin typeface="Trebuchet MS" panose="020B0603020202020204" pitchFamily="34" charset="0"/>
              </a:rPr>
              <a:t>Konkurs „Seniorzy w akcji” jest organizowany przez Towarzystwo Inicjatyw Twórczych „ę” w ramach programu „</a:t>
            </a:r>
            <a:r>
              <a:rPr lang="pl-PL" altLang="pl-PL" sz="2000" u="sng" dirty="0">
                <a:solidFill>
                  <a:schemeClr val="tx2"/>
                </a:solidFill>
                <a:latin typeface="Trebuchet MS" panose="020B0603020202020204" pitchFamily="34" charset="0"/>
                <a:hlinkClick r:id="rId4"/>
              </a:rPr>
              <a:t>Uniwersytety Trzeciego Wieku</a:t>
            </a:r>
            <a:r>
              <a:rPr lang="pl-PL" altLang="pl-PL" sz="2000" dirty="0">
                <a:solidFill>
                  <a:schemeClr val="tx2"/>
                </a:solidFill>
                <a:latin typeface="Trebuchet MS" panose="020B0603020202020204" pitchFamily="34" charset="0"/>
              </a:rPr>
              <a:t>” Polsko-Amerykańskiej Fundacji Wolności.</a:t>
            </a:r>
          </a:p>
        </p:txBody>
      </p:sp>
    </p:spTree>
    <p:extLst>
      <p:ext uri="{BB962C8B-B14F-4D97-AF65-F5344CB8AC3E}">
        <p14:creationId xmlns:p14="http://schemas.microsoft.com/office/powerpoint/2010/main" val="41483926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ymbol zastępczy zawartości 2"/>
          <p:cNvSpPr>
            <a:spLocks noGrp="1"/>
          </p:cNvSpPr>
          <p:nvPr>
            <p:ph idx="1"/>
          </p:nvPr>
        </p:nvSpPr>
        <p:spPr>
          <a:xfrm>
            <a:off x="457200" y="1565276"/>
            <a:ext cx="11734800" cy="5292725"/>
          </a:xfrm>
        </p:spPr>
        <p:txBody>
          <a:bodyPr/>
          <a:lstStyle/>
          <a:p>
            <a:pPr marL="0" indent="0">
              <a:buNone/>
            </a:pPr>
            <a:r>
              <a:rPr lang="pl-PL" altLang="pl-PL" sz="1800" dirty="0"/>
              <a:t>Realizowany od 2000 roku program inicjuje i wspiera działania na rzecz promocji języka angielskiego oraz poprawy poziomu jego nauczania wśród dzieci i młodzieży z małych miast i wsi, a tym samym służy wyrównywaniu ich szans edukacyjnych. Jednocześnie program przyczynia się do rozwoju zawodowego nauczycieli języka angielskiego pracujących w małych miejscowościach.</a:t>
            </a:r>
          </a:p>
          <a:p>
            <a:pPr marL="0" indent="0">
              <a:buNone/>
            </a:pPr>
            <a:r>
              <a:rPr lang="pl-PL" altLang="pl-PL" sz="1800" dirty="0"/>
              <a:t>W latach 2000-2020, poprzez konkursy grantowe kierowane do szkół i organizacji pozarządowych z małych miejscowości, dofinansowano 1116 projektów, w wyniku których w wielu szkołach powstały kluby miłośników kultury anglosaskiej i języka angielskiego, biblioteczki z literaturą i prasą anglojęzyczną oraz koła teatralne. Organizowano liczne konkursy wiedzy o anglosaskich pisarzach, kulturze i historii, a także festiwale piosenki. Dzieci i młodzież otrzymały możliwość obejrzenia anglojęzycznych filmów oraz uczestnictwa w lekcjach prowadzonych przez „native </a:t>
            </a:r>
            <a:r>
              <a:rPr lang="pl-PL" altLang="pl-PL" sz="1800" dirty="0" err="1"/>
              <a:t>speakers</a:t>
            </a:r>
            <a:r>
              <a:rPr lang="pl-PL" altLang="pl-PL" sz="1800" dirty="0"/>
              <a:t>”. W projektach uczestniczyło bezpośrednio ok. 72 tysiące uczniów i 4700 nauczycieli, a pośrednio ponad 170 tysięcy rodziców oraz innych przedstawicieli lokalnych społeczności.</a:t>
            </a:r>
          </a:p>
          <a:p>
            <a:pPr marL="0" indent="0">
              <a:buNone/>
            </a:pPr>
            <a:r>
              <a:rPr lang="pl-PL" altLang="pl-PL" sz="1800" dirty="0"/>
              <a:t>Oferta programu to także szkolenia metodyczne „</a:t>
            </a:r>
            <a:r>
              <a:rPr lang="pl-PL" altLang="pl-PL" sz="1800" dirty="0" err="1"/>
              <a:t>Weekends</a:t>
            </a:r>
            <a:r>
              <a:rPr lang="pl-PL" altLang="pl-PL" sz="1800" dirty="0"/>
              <a:t> with English </a:t>
            </a:r>
            <a:r>
              <a:rPr lang="pl-PL" altLang="pl-PL" sz="1800" dirty="0" err="1"/>
              <a:t>Teaching</a:t>
            </a:r>
            <a:r>
              <a:rPr lang="pl-PL" altLang="pl-PL" sz="1800" dirty="0"/>
              <a:t>” dla nauczycieli angielskiego z miejscowości do 20 tysięcy mieszkańców. Dotychczas przeprowadzono 142 takie szkolenia, a łącznie wzięło w nich udział 6513 osób.</a:t>
            </a:r>
          </a:p>
          <a:p>
            <a:pPr marL="0" indent="0">
              <a:buNone/>
            </a:pPr>
            <a:r>
              <a:rPr lang="pl-PL" altLang="pl-PL" sz="1800" dirty="0"/>
              <a:t>Realizator: Nidzicka Fundacja Rozwoju „Nida” Strona programu: http://www.englishteaching.org.pl</a:t>
            </a:r>
          </a:p>
        </p:txBody>
      </p:sp>
      <p:pic>
        <p:nvPicPr>
          <p:cNvPr id="89091" name="Obraz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87513" y="38100"/>
            <a:ext cx="5053012"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2" name="Tytuł 1"/>
          <p:cNvSpPr>
            <a:spLocks noGrp="1"/>
          </p:cNvSpPr>
          <p:nvPr>
            <p:ph type="title"/>
          </p:nvPr>
        </p:nvSpPr>
        <p:spPr>
          <a:xfrm>
            <a:off x="1992314" y="1196976"/>
            <a:ext cx="7920037" cy="295275"/>
          </a:xfrm>
        </p:spPr>
        <p:txBody>
          <a:bodyPr>
            <a:normAutofit fontScale="90000"/>
          </a:bodyPr>
          <a:lstStyle/>
          <a:p>
            <a:r>
              <a:rPr lang="pl-PL" altLang="pl-PL" sz="2400"/>
              <a:t>ENGLISH TEACHING</a:t>
            </a:r>
          </a:p>
        </p:txBody>
      </p:sp>
    </p:spTree>
    <p:extLst>
      <p:ext uri="{BB962C8B-B14F-4D97-AF65-F5344CB8AC3E}">
        <p14:creationId xmlns:p14="http://schemas.microsoft.com/office/powerpoint/2010/main" val="335850613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524000" y="1201738"/>
            <a:ext cx="9144000" cy="5213350"/>
          </a:xfrm>
        </p:spPr>
        <p:txBody>
          <a:bodyPr/>
          <a:lstStyle/>
          <a:p>
            <a:pPr marL="0" indent="0" algn="ctr">
              <a:buNone/>
              <a:defRPr/>
            </a:pPr>
            <a:r>
              <a:rPr lang="pl-PL" sz="2400" b="1" dirty="0"/>
              <a:t>Równać szanse</a:t>
            </a:r>
          </a:p>
          <a:p>
            <a:pPr>
              <a:defRPr/>
            </a:pPr>
            <a:r>
              <a:rPr lang="pl-PL" sz="2400" dirty="0"/>
              <a:t>Celem Programu jest </a:t>
            </a:r>
            <a:r>
              <a:rPr lang="pl-PL" sz="2400" b="1" dirty="0"/>
              <a:t>wyrównanie szans młodych ludzi na dobry start w dorosłe życie</a:t>
            </a:r>
            <a:r>
              <a:rPr lang="pl-PL" sz="2400" dirty="0"/>
              <a:t>. Chodzi o sytuację, w której </a:t>
            </a:r>
            <a:r>
              <a:rPr lang="pl-PL" sz="2400" b="1" dirty="0"/>
              <a:t>młody człowiek z małej miejscowości potrafi samodzielnie i świadomie osiągać wyznaczone przez siebie cele myśląc perspektywicznie o własnej przyszłości.</a:t>
            </a:r>
            <a:r>
              <a:rPr lang="pl-PL" sz="2400" dirty="0"/>
              <a:t> Ma bowiem takie samo prawo, jak jego rówieśnik z dużej aglomeracji, by spróbować odnieść sukces na miarę własnych możliwości oraz by jak najlepiej wykorzystać szanse, które przyniesie mu życie.</a:t>
            </a:r>
          </a:p>
          <a:p>
            <a:pPr>
              <a:defRPr/>
            </a:pPr>
            <a:r>
              <a:rPr lang="pl-PL" sz="2400" dirty="0"/>
              <a:t>Programem „Równać Szanse” objęliśmy młodych ludzi w wieku 13-19 lat z miejscowości, w których mieszka nie więcej niż 20 tys. osób. </a:t>
            </a:r>
          </a:p>
          <a:p>
            <a:pPr>
              <a:defRPr/>
            </a:pPr>
            <a:r>
              <a:rPr lang="pl-PL" sz="2400" dirty="0">
                <a:hlinkClick r:id="rId2"/>
              </a:rPr>
              <a:t>https://rownacszanse.pl/o-programie</a:t>
            </a:r>
            <a:r>
              <a:rPr lang="pl-PL" sz="2400" dirty="0"/>
              <a:t> </a:t>
            </a:r>
          </a:p>
        </p:txBody>
      </p:sp>
      <p:pic>
        <p:nvPicPr>
          <p:cNvPr id="90115" name="Obraz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1951" y="115888"/>
            <a:ext cx="5053013"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638290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631950" y="1268413"/>
            <a:ext cx="9036050" cy="5473700"/>
          </a:xfrm>
        </p:spPr>
        <p:txBody>
          <a:bodyPr/>
          <a:lstStyle/>
          <a:p>
            <a:pPr marL="0" indent="0">
              <a:buNone/>
              <a:defRPr/>
            </a:pPr>
            <a:r>
              <a:rPr lang="pl-PL" sz="2400" dirty="0"/>
              <a:t>W Programie „Równać Szanse” prowadzimy pięć konkursów grantowych (dwa otwarte i trzy zamknięte).</a:t>
            </a:r>
          </a:p>
          <a:p>
            <a:pPr>
              <a:defRPr/>
            </a:pPr>
            <a:r>
              <a:rPr lang="pl-PL" sz="2400" b="1" dirty="0"/>
              <a:t>Ogólnopolski Konkurs Grantowy</a:t>
            </a:r>
            <a:r>
              <a:rPr lang="pl-PL" sz="2400" dirty="0"/>
              <a:t>, czyli OKG to dwuetapowy, otwarty konkurs dla organizacji pozarządowych oraz bibliotek i domów kultury, które od roku 2008 zrealizowały co najmniej jeden projekt w ramach Regionalnego Konkursu Grantowego. Maksymalna kwota dotacji to 40 000 zł na projekty trwające 15 miesięcy.</a:t>
            </a:r>
          </a:p>
          <a:p>
            <a:pPr>
              <a:defRPr/>
            </a:pPr>
            <a:r>
              <a:rPr lang="pl-PL" sz="2400" b="1" dirty="0"/>
              <a:t>Regionalny Konkurs Grantowy</a:t>
            </a:r>
            <a:r>
              <a:rPr lang="pl-PL" sz="2400" dirty="0"/>
              <a:t>, czyli RKG to otwarty konkurs dla organizacji pozarządowych, gminnych domów kultury, bibliotek gminnych i grup nieformalnych, maksymalna kwota dotacji 8 500 zł na projekty trwające 6 miesięcy. Przy organizacji RKG Polska Fundacja Dzieci i Młodzieży  współpracuje z czterema Partnerami Regionalnymi.</a:t>
            </a:r>
          </a:p>
          <a:p>
            <a:pPr>
              <a:defRPr/>
            </a:pPr>
            <a:endParaRPr lang="pl-PL" sz="2400" dirty="0"/>
          </a:p>
        </p:txBody>
      </p:sp>
      <p:pic>
        <p:nvPicPr>
          <p:cNvPr id="91139" name="Obraz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1951" y="115888"/>
            <a:ext cx="5053013"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40" name="Obraz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88163" y="20638"/>
            <a:ext cx="1181100"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740744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2E90A32F-55B0-4B19-8B76-3E0D13A656D2}"/>
              </a:ext>
            </a:extLst>
          </p:cNvPr>
          <p:cNvSpPr>
            <a:spLocks noGrp="1"/>
          </p:cNvSpPr>
          <p:nvPr>
            <p:ph type="ctrTitle"/>
          </p:nvPr>
        </p:nvSpPr>
        <p:spPr>
          <a:xfrm>
            <a:off x="4670999" y="1250301"/>
            <a:ext cx="5997002" cy="1655762"/>
          </a:xfrm>
        </p:spPr>
        <p:txBody>
          <a:bodyPr anchor="ctr">
            <a:normAutofit/>
          </a:bodyPr>
          <a:lstStyle/>
          <a:p>
            <a:r>
              <a:rPr lang="pl-PL" altLang="pl-PL" sz="3200" b="1" dirty="0"/>
              <a:t>Dodatkowe możliwości</a:t>
            </a:r>
            <a:br>
              <a:rPr lang="pl-PL" altLang="pl-PL" sz="3200" b="1" dirty="0"/>
            </a:br>
            <a:r>
              <a:rPr lang="pl-PL" altLang="pl-PL" sz="3200" b="1" dirty="0"/>
              <a:t>dla uczestników Programu</a:t>
            </a:r>
            <a:endParaRPr lang="pl-PL" sz="3200" dirty="0"/>
          </a:p>
        </p:txBody>
      </p:sp>
    </p:spTree>
    <p:extLst>
      <p:ext uri="{BB962C8B-B14F-4D97-AF65-F5344CB8AC3E}">
        <p14:creationId xmlns:p14="http://schemas.microsoft.com/office/powerpoint/2010/main" val="20579042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FF7D56C2-C937-4173-8352-138FFC146706}"/>
              </a:ext>
            </a:extLst>
          </p:cNvPr>
          <p:cNvSpPr>
            <a:spLocks noGrp="1"/>
          </p:cNvSpPr>
          <p:nvPr>
            <p:ph type="ctrTitle"/>
          </p:nvPr>
        </p:nvSpPr>
        <p:spPr>
          <a:xfrm>
            <a:off x="4728149" y="1578073"/>
            <a:ext cx="5997001" cy="1655762"/>
          </a:xfrm>
        </p:spPr>
        <p:txBody>
          <a:bodyPr anchor="ctr">
            <a:normAutofit/>
          </a:bodyPr>
          <a:lstStyle/>
          <a:p>
            <a:r>
              <a:rPr lang="pl-PL" sz="5400" b="1" dirty="0"/>
              <a:t>Zasady udziału</a:t>
            </a:r>
            <a:br>
              <a:rPr lang="pl-PL" sz="5400" b="1" dirty="0"/>
            </a:br>
            <a:r>
              <a:rPr lang="pl-PL" sz="5400" b="1" dirty="0"/>
              <a:t>w Programie</a:t>
            </a:r>
            <a:endParaRPr lang="pl-PL" sz="5400" dirty="0"/>
          </a:p>
        </p:txBody>
      </p:sp>
    </p:spTree>
    <p:extLst>
      <p:ext uri="{BB962C8B-B14F-4D97-AF65-F5344CB8AC3E}">
        <p14:creationId xmlns:p14="http://schemas.microsoft.com/office/powerpoint/2010/main" val="286468228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4"/>
          </p:nvPr>
        </p:nvSpPr>
        <p:spPr/>
        <p:txBody>
          <a:bodyPr/>
          <a:lstStyle/>
          <a:p>
            <a:pPr marL="0" indent="0">
              <a:buNone/>
            </a:pPr>
            <a:r>
              <a:rPr lang="pl-PL" dirty="0"/>
              <a:t>Przydatne materiały, publikacje, są zamieszczane na stronie:</a:t>
            </a:r>
          </a:p>
          <a:p>
            <a:pPr marL="0" indent="0">
              <a:buNone/>
            </a:pPr>
            <a:r>
              <a:rPr lang="pl-PL" dirty="0">
                <a:hlinkClick r:id="rId2"/>
              </a:rPr>
              <a:t>http://dzialajlokalnie.pl/strefa-grantobiorcy/</a:t>
            </a:r>
            <a:endParaRPr lang="pl-PL" dirty="0"/>
          </a:p>
          <a:p>
            <a:pPr marL="0" indent="0">
              <a:buNone/>
            </a:pPr>
            <a:endParaRPr lang="pl-PL" dirty="0"/>
          </a:p>
        </p:txBody>
      </p:sp>
      <p:sp>
        <p:nvSpPr>
          <p:cNvPr id="4" name="Symbol zastępczy numeru slajdu 3"/>
          <p:cNvSpPr>
            <a:spLocks noGrp="1"/>
          </p:cNvSpPr>
          <p:nvPr>
            <p:ph type="sldNum" sz="quarter" idx="12"/>
          </p:nvPr>
        </p:nvSpPr>
        <p:spPr/>
        <p:txBody>
          <a:bodyPr/>
          <a:lstStyle/>
          <a:p>
            <a:fld id="{8C77EEB4-143E-4FD0-9B6B-C1777D372456}" type="slidenum">
              <a:rPr lang="pl-PL" smtClean="0"/>
              <a:t>80</a:t>
            </a:fld>
            <a:endParaRPr lang="pl-PL"/>
          </a:p>
        </p:txBody>
      </p:sp>
    </p:spTree>
    <p:extLst>
      <p:ext uri="{BB962C8B-B14F-4D97-AF65-F5344CB8AC3E}">
        <p14:creationId xmlns:p14="http://schemas.microsoft.com/office/powerpoint/2010/main" val="263283223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a:extLst>
              <a:ext uri="{FF2B5EF4-FFF2-40B4-BE49-F238E27FC236}">
                <a16:creationId xmlns="" xmlns:a16="http://schemas.microsoft.com/office/drawing/2014/main" id="{2416BC95-E3FC-45A6-A350-F8313312DB20}"/>
              </a:ext>
            </a:extLst>
          </p:cNvPr>
          <p:cNvSpPr>
            <a:spLocks noGrp="1"/>
          </p:cNvSpPr>
          <p:nvPr>
            <p:ph type="sldNum" sz="quarter" idx="12"/>
          </p:nvPr>
        </p:nvSpPr>
        <p:spPr/>
        <p:txBody>
          <a:bodyPr/>
          <a:lstStyle/>
          <a:p>
            <a:fld id="{8C77EEB4-143E-4FD0-9B6B-C1777D372456}" type="slidenum">
              <a:rPr lang="pl-PL" smtClean="0"/>
              <a:t>81</a:t>
            </a:fld>
            <a:endParaRPr lang="pl-PL"/>
          </a:p>
        </p:txBody>
      </p:sp>
      <p:sp>
        <p:nvSpPr>
          <p:cNvPr id="5" name="pole tekstowe 4">
            <a:extLst>
              <a:ext uri="{FF2B5EF4-FFF2-40B4-BE49-F238E27FC236}">
                <a16:creationId xmlns="" xmlns:a16="http://schemas.microsoft.com/office/drawing/2014/main" id="{303F1463-5E9C-4F4B-BEF6-7A932B43FF07}"/>
              </a:ext>
            </a:extLst>
          </p:cNvPr>
          <p:cNvSpPr txBox="1"/>
          <p:nvPr/>
        </p:nvSpPr>
        <p:spPr>
          <a:xfrm>
            <a:off x="223934" y="1069062"/>
            <a:ext cx="5346441" cy="800219"/>
          </a:xfrm>
          <a:prstGeom prst="rect">
            <a:avLst/>
          </a:prstGeom>
          <a:noFill/>
        </p:spPr>
        <p:txBody>
          <a:bodyPr wrap="square" rtlCol="0">
            <a:spAutoFit/>
          </a:bodyPr>
          <a:lstStyle/>
          <a:p>
            <a:pPr algn="ctr" eaLnBrk="1" hangingPunct="1"/>
            <a:r>
              <a:rPr lang="pl-PL" altLang="pl-PL" sz="2800" dirty="0">
                <a:solidFill>
                  <a:schemeClr val="bg1"/>
                </a:solidFill>
                <a:latin typeface="+mj-lt"/>
              </a:rPr>
              <a:t>Konkurs „Opowiedz…”</a:t>
            </a:r>
          </a:p>
          <a:p>
            <a:pPr eaLnBrk="1" hangingPunct="1"/>
            <a:endParaRPr lang="pl-PL" altLang="pl-PL" dirty="0">
              <a:solidFill>
                <a:schemeClr val="bg1"/>
              </a:solidFill>
            </a:endParaRPr>
          </a:p>
        </p:txBody>
      </p:sp>
      <p:pic>
        <p:nvPicPr>
          <p:cNvPr id="15" name="Obraz 14">
            <a:extLst>
              <a:ext uri="{FF2B5EF4-FFF2-40B4-BE49-F238E27FC236}">
                <a16:creationId xmlns="" xmlns:a16="http://schemas.microsoft.com/office/drawing/2014/main" id="{318EAB1B-1EB8-4D8F-98FD-DFB4323121A2}"/>
              </a:ext>
            </a:extLst>
          </p:cNvPr>
          <p:cNvPicPr>
            <a:picLocks noChangeAspect="1"/>
          </p:cNvPicPr>
          <p:nvPr/>
        </p:nvPicPr>
        <p:blipFill>
          <a:blip r:embed="rId2"/>
          <a:stretch>
            <a:fillRect/>
          </a:stretch>
        </p:blipFill>
        <p:spPr>
          <a:xfrm>
            <a:off x="5947320" y="1909991"/>
            <a:ext cx="5879231" cy="3846997"/>
          </a:xfrm>
          <a:prstGeom prst="rect">
            <a:avLst/>
          </a:prstGeom>
        </p:spPr>
      </p:pic>
      <p:sp>
        <p:nvSpPr>
          <p:cNvPr id="2" name="pole tekstowe 1">
            <a:extLst>
              <a:ext uri="{FF2B5EF4-FFF2-40B4-BE49-F238E27FC236}">
                <a16:creationId xmlns="" xmlns:a16="http://schemas.microsoft.com/office/drawing/2014/main" id="{5EC95CC6-E349-4E8A-B88E-CA1FAC01216F}"/>
              </a:ext>
            </a:extLst>
          </p:cNvPr>
          <p:cNvSpPr txBox="1"/>
          <p:nvPr/>
        </p:nvSpPr>
        <p:spPr>
          <a:xfrm>
            <a:off x="505500" y="1869281"/>
            <a:ext cx="4861629" cy="4222694"/>
          </a:xfrm>
          <a:prstGeom prst="rect">
            <a:avLst/>
          </a:prstGeom>
          <a:noFill/>
        </p:spPr>
        <p:txBody>
          <a:bodyPr wrap="square" rtlCol="0">
            <a:spAutoFit/>
          </a:bodyPr>
          <a:lstStyle/>
          <a:p>
            <a:pPr lvl="0">
              <a:lnSpc>
                <a:spcPct val="115000"/>
              </a:lnSpc>
              <a:spcBef>
                <a:spcPts val="600"/>
              </a:spcBef>
              <a:spcAft>
                <a:spcPts val="600"/>
              </a:spcAft>
            </a:pPr>
            <a:r>
              <a:rPr lang="pl-PL" sz="1800" dirty="0">
                <a:solidFill>
                  <a:srgbClr val="262626"/>
                </a:solidFill>
                <a:effectLst/>
                <a:latin typeface="Calibri" panose="020F0502020204030204" pitchFamily="34" charset="0"/>
                <a:ea typeface="Times New Roman" panose="02020603050405020304" pitchFamily="18" charset="0"/>
                <a:cs typeface="Tahoma" panose="020B0604030504040204" pitchFamily="34" charset="0"/>
              </a:rPr>
              <a:t>Konkurs ma na celu zachęcenie </a:t>
            </a:r>
            <a:r>
              <a:rPr lang="pl-PL" sz="1800" dirty="0" err="1">
                <a:solidFill>
                  <a:srgbClr val="262626"/>
                </a:solidFill>
                <a:effectLst/>
                <a:latin typeface="Calibri" panose="020F0502020204030204" pitchFamily="34" charset="0"/>
                <a:ea typeface="Times New Roman" panose="02020603050405020304" pitchFamily="18" charset="0"/>
                <a:cs typeface="Tahoma" panose="020B0604030504040204" pitchFamily="34" charset="0"/>
              </a:rPr>
              <a:t>grantobiorców</a:t>
            </a:r>
            <a:r>
              <a:rPr lang="pl-PL" sz="1800" dirty="0">
                <a:solidFill>
                  <a:srgbClr val="262626"/>
                </a:solidFill>
                <a:effectLst/>
                <a:latin typeface="Calibri" panose="020F0502020204030204" pitchFamily="34" charset="0"/>
                <a:ea typeface="Times New Roman" panose="02020603050405020304" pitchFamily="18" charset="0"/>
                <a:cs typeface="Tahoma" panose="020B0604030504040204" pitchFamily="34" charset="0"/>
              </a:rPr>
              <a:t> Ośrodków Działaj Lokalnie do poszukiwania atrakcyjnych sposobów opisywania i promowania działań realizowanych w ramach Programu.  </a:t>
            </a:r>
          </a:p>
          <a:p>
            <a:pPr lvl="0">
              <a:lnSpc>
                <a:spcPct val="115000"/>
              </a:lnSpc>
              <a:spcBef>
                <a:spcPts val="600"/>
              </a:spcBef>
              <a:spcAft>
                <a:spcPts val="600"/>
              </a:spcAft>
            </a:pPr>
            <a:r>
              <a:rPr lang="pl-PL" sz="1800" dirty="0">
                <a:solidFill>
                  <a:srgbClr val="262626"/>
                </a:solidFill>
                <a:effectLst/>
                <a:latin typeface="Calibri" panose="020F0502020204030204" pitchFamily="34" charset="0"/>
                <a:ea typeface="Times New Roman" panose="02020603050405020304" pitchFamily="18" charset="0"/>
                <a:cs typeface="Tahoma" panose="020B0604030504040204" pitchFamily="34" charset="0"/>
              </a:rPr>
              <a:t>W Konkursie zostaną wyłonione i nagrodzone prace, które są filmową, artystyczną formą prezentacji projektów o wysokiej wartości merytorycznej. Celem Programu jest aktywizacja lokalnej społeczności oraz budowanie dobra wspólnego, co powinno znaleźć odzwierciedlenie w nadesłanych pracach.</a:t>
            </a:r>
          </a:p>
          <a:p>
            <a:pPr lvl="0" algn="just">
              <a:lnSpc>
                <a:spcPct val="115000"/>
              </a:lnSpc>
              <a:spcBef>
                <a:spcPts val="600"/>
              </a:spcBef>
              <a:spcAft>
                <a:spcPts val="600"/>
              </a:spcAft>
            </a:pPr>
            <a:endParaRPr lang="pl-PL" sz="1800" dirty="0">
              <a:solidFill>
                <a:srgbClr val="5A5A5A"/>
              </a:solidFill>
              <a:effectLst/>
              <a:latin typeface="Calibri" panose="020F0502020204030204" pitchFamily="34" charset="0"/>
              <a:ea typeface="Times New Roman" panose="02020603050405020304" pitchFamily="18" charset="0"/>
              <a:cs typeface="Tahoma" panose="020B0604030504040204" pitchFamily="34" charset="0"/>
            </a:endParaRPr>
          </a:p>
        </p:txBody>
      </p:sp>
    </p:spTree>
    <p:extLst>
      <p:ext uri="{BB962C8B-B14F-4D97-AF65-F5344CB8AC3E}">
        <p14:creationId xmlns:p14="http://schemas.microsoft.com/office/powerpoint/2010/main" val="359262490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 xmlns:a16="http://schemas.microsoft.com/office/drawing/2014/main" id="{32AE7184-1747-44AE-B64D-762852CFE75C}"/>
              </a:ext>
            </a:extLst>
          </p:cNvPr>
          <p:cNvSpPr>
            <a:spLocks noGrp="1"/>
          </p:cNvSpPr>
          <p:nvPr>
            <p:ph type="body" sz="quarter" idx="3"/>
          </p:nvPr>
        </p:nvSpPr>
        <p:spPr>
          <a:xfrm>
            <a:off x="895739" y="397309"/>
            <a:ext cx="10459649" cy="647720"/>
          </a:xfrm>
        </p:spPr>
        <p:txBody>
          <a:bodyPr/>
          <a:lstStyle/>
          <a:p>
            <a:r>
              <a:rPr lang="pl-PL" altLang="pl-PL" sz="2400" dirty="0">
                <a:latin typeface="+mj-lt"/>
              </a:rPr>
              <a:t>Konkurs „Opowiedz…”</a:t>
            </a:r>
            <a:endParaRPr lang="pl-PL" dirty="0">
              <a:latin typeface="+mj-lt"/>
            </a:endParaRPr>
          </a:p>
        </p:txBody>
      </p:sp>
      <p:sp>
        <p:nvSpPr>
          <p:cNvPr id="3" name="Symbol zastępczy zawartości 2">
            <a:extLst>
              <a:ext uri="{FF2B5EF4-FFF2-40B4-BE49-F238E27FC236}">
                <a16:creationId xmlns="" xmlns:a16="http://schemas.microsoft.com/office/drawing/2014/main" id="{DE886C14-2E7F-43B2-A10F-833DC753A571}"/>
              </a:ext>
            </a:extLst>
          </p:cNvPr>
          <p:cNvSpPr>
            <a:spLocks noGrp="1"/>
          </p:cNvSpPr>
          <p:nvPr>
            <p:ph sz="quarter" idx="4"/>
          </p:nvPr>
        </p:nvSpPr>
        <p:spPr>
          <a:xfrm>
            <a:off x="895739" y="1477818"/>
            <a:ext cx="10196331" cy="4878532"/>
          </a:xfrm>
        </p:spPr>
        <p:txBody>
          <a:bodyPr>
            <a:noAutofit/>
          </a:bodyPr>
          <a:lstStyle/>
          <a:p>
            <a:pPr marL="0" indent="0">
              <a:buNone/>
            </a:pPr>
            <a:r>
              <a:rPr lang="pl-PL" sz="1800" dirty="0">
                <a:solidFill>
                  <a:srgbClr val="262626"/>
                </a:solidFill>
                <a:effectLst/>
                <a:latin typeface="Calibri" panose="020F0502020204030204" pitchFamily="34" charset="0"/>
                <a:ea typeface="Times New Roman" panose="02020603050405020304" pitchFamily="18" charset="0"/>
                <a:cs typeface="Tahoma" panose="020B0604030504040204" pitchFamily="34" charset="0"/>
              </a:rPr>
              <a:t>Stworzone w ramach Konkursu filmy stanowią formę promocji zarówno poszczególnych projektów, jak i całego Programu. Filmy mogą także zachęcać do współpracy przyszłych partnerów. </a:t>
            </a:r>
            <a:br>
              <a:rPr lang="pl-PL" sz="1800" dirty="0">
                <a:solidFill>
                  <a:srgbClr val="262626"/>
                </a:solidFill>
                <a:effectLst/>
                <a:latin typeface="Calibri" panose="020F0502020204030204" pitchFamily="34" charset="0"/>
                <a:ea typeface="Times New Roman" panose="02020603050405020304" pitchFamily="18" charset="0"/>
                <a:cs typeface="Tahoma" panose="020B0604030504040204" pitchFamily="34" charset="0"/>
              </a:rPr>
            </a:br>
            <a:r>
              <a:rPr lang="pl-PL" sz="1800" dirty="0">
                <a:solidFill>
                  <a:srgbClr val="262626"/>
                </a:solidFill>
                <a:effectLst/>
                <a:latin typeface="Calibri" panose="020F0502020204030204" pitchFamily="34" charset="0"/>
                <a:ea typeface="Times New Roman" panose="02020603050405020304" pitchFamily="18" charset="0"/>
                <a:cs typeface="Tahoma" panose="020B0604030504040204" pitchFamily="34" charset="0"/>
              </a:rPr>
              <a:t>To również rodzaj podziękowania dla uczestników projektów i tych, którzy wspierali działania organizacji. Filmy te warto wykorzystać w mediach społecznościowych.</a:t>
            </a:r>
            <a:endParaRPr lang="pl-PL" sz="1800" dirty="0">
              <a:solidFill>
                <a:srgbClr val="5A5A5A"/>
              </a:solidFill>
              <a:effectLst/>
              <a:latin typeface="Calibri" panose="020F0502020204030204" pitchFamily="34" charset="0"/>
              <a:ea typeface="Times New Roman" panose="02020603050405020304" pitchFamily="18" charset="0"/>
              <a:cs typeface="Tahoma" panose="020B0604030504040204" pitchFamily="34" charset="0"/>
            </a:endParaRPr>
          </a:p>
          <a:p>
            <a:pPr marL="0" lvl="0" indent="0" algn="just">
              <a:lnSpc>
                <a:spcPct val="100000"/>
              </a:lnSpc>
              <a:spcAft>
                <a:spcPts val="600"/>
              </a:spcAft>
              <a:buNone/>
            </a:pPr>
            <a:r>
              <a:rPr lang="pl-PL" sz="1800" dirty="0">
                <a:solidFill>
                  <a:srgbClr val="262626"/>
                </a:solidFill>
                <a:effectLst/>
                <a:latin typeface="Calibri" panose="020F0502020204030204" pitchFamily="34" charset="0"/>
                <a:ea typeface="Times New Roman" panose="02020603050405020304" pitchFamily="18" charset="0"/>
                <a:cs typeface="Tahoma" panose="020B0604030504040204" pitchFamily="34" charset="0"/>
              </a:rPr>
              <a:t>Filmy powstałe w ramach Konkursu powinny spełniać następujące warunki: </a:t>
            </a:r>
            <a:endParaRPr lang="pl-PL" sz="1800" dirty="0">
              <a:solidFill>
                <a:srgbClr val="5A5A5A"/>
              </a:solidFill>
              <a:effectLst/>
              <a:latin typeface="Calibri" panose="020F0502020204030204" pitchFamily="34" charset="0"/>
              <a:ea typeface="Times New Roman" panose="02020603050405020304" pitchFamily="18" charset="0"/>
              <a:cs typeface="Tahoma" panose="020B0604030504040204" pitchFamily="34" charset="0"/>
            </a:endParaRPr>
          </a:p>
          <a:p>
            <a:pPr marL="342900" lvl="0" indent="-342900" algn="just">
              <a:lnSpc>
                <a:spcPct val="100000"/>
              </a:lnSpc>
              <a:spcAft>
                <a:spcPts val="600"/>
              </a:spcAft>
              <a:buFont typeface="Symbol" panose="05050102010706020507" pitchFamily="18" charset="2"/>
              <a:buChar char=""/>
            </a:pPr>
            <a:r>
              <a:rPr lang="pl-PL" sz="1800" dirty="0">
                <a:solidFill>
                  <a:srgbClr val="262626"/>
                </a:solidFill>
                <a:effectLst/>
                <a:latin typeface="Calibri" panose="020F0502020204030204" pitchFamily="34" charset="0"/>
                <a:ea typeface="Times New Roman" panose="02020603050405020304" pitchFamily="18" charset="0"/>
                <a:cs typeface="Tahoma" panose="020B0604030504040204" pitchFamily="34" charset="0"/>
              </a:rPr>
              <a:t>pełnić </a:t>
            </a:r>
            <a:r>
              <a:rPr lang="pl-PL" sz="1800" b="1" dirty="0">
                <a:solidFill>
                  <a:srgbClr val="262626"/>
                </a:solidFill>
                <a:effectLst/>
                <a:latin typeface="Calibri" panose="020F0502020204030204" pitchFamily="34" charset="0"/>
                <a:ea typeface="Times New Roman" panose="02020603050405020304" pitchFamily="18" charset="0"/>
                <a:cs typeface="Tahoma" panose="020B0604030504040204" pitchFamily="34" charset="0"/>
              </a:rPr>
              <a:t>funkcje komunikacyjno-promocyjne</a:t>
            </a:r>
            <a:r>
              <a:rPr lang="pl-PL" sz="1800" dirty="0">
                <a:solidFill>
                  <a:srgbClr val="262626"/>
                </a:solidFill>
                <a:effectLst/>
                <a:latin typeface="Calibri" panose="020F0502020204030204" pitchFamily="34" charset="0"/>
                <a:ea typeface="Times New Roman" panose="02020603050405020304" pitchFamily="18" charset="0"/>
                <a:cs typeface="Tahoma" panose="020B0604030504040204" pitchFamily="34" charset="0"/>
              </a:rPr>
              <a:t>, </a:t>
            </a:r>
            <a:endParaRPr lang="pl-PL" sz="1800" dirty="0">
              <a:solidFill>
                <a:srgbClr val="5A5A5A"/>
              </a:solidFill>
              <a:effectLst/>
              <a:latin typeface="Calibri" panose="020F0502020204030204" pitchFamily="34" charset="0"/>
              <a:ea typeface="Times New Roman" panose="02020603050405020304" pitchFamily="18" charset="0"/>
              <a:cs typeface="Tahoma" panose="020B0604030504040204" pitchFamily="34" charset="0"/>
            </a:endParaRPr>
          </a:p>
          <a:p>
            <a:pPr marL="342900" lvl="0" indent="-342900" algn="just">
              <a:lnSpc>
                <a:spcPct val="100000"/>
              </a:lnSpc>
              <a:spcAft>
                <a:spcPts val="600"/>
              </a:spcAft>
              <a:buFont typeface="Symbol" panose="05050102010706020507" pitchFamily="18" charset="2"/>
              <a:buChar char=""/>
            </a:pPr>
            <a:r>
              <a:rPr lang="pl-PL" sz="1800" dirty="0">
                <a:solidFill>
                  <a:srgbClr val="262626"/>
                </a:solidFill>
                <a:effectLst/>
                <a:latin typeface="Calibri" panose="020F0502020204030204" pitchFamily="34" charset="0"/>
                <a:ea typeface="Times New Roman" panose="02020603050405020304" pitchFamily="18" charset="0"/>
                <a:cs typeface="Tahoma" panose="020B0604030504040204" pitchFamily="34" charset="0"/>
              </a:rPr>
              <a:t>wykorzystywać </a:t>
            </a:r>
            <a:r>
              <a:rPr lang="pl-PL" sz="1800" b="1" dirty="0">
                <a:solidFill>
                  <a:srgbClr val="262626"/>
                </a:solidFill>
                <a:effectLst/>
                <a:latin typeface="Calibri" panose="020F0502020204030204" pitchFamily="34" charset="0"/>
                <a:ea typeface="Times New Roman" panose="02020603050405020304" pitchFamily="18" charset="0"/>
                <a:cs typeface="Tahoma" panose="020B0604030504040204" pitchFamily="34" charset="0"/>
              </a:rPr>
              <a:t>nowoczesne technologie</a:t>
            </a:r>
            <a:r>
              <a:rPr lang="pl-PL" sz="1800" dirty="0">
                <a:solidFill>
                  <a:srgbClr val="262626"/>
                </a:solidFill>
                <a:effectLst/>
                <a:latin typeface="Calibri" panose="020F0502020204030204" pitchFamily="34" charset="0"/>
                <a:ea typeface="Times New Roman" panose="02020603050405020304" pitchFamily="18" charset="0"/>
                <a:cs typeface="Tahoma" panose="020B0604030504040204" pitchFamily="34" charset="0"/>
              </a:rPr>
              <a:t> i bazować na </a:t>
            </a:r>
            <a:r>
              <a:rPr lang="pl-PL" sz="1800" b="1" dirty="0">
                <a:solidFill>
                  <a:srgbClr val="262626"/>
                </a:solidFill>
                <a:effectLst/>
                <a:latin typeface="Calibri" panose="020F0502020204030204" pitchFamily="34" charset="0"/>
                <a:ea typeface="Times New Roman" panose="02020603050405020304" pitchFamily="18" charset="0"/>
                <a:cs typeface="Tahoma" panose="020B0604030504040204" pitchFamily="34" charset="0"/>
              </a:rPr>
              <a:t>kreatywnych pomysłach i rozwiązaniach, </a:t>
            </a:r>
            <a:endParaRPr lang="pl-PL" sz="1800" dirty="0">
              <a:solidFill>
                <a:srgbClr val="5A5A5A"/>
              </a:solidFill>
              <a:effectLst/>
              <a:latin typeface="Calibri" panose="020F0502020204030204" pitchFamily="34" charset="0"/>
              <a:ea typeface="Times New Roman" panose="02020603050405020304" pitchFamily="18" charset="0"/>
              <a:cs typeface="Tahoma" panose="020B0604030504040204" pitchFamily="34" charset="0"/>
            </a:endParaRPr>
          </a:p>
          <a:p>
            <a:pPr marL="342900" lvl="0" indent="-342900" algn="just">
              <a:lnSpc>
                <a:spcPct val="100000"/>
              </a:lnSpc>
              <a:spcAft>
                <a:spcPts val="600"/>
              </a:spcAft>
              <a:buFont typeface="Symbol" panose="05050102010706020507" pitchFamily="18" charset="2"/>
              <a:buChar char=""/>
            </a:pPr>
            <a:r>
              <a:rPr lang="pl-PL" sz="1800" b="1" dirty="0">
                <a:solidFill>
                  <a:srgbClr val="262626"/>
                </a:solidFill>
                <a:effectLst/>
                <a:latin typeface="Calibri" panose="020F0502020204030204" pitchFamily="34" charset="0"/>
                <a:ea typeface="Times New Roman" panose="02020603050405020304" pitchFamily="18" charset="0"/>
                <a:cs typeface="Tahoma" panose="020B0604030504040204" pitchFamily="34" charset="0"/>
              </a:rPr>
              <a:t>skupiać się zarówno na treści jak i na formie prac</a:t>
            </a:r>
            <a:r>
              <a:rPr lang="pl-PL" sz="1800" dirty="0">
                <a:solidFill>
                  <a:srgbClr val="262626"/>
                </a:solidFill>
                <a:effectLst/>
                <a:latin typeface="Calibri" panose="020F0502020204030204" pitchFamily="34" charset="0"/>
                <a:ea typeface="Times New Roman" panose="02020603050405020304" pitchFamily="18" charset="0"/>
                <a:cs typeface="Tahoma" panose="020B0604030504040204" pitchFamily="34" charset="0"/>
              </a:rPr>
              <a:t>,</a:t>
            </a:r>
            <a:r>
              <a:rPr lang="pl-PL" sz="1800" b="1" dirty="0">
                <a:solidFill>
                  <a:srgbClr val="262626"/>
                </a:solidFill>
                <a:effectLst/>
                <a:latin typeface="Calibri" panose="020F0502020204030204" pitchFamily="34" charset="0"/>
                <a:ea typeface="Times New Roman" panose="02020603050405020304" pitchFamily="18" charset="0"/>
                <a:cs typeface="Tahoma" panose="020B0604030504040204" pitchFamily="34" charset="0"/>
              </a:rPr>
              <a:t> prezentować ciekawe inicjatywy i ich rezultaty oraz pozytywne zmiany</a:t>
            </a:r>
            <a:r>
              <a:rPr lang="pl-PL" sz="1800" dirty="0">
                <a:solidFill>
                  <a:srgbClr val="262626"/>
                </a:solidFill>
                <a:effectLst/>
                <a:latin typeface="Calibri" panose="020F0502020204030204" pitchFamily="34" charset="0"/>
                <a:ea typeface="Times New Roman" panose="02020603050405020304" pitchFamily="18" charset="0"/>
                <a:cs typeface="Tahoma" panose="020B0604030504040204" pitchFamily="34" charset="0"/>
              </a:rPr>
              <a:t>, które zaszły w społecznościach w wyniku ich aktywności.</a:t>
            </a:r>
            <a:endParaRPr lang="pl-PL" sz="1800" dirty="0">
              <a:solidFill>
                <a:srgbClr val="5A5A5A"/>
              </a:solidFill>
              <a:effectLst/>
              <a:latin typeface="Calibri" panose="020F0502020204030204" pitchFamily="34" charset="0"/>
              <a:ea typeface="Times New Roman" panose="02020603050405020304" pitchFamily="18" charset="0"/>
              <a:cs typeface="Tahoma" panose="020B0604030504040204" pitchFamily="34" charset="0"/>
            </a:endParaRPr>
          </a:p>
          <a:p>
            <a:pPr marL="342900" lvl="0" indent="-342900" algn="just">
              <a:lnSpc>
                <a:spcPct val="100000"/>
              </a:lnSpc>
              <a:spcAft>
                <a:spcPts val="600"/>
              </a:spcAft>
              <a:buFont typeface="Symbol" panose="05050102010706020507" pitchFamily="18" charset="2"/>
              <a:buChar char=""/>
            </a:pPr>
            <a:r>
              <a:rPr lang="pl-PL" sz="1800" b="1" dirty="0">
                <a:solidFill>
                  <a:srgbClr val="262626"/>
                </a:solidFill>
                <a:effectLst/>
                <a:latin typeface="Calibri" panose="020F0502020204030204" pitchFamily="34" charset="0"/>
                <a:ea typeface="Times New Roman" panose="02020603050405020304" pitchFamily="18" charset="0"/>
                <a:cs typeface="Tahoma" panose="020B0604030504040204" pitchFamily="34" charset="0"/>
              </a:rPr>
              <a:t>dokumentować proces budowania dobra wspólnego</a:t>
            </a:r>
            <a:r>
              <a:rPr lang="pl-PL" sz="1800" dirty="0">
                <a:solidFill>
                  <a:srgbClr val="262626"/>
                </a:solidFill>
                <a:effectLst/>
                <a:latin typeface="Calibri" panose="020F0502020204030204" pitchFamily="34" charset="0"/>
                <a:ea typeface="Times New Roman" panose="02020603050405020304" pitchFamily="18" charset="0"/>
                <a:cs typeface="Tahoma" panose="020B0604030504040204" pitchFamily="34" charset="0"/>
              </a:rPr>
              <a:t>, który dokonał się dzięki realizacji projektu,</a:t>
            </a:r>
            <a:endParaRPr lang="pl-PL" sz="1800" dirty="0">
              <a:solidFill>
                <a:srgbClr val="5A5A5A"/>
              </a:solidFill>
              <a:effectLst/>
              <a:latin typeface="Calibri" panose="020F0502020204030204" pitchFamily="34" charset="0"/>
              <a:ea typeface="Times New Roman" panose="02020603050405020304" pitchFamily="18" charset="0"/>
              <a:cs typeface="Tahoma" panose="020B0604030504040204" pitchFamily="34" charset="0"/>
            </a:endParaRPr>
          </a:p>
          <a:p>
            <a:pPr marL="342900" lvl="0" indent="-342900" algn="just">
              <a:lnSpc>
                <a:spcPct val="100000"/>
              </a:lnSpc>
              <a:spcAft>
                <a:spcPts val="600"/>
              </a:spcAft>
              <a:buFont typeface="Symbol" panose="05050102010706020507" pitchFamily="18" charset="2"/>
              <a:buChar char=""/>
            </a:pPr>
            <a:r>
              <a:rPr lang="pl-PL" sz="1800" b="1" dirty="0">
                <a:solidFill>
                  <a:srgbClr val="262626"/>
                </a:solidFill>
                <a:effectLst/>
                <a:latin typeface="Calibri" panose="020F0502020204030204" pitchFamily="34" charset="0"/>
                <a:ea typeface="Times New Roman" panose="02020603050405020304" pitchFamily="18" charset="0"/>
                <a:cs typeface="Tahoma" panose="020B0604030504040204" pitchFamily="34" charset="0"/>
              </a:rPr>
              <a:t>koncentrować się na osobistych historiach ludzi</a:t>
            </a:r>
            <a:r>
              <a:rPr lang="pl-PL" sz="1800" dirty="0">
                <a:solidFill>
                  <a:srgbClr val="262626"/>
                </a:solidFill>
                <a:effectLst/>
                <a:latin typeface="Calibri" panose="020F0502020204030204" pitchFamily="34" charset="0"/>
                <a:ea typeface="Times New Roman" panose="02020603050405020304" pitchFamily="18" charset="0"/>
                <a:cs typeface="Tahoma" panose="020B0604030504040204" pitchFamily="34" charset="0"/>
              </a:rPr>
              <a:t>, liderów lokalnych, na pokazaniu konkretnych zmian</a:t>
            </a:r>
            <a:br>
              <a:rPr lang="pl-PL" sz="1800" dirty="0">
                <a:solidFill>
                  <a:srgbClr val="262626"/>
                </a:solidFill>
                <a:effectLst/>
                <a:latin typeface="Calibri" panose="020F0502020204030204" pitchFamily="34" charset="0"/>
                <a:ea typeface="Times New Roman" panose="02020603050405020304" pitchFamily="18" charset="0"/>
                <a:cs typeface="Tahoma" panose="020B0604030504040204" pitchFamily="34" charset="0"/>
              </a:rPr>
            </a:br>
            <a:r>
              <a:rPr lang="pl-PL" sz="1800" dirty="0">
                <a:solidFill>
                  <a:srgbClr val="262626"/>
                </a:solidFill>
                <a:effectLst/>
                <a:latin typeface="Calibri" panose="020F0502020204030204" pitchFamily="34" charset="0"/>
                <a:ea typeface="Times New Roman" panose="02020603050405020304" pitchFamily="18" charset="0"/>
                <a:cs typeface="Tahoma" panose="020B0604030504040204" pitchFamily="34" charset="0"/>
              </a:rPr>
              <a:t>w danej miejscowości, a także na </a:t>
            </a:r>
            <a:r>
              <a:rPr lang="pl-PL" sz="1800" b="1" dirty="0">
                <a:solidFill>
                  <a:srgbClr val="262626"/>
                </a:solidFill>
                <a:effectLst/>
                <a:latin typeface="Calibri" panose="020F0502020204030204" pitchFamily="34" charset="0"/>
                <a:ea typeface="Times New Roman" panose="02020603050405020304" pitchFamily="18" charset="0"/>
                <a:cs typeface="Tahoma" panose="020B0604030504040204" pitchFamily="34" charset="0"/>
              </a:rPr>
              <a:t>wypromowaniu inicjatyw</a:t>
            </a:r>
            <a:r>
              <a:rPr lang="pl-PL" sz="1800" dirty="0">
                <a:solidFill>
                  <a:srgbClr val="262626"/>
                </a:solidFill>
                <a:effectLst/>
                <a:latin typeface="Calibri" panose="020F0502020204030204" pitchFamily="34" charset="0"/>
                <a:ea typeface="Times New Roman" panose="02020603050405020304" pitchFamily="18" charset="0"/>
                <a:cs typeface="Tahoma" panose="020B0604030504040204" pitchFamily="34" charset="0"/>
              </a:rPr>
              <a:t>, które są ciekawą propozycją dla całego regionu.</a:t>
            </a:r>
            <a:endParaRPr lang="pl-PL" sz="1800" dirty="0">
              <a:solidFill>
                <a:srgbClr val="5A5A5A"/>
              </a:solidFill>
              <a:effectLst/>
              <a:latin typeface="Calibri" panose="020F0502020204030204" pitchFamily="34" charset="0"/>
              <a:ea typeface="Times New Roman" panose="02020603050405020304" pitchFamily="18" charset="0"/>
              <a:cs typeface="Tahoma" panose="020B0604030504040204" pitchFamily="34" charset="0"/>
            </a:endParaRPr>
          </a:p>
        </p:txBody>
      </p:sp>
      <p:sp>
        <p:nvSpPr>
          <p:cNvPr id="4" name="Symbol zastępczy numeru slajdu 3">
            <a:extLst>
              <a:ext uri="{FF2B5EF4-FFF2-40B4-BE49-F238E27FC236}">
                <a16:creationId xmlns="" xmlns:a16="http://schemas.microsoft.com/office/drawing/2014/main" id="{5700BF58-376B-47D5-80E1-0CB9C5DE8CA2}"/>
              </a:ext>
            </a:extLst>
          </p:cNvPr>
          <p:cNvSpPr>
            <a:spLocks noGrp="1"/>
          </p:cNvSpPr>
          <p:nvPr>
            <p:ph type="sldNum" sz="quarter" idx="12"/>
          </p:nvPr>
        </p:nvSpPr>
        <p:spPr/>
        <p:txBody>
          <a:bodyPr/>
          <a:lstStyle/>
          <a:p>
            <a:fld id="{8C77EEB4-143E-4FD0-9B6B-C1777D372456}" type="slidenum">
              <a:rPr lang="pl-PL" smtClean="0"/>
              <a:t>82</a:t>
            </a:fld>
            <a:endParaRPr lang="pl-PL"/>
          </a:p>
        </p:txBody>
      </p:sp>
    </p:spTree>
    <p:extLst>
      <p:ext uri="{BB962C8B-B14F-4D97-AF65-F5344CB8AC3E}">
        <p14:creationId xmlns:p14="http://schemas.microsoft.com/office/powerpoint/2010/main" val="112780519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 xmlns:a16="http://schemas.microsoft.com/office/drawing/2014/main" id="{32AE7184-1747-44AE-B64D-762852CFE75C}"/>
              </a:ext>
            </a:extLst>
          </p:cNvPr>
          <p:cNvSpPr>
            <a:spLocks noGrp="1"/>
          </p:cNvSpPr>
          <p:nvPr>
            <p:ph type="body" sz="quarter" idx="3"/>
          </p:nvPr>
        </p:nvSpPr>
        <p:spPr>
          <a:xfrm>
            <a:off x="895739" y="397309"/>
            <a:ext cx="10459649" cy="647720"/>
          </a:xfrm>
        </p:spPr>
        <p:txBody>
          <a:bodyPr/>
          <a:lstStyle/>
          <a:p>
            <a:r>
              <a:rPr lang="pl-PL" altLang="pl-PL" sz="2400" dirty="0">
                <a:latin typeface="+mj-lt"/>
              </a:rPr>
              <a:t>Konkurs „Opowiedz…”</a:t>
            </a:r>
            <a:endParaRPr lang="pl-PL" dirty="0">
              <a:latin typeface="+mj-lt"/>
            </a:endParaRPr>
          </a:p>
        </p:txBody>
      </p:sp>
      <p:sp>
        <p:nvSpPr>
          <p:cNvPr id="3" name="Symbol zastępczy zawartości 2">
            <a:extLst>
              <a:ext uri="{FF2B5EF4-FFF2-40B4-BE49-F238E27FC236}">
                <a16:creationId xmlns="" xmlns:a16="http://schemas.microsoft.com/office/drawing/2014/main" id="{DE886C14-2E7F-43B2-A10F-833DC753A571}"/>
              </a:ext>
            </a:extLst>
          </p:cNvPr>
          <p:cNvSpPr>
            <a:spLocks noGrp="1"/>
          </p:cNvSpPr>
          <p:nvPr>
            <p:ph sz="quarter" idx="4"/>
          </p:nvPr>
        </p:nvSpPr>
        <p:spPr>
          <a:xfrm>
            <a:off x="895739" y="1911096"/>
            <a:ext cx="10459649" cy="4136572"/>
          </a:xfrm>
        </p:spPr>
        <p:txBody>
          <a:bodyPr>
            <a:normAutofit/>
          </a:bodyPr>
          <a:lstStyle/>
          <a:p>
            <a:pPr marL="0" indent="0" eaLnBrk="1" hangingPunct="1">
              <a:lnSpc>
                <a:spcPct val="110000"/>
              </a:lnSpc>
              <a:buNone/>
              <a:defRPr/>
            </a:pPr>
            <a:r>
              <a:rPr lang="pl-PL" sz="2000" dirty="0"/>
              <a:t>W 2022 roku wprowadzone są 4 NOWE kategorie konkursowe:</a:t>
            </a:r>
          </a:p>
          <a:p>
            <a:pPr eaLnBrk="1" hangingPunct="1">
              <a:lnSpc>
                <a:spcPct val="110000"/>
              </a:lnSpc>
              <a:buFont typeface="Wingdings" panose="05000000000000000000" pitchFamily="2" charset="2"/>
              <a:buChar char="§"/>
              <a:defRPr/>
            </a:pPr>
            <a:r>
              <a:rPr lang="pl-PL" sz="2000" b="1" dirty="0">
                <a:solidFill>
                  <a:srgbClr val="000000"/>
                </a:solidFill>
                <a:effectLst/>
                <a:ea typeface="Times New Roman" panose="02020603050405020304" pitchFamily="18" charset="0"/>
              </a:rPr>
              <a:t>NASZE MIEJSCE</a:t>
            </a:r>
            <a:endParaRPr lang="pl-PL" sz="2000" b="1" dirty="0"/>
          </a:p>
          <a:p>
            <a:pPr eaLnBrk="1" hangingPunct="1">
              <a:lnSpc>
                <a:spcPct val="110000"/>
              </a:lnSpc>
              <a:buFont typeface="Wingdings" panose="05000000000000000000" pitchFamily="2" charset="2"/>
              <a:buChar char="§"/>
              <a:defRPr/>
            </a:pPr>
            <a:r>
              <a:rPr lang="pl-PL" sz="2000" b="1" dirty="0">
                <a:solidFill>
                  <a:srgbClr val="000000"/>
                </a:solidFill>
                <a:effectLst/>
                <a:ea typeface="Times New Roman" panose="02020603050405020304" pitchFamily="18" charset="0"/>
              </a:rPr>
              <a:t>MAKING OFF </a:t>
            </a:r>
            <a:r>
              <a:rPr lang="pl-PL" sz="2000" dirty="0">
                <a:solidFill>
                  <a:srgbClr val="000000"/>
                </a:solidFill>
                <a:effectLst/>
                <a:ea typeface="Times New Roman" panose="02020603050405020304" pitchFamily="18" charset="0"/>
              </a:rPr>
              <a:t>–</a:t>
            </a:r>
            <a:r>
              <a:rPr lang="pl-PL" sz="2000" b="1" dirty="0">
                <a:solidFill>
                  <a:srgbClr val="000000"/>
                </a:solidFill>
                <a:effectLst/>
                <a:ea typeface="Times New Roman" panose="02020603050405020304" pitchFamily="18" charset="0"/>
              </a:rPr>
              <a:t> HISTORIA TWORZENIA PROJEKTU</a:t>
            </a:r>
            <a:endParaRPr lang="pl-PL" sz="2000" b="1" dirty="0"/>
          </a:p>
          <a:p>
            <a:pPr eaLnBrk="1" hangingPunct="1">
              <a:lnSpc>
                <a:spcPct val="110000"/>
              </a:lnSpc>
              <a:buFont typeface="Wingdings" panose="05000000000000000000" pitchFamily="2" charset="2"/>
              <a:buChar char="§"/>
              <a:defRPr/>
            </a:pPr>
            <a:r>
              <a:rPr lang="pl-PL" sz="2000" b="1" dirty="0">
                <a:effectLst/>
                <a:ea typeface="Times New Roman" panose="02020603050405020304" pitchFamily="18" charset="0"/>
              </a:rPr>
              <a:t>BOHATER</a:t>
            </a:r>
          </a:p>
          <a:p>
            <a:pPr eaLnBrk="1" hangingPunct="1">
              <a:lnSpc>
                <a:spcPct val="110000"/>
              </a:lnSpc>
              <a:buFont typeface="Wingdings" panose="05000000000000000000" pitchFamily="2" charset="2"/>
              <a:buChar char="§"/>
              <a:defRPr/>
            </a:pPr>
            <a:r>
              <a:rPr lang="pl-PL" sz="2000" b="1" dirty="0">
                <a:solidFill>
                  <a:srgbClr val="000000"/>
                </a:solidFill>
                <a:effectLst/>
                <a:ea typeface="Times New Roman" panose="02020603050405020304" pitchFamily="18" charset="0"/>
              </a:rPr>
              <a:t>IMPACT</a:t>
            </a:r>
            <a:endParaRPr lang="pl-PL" sz="2000" b="1" dirty="0"/>
          </a:p>
          <a:p>
            <a:pPr marL="0" indent="0">
              <a:buNone/>
            </a:pPr>
            <a:endParaRPr lang="pl-PL" dirty="0"/>
          </a:p>
        </p:txBody>
      </p:sp>
      <p:sp>
        <p:nvSpPr>
          <p:cNvPr id="4" name="Symbol zastępczy numeru slajdu 3">
            <a:extLst>
              <a:ext uri="{FF2B5EF4-FFF2-40B4-BE49-F238E27FC236}">
                <a16:creationId xmlns="" xmlns:a16="http://schemas.microsoft.com/office/drawing/2014/main" id="{5700BF58-376B-47D5-80E1-0CB9C5DE8CA2}"/>
              </a:ext>
            </a:extLst>
          </p:cNvPr>
          <p:cNvSpPr>
            <a:spLocks noGrp="1"/>
          </p:cNvSpPr>
          <p:nvPr>
            <p:ph type="sldNum" sz="quarter" idx="12"/>
          </p:nvPr>
        </p:nvSpPr>
        <p:spPr/>
        <p:txBody>
          <a:bodyPr/>
          <a:lstStyle/>
          <a:p>
            <a:fld id="{8C77EEB4-143E-4FD0-9B6B-C1777D372456}" type="slidenum">
              <a:rPr lang="pl-PL" smtClean="0"/>
              <a:t>83</a:t>
            </a:fld>
            <a:endParaRPr lang="pl-PL"/>
          </a:p>
        </p:txBody>
      </p:sp>
    </p:spTree>
    <p:extLst>
      <p:ext uri="{BB962C8B-B14F-4D97-AF65-F5344CB8AC3E}">
        <p14:creationId xmlns:p14="http://schemas.microsoft.com/office/powerpoint/2010/main" val="398208600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 xmlns:a16="http://schemas.microsoft.com/office/drawing/2014/main" id="{32AE7184-1747-44AE-B64D-762852CFE75C}"/>
              </a:ext>
            </a:extLst>
          </p:cNvPr>
          <p:cNvSpPr>
            <a:spLocks noGrp="1"/>
          </p:cNvSpPr>
          <p:nvPr>
            <p:ph type="body" sz="quarter" idx="3"/>
          </p:nvPr>
        </p:nvSpPr>
        <p:spPr>
          <a:xfrm>
            <a:off x="895739" y="397309"/>
            <a:ext cx="10459649" cy="647720"/>
          </a:xfrm>
        </p:spPr>
        <p:txBody>
          <a:bodyPr/>
          <a:lstStyle/>
          <a:p>
            <a:r>
              <a:rPr lang="pl-PL" altLang="pl-PL" sz="2400" dirty="0">
                <a:latin typeface="+mj-lt"/>
              </a:rPr>
              <a:t>Konkurs „Opowiedz…”</a:t>
            </a:r>
            <a:endParaRPr lang="pl-PL" dirty="0">
              <a:latin typeface="+mj-lt"/>
            </a:endParaRPr>
          </a:p>
        </p:txBody>
      </p:sp>
      <p:sp>
        <p:nvSpPr>
          <p:cNvPr id="3" name="Symbol zastępczy zawartości 2">
            <a:extLst>
              <a:ext uri="{FF2B5EF4-FFF2-40B4-BE49-F238E27FC236}">
                <a16:creationId xmlns="" xmlns:a16="http://schemas.microsoft.com/office/drawing/2014/main" id="{DE886C14-2E7F-43B2-A10F-833DC753A571}"/>
              </a:ext>
            </a:extLst>
          </p:cNvPr>
          <p:cNvSpPr>
            <a:spLocks noGrp="1"/>
          </p:cNvSpPr>
          <p:nvPr>
            <p:ph sz="quarter" idx="4"/>
          </p:nvPr>
        </p:nvSpPr>
        <p:spPr>
          <a:xfrm>
            <a:off x="895739" y="1657350"/>
            <a:ext cx="10459649" cy="4390318"/>
          </a:xfrm>
        </p:spPr>
        <p:txBody>
          <a:bodyPr>
            <a:normAutofit/>
          </a:bodyPr>
          <a:lstStyle/>
          <a:p>
            <a:pPr marL="0" indent="0" eaLnBrk="1" hangingPunct="1">
              <a:lnSpc>
                <a:spcPct val="110000"/>
              </a:lnSpc>
              <a:buNone/>
              <a:defRPr/>
            </a:pPr>
            <a:r>
              <a:rPr lang="pl-PL" sz="2000" dirty="0"/>
              <a:t>Kategorie konkursowe cd.</a:t>
            </a:r>
            <a:endParaRPr lang="pl-PL" dirty="0"/>
          </a:p>
        </p:txBody>
      </p:sp>
      <p:sp>
        <p:nvSpPr>
          <p:cNvPr id="4" name="Symbol zastępczy numeru slajdu 3">
            <a:extLst>
              <a:ext uri="{FF2B5EF4-FFF2-40B4-BE49-F238E27FC236}">
                <a16:creationId xmlns="" xmlns:a16="http://schemas.microsoft.com/office/drawing/2014/main" id="{5700BF58-376B-47D5-80E1-0CB9C5DE8CA2}"/>
              </a:ext>
            </a:extLst>
          </p:cNvPr>
          <p:cNvSpPr>
            <a:spLocks noGrp="1"/>
          </p:cNvSpPr>
          <p:nvPr>
            <p:ph type="sldNum" sz="quarter" idx="12"/>
          </p:nvPr>
        </p:nvSpPr>
        <p:spPr/>
        <p:txBody>
          <a:bodyPr/>
          <a:lstStyle/>
          <a:p>
            <a:fld id="{8C77EEB4-143E-4FD0-9B6B-C1777D372456}" type="slidenum">
              <a:rPr lang="pl-PL" smtClean="0"/>
              <a:t>84</a:t>
            </a:fld>
            <a:endParaRPr lang="pl-PL"/>
          </a:p>
        </p:txBody>
      </p:sp>
      <p:sp>
        <p:nvSpPr>
          <p:cNvPr id="7" name="pole tekstowe 6">
            <a:extLst>
              <a:ext uri="{FF2B5EF4-FFF2-40B4-BE49-F238E27FC236}">
                <a16:creationId xmlns="" xmlns:a16="http://schemas.microsoft.com/office/drawing/2014/main" id="{50D03EDD-6C5A-42BD-99B3-57D7D832327F}"/>
              </a:ext>
            </a:extLst>
          </p:cNvPr>
          <p:cNvSpPr txBox="1"/>
          <p:nvPr/>
        </p:nvSpPr>
        <p:spPr>
          <a:xfrm>
            <a:off x="999468" y="2210068"/>
            <a:ext cx="10110492" cy="1200329"/>
          </a:xfrm>
          <a:prstGeom prst="rect">
            <a:avLst/>
          </a:prstGeom>
          <a:noFill/>
          <a:ln w="25400">
            <a:solidFill>
              <a:srgbClr val="00B050"/>
            </a:solidFill>
          </a:ln>
        </p:spPr>
        <p:txBody>
          <a:bodyPr wrap="square" rtlCol="0">
            <a:spAutoFit/>
          </a:bodyPr>
          <a:lstStyle/>
          <a:p>
            <a:pPr lvl="0" algn="just">
              <a:spcBef>
                <a:spcPts val="600"/>
              </a:spcBef>
              <a:buClr>
                <a:srgbClr val="262626"/>
              </a:buClr>
              <a:buSzPts val="1100"/>
            </a:pPr>
            <a:r>
              <a:rPr lang="pl-PL"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Nasze miejsce</a:t>
            </a:r>
            <a:endParaRPr lang="pl-PL"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lvl="0" algn="just">
              <a:spcAft>
                <a:spcPts val="600"/>
              </a:spcAft>
              <a:buClr>
                <a:srgbClr val="262626"/>
              </a:buClr>
              <a:buSzPts val="1100"/>
            </a:pPr>
            <a:r>
              <a:rPr lang="pl-PL"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kategoria pozwala zaprezentować filmy o przestrzeniach, które łączą ludzi, specyfice lokalnej społeczności, wyjątkowości danego miejsca czy miejscowości w kontekście zrealizowanego projektu. Prace zgłoszone</a:t>
            </a:r>
            <a:br>
              <a:rPr lang="pl-PL"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r>
              <a:rPr lang="pl-PL"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 tej kategorii mogą̨ również odnosić się̨ do poczucia tożsamości lokalnej i historii „małych ojczyzn”.</a:t>
            </a:r>
            <a:endParaRPr lang="pl-PL" dirty="0">
              <a:solidFill>
                <a:srgbClr val="5A5A5A"/>
              </a:solidFill>
              <a:effectLst/>
              <a:latin typeface="Calibri" panose="020F0502020204030204" pitchFamily="34" charset="0"/>
              <a:ea typeface="Times New Roman" panose="02020603050405020304" pitchFamily="18" charset="0"/>
              <a:cs typeface="Tahoma" panose="020B0604030504040204" pitchFamily="34" charset="0"/>
            </a:endParaRPr>
          </a:p>
        </p:txBody>
      </p:sp>
      <p:sp>
        <p:nvSpPr>
          <p:cNvPr id="8" name="pole tekstowe 7">
            <a:extLst>
              <a:ext uri="{FF2B5EF4-FFF2-40B4-BE49-F238E27FC236}">
                <a16:creationId xmlns="" xmlns:a16="http://schemas.microsoft.com/office/drawing/2014/main" id="{60A83BF3-16BC-4FD6-8A39-11F5AFC8EDB7}"/>
              </a:ext>
            </a:extLst>
          </p:cNvPr>
          <p:cNvSpPr txBox="1"/>
          <p:nvPr/>
        </p:nvSpPr>
        <p:spPr>
          <a:xfrm>
            <a:off x="999468" y="3806839"/>
            <a:ext cx="10110492" cy="1754326"/>
          </a:xfrm>
          <a:prstGeom prst="rect">
            <a:avLst/>
          </a:prstGeom>
          <a:noFill/>
          <a:ln w="25400">
            <a:solidFill>
              <a:srgbClr val="FFC000"/>
            </a:solidFill>
          </a:ln>
        </p:spPr>
        <p:txBody>
          <a:bodyPr wrap="square" rtlCol="0">
            <a:spAutoFit/>
          </a:bodyPr>
          <a:lstStyle/>
          <a:p>
            <a:pPr lvl="0" algn="just">
              <a:spcBef>
                <a:spcPts val="600"/>
              </a:spcBef>
              <a:buClr>
                <a:srgbClr val="262626"/>
              </a:buClr>
              <a:buSzPts val="1100"/>
            </a:pPr>
            <a:r>
              <a:rPr lang="pl-PL" b="1" dirty="0" err="1">
                <a:effectLst/>
                <a:latin typeface="Calibri" panose="020F0502020204030204" pitchFamily="34" charset="0"/>
                <a:ea typeface="Times New Roman" panose="02020603050405020304" pitchFamily="18" charset="0"/>
                <a:cs typeface="Calibri" panose="020F0502020204030204" pitchFamily="34" charset="0"/>
              </a:rPr>
              <a:t>Making</a:t>
            </a:r>
            <a:r>
              <a:rPr lang="pl-PL" b="1" dirty="0">
                <a:effectLst/>
                <a:latin typeface="Calibri" panose="020F0502020204030204" pitchFamily="34" charset="0"/>
                <a:ea typeface="Times New Roman" panose="02020603050405020304" pitchFamily="18" charset="0"/>
                <a:cs typeface="Calibri" panose="020F0502020204030204" pitchFamily="34" charset="0"/>
              </a:rPr>
              <a:t> off </a:t>
            </a:r>
            <a:r>
              <a:rPr lang="pl-PL" dirty="0">
                <a:effectLst/>
                <a:latin typeface="Calibri" panose="020F0502020204030204" pitchFamily="34" charset="0"/>
                <a:ea typeface="Times New Roman" panose="02020603050405020304" pitchFamily="18" charset="0"/>
                <a:cs typeface="Calibri" panose="020F0502020204030204" pitchFamily="34" charset="0"/>
              </a:rPr>
              <a:t>–</a:t>
            </a:r>
            <a:r>
              <a:rPr lang="pl-PL" b="1" dirty="0">
                <a:effectLst/>
                <a:latin typeface="Calibri" panose="020F0502020204030204" pitchFamily="34" charset="0"/>
                <a:ea typeface="Times New Roman" panose="02020603050405020304" pitchFamily="18" charset="0"/>
                <a:cs typeface="Calibri" panose="020F0502020204030204" pitchFamily="34" charset="0"/>
              </a:rPr>
              <a:t> historia tworzenia projektu</a:t>
            </a:r>
          </a:p>
          <a:p>
            <a:pPr lvl="0" algn="just">
              <a:spcAft>
                <a:spcPts val="600"/>
              </a:spcAft>
              <a:buClr>
                <a:srgbClr val="262626"/>
              </a:buClr>
              <a:buSzPts val="1100"/>
            </a:pPr>
            <a:r>
              <a:rPr lang="pl-PL" dirty="0">
                <a:effectLst/>
                <a:latin typeface="Calibri" panose="020F0502020204030204" pitchFamily="34" charset="0"/>
                <a:ea typeface="Times New Roman" panose="02020603050405020304" pitchFamily="18" charset="0"/>
                <a:cs typeface="Calibri" panose="020F0502020204030204" pitchFamily="34" charset="0"/>
              </a:rPr>
              <a:t>kategoria pozwala zaprezentować filmy o procesie tworzenia projektu. Działania materialne, związane</a:t>
            </a:r>
            <a:br>
              <a:rPr lang="pl-PL" dirty="0">
                <a:effectLst/>
                <a:latin typeface="Calibri" panose="020F0502020204030204" pitchFamily="34" charset="0"/>
                <a:ea typeface="Times New Roman" panose="02020603050405020304" pitchFamily="18" charset="0"/>
                <a:cs typeface="Calibri" panose="020F0502020204030204" pitchFamily="34" charset="0"/>
              </a:rPr>
            </a:br>
            <a:r>
              <a:rPr lang="pl-PL" dirty="0">
                <a:effectLst/>
                <a:latin typeface="Calibri" panose="020F0502020204030204" pitchFamily="34" charset="0"/>
                <a:ea typeface="Times New Roman" panose="02020603050405020304" pitchFamily="18" charset="0"/>
                <a:cs typeface="Calibri" panose="020F0502020204030204" pitchFamily="34" charset="0"/>
              </a:rPr>
              <a:t>z budową czy rewitalizacją (np.: świetlica, park, boisko, miejsce spotkań, kwietna łąka, wiejska pasieka). Można w niej pokazać projekty oparte na wydarzeniach kulturalnych i integracyjnych</a:t>
            </a:r>
            <a:br>
              <a:rPr lang="pl-PL" dirty="0">
                <a:effectLst/>
                <a:latin typeface="Calibri" panose="020F0502020204030204" pitchFamily="34" charset="0"/>
                <a:ea typeface="Times New Roman" panose="02020603050405020304" pitchFamily="18" charset="0"/>
                <a:cs typeface="Calibri" panose="020F0502020204030204" pitchFamily="34" charset="0"/>
              </a:rPr>
            </a:br>
            <a:r>
              <a:rPr lang="pl-PL" dirty="0">
                <a:effectLst/>
                <a:latin typeface="Calibri" panose="020F0502020204030204" pitchFamily="34" charset="0"/>
                <a:ea typeface="Times New Roman" panose="02020603050405020304" pitchFamily="18" charset="0"/>
                <a:cs typeface="Calibri" panose="020F0502020204030204" pitchFamily="34" charset="0"/>
              </a:rPr>
              <a:t>(np.: </a:t>
            </a:r>
            <a:r>
              <a:rPr lang="pl-PL" dirty="0">
                <a:effectLst/>
                <a:latin typeface="Calibri" panose="020F0502020204030204" pitchFamily="34" charset="0"/>
                <a:ea typeface="Times New Roman" panose="02020603050405020304" pitchFamily="18" charset="0"/>
                <a:cs typeface="Tahoma" panose="020B0604030504040204" pitchFamily="34" charset="0"/>
              </a:rPr>
              <a:t>warsztaty, happening, konkurs, przegląd, festyn/święto lokalne</a:t>
            </a:r>
            <a:r>
              <a:rPr lang="pl-PL" dirty="0">
                <a:effectLst/>
                <a:latin typeface="Calibri" panose="020F0502020204030204" pitchFamily="34" charset="0"/>
                <a:ea typeface="Times New Roman" panose="02020603050405020304" pitchFamily="18" charset="0"/>
                <a:cs typeface="Calibri" panose="020F0502020204030204" pitchFamily="34" charset="0"/>
              </a:rPr>
              <a:t> itp.), które przyciągnęły zarówno mieszkańców jak i turystów.</a:t>
            </a:r>
            <a:endParaRPr lang="pl-PL" dirty="0">
              <a:effectLst/>
              <a:latin typeface="Calibri" panose="020F0502020204030204" pitchFamily="34" charset="0"/>
              <a:ea typeface="Times New Roman" panose="02020603050405020304" pitchFamily="18" charset="0"/>
              <a:cs typeface="Tahoma" panose="020B0604030504040204" pitchFamily="34" charset="0"/>
            </a:endParaRPr>
          </a:p>
        </p:txBody>
      </p:sp>
    </p:spTree>
    <p:extLst>
      <p:ext uri="{BB962C8B-B14F-4D97-AF65-F5344CB8AC3E}">
        <p14:creationId xmlns:p14="http://schemas.microsoft.com/office/powerpoint/2010/main" val="111512828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 xmlns:a16="http://schemas.microsoft.com/office/drawing/2014/main" id="{32AE7184-1747-44AE-B64D-762852CFE75C}"/>
              </a:ext>
            </a:extLst>
          </p:cNvPr>
          <p:cNvSpPr>
            <a:spLocks noGrp="1"/>
          </p:cNvSpPr>
          <p:nvPr>
            <p:ph type="body" sz="quarter" idx="3"/>
          </p:nvPr>
        </p:nvSpPr>
        <p:spPr>
          <a:xfrm>
            <a:off x="895739" y="397309"/>
            <a:ext cx="10459649" cy="647720"/>
          </a:xfrm>
        </p:spPr>
        <p:txBody>
          <a:bodyPr/>
          <a:lstStyle/>
          <a:p>
            <a:r>
              <a:rPr lang="pl-PL" altLang="pl-PL" sz="2400" dirty="0">
                <a:latin typeface="+mj-lt"/>
              </a:rPr>
              <a:t>Konkurs „Opowiedz…”</a:t>
            </a:r>
            <a:endParaRPr lang="pl-PL" dirty="0">
              <a:latin typeface="+mj-lt"/>
            </a:endParaRPr>
          </a:p>
        </p:txBody>
      </p:sp>
      <p:sp>
        <p:nvSpPr>
          <p:cNvPr id="3" name="Symbol zastępczy zawartości 2">
            <a:extLst>
              <a:ext uri="{FF2B5EF4-FFF2-40B4-BE49-F238E27FC236}">
                <a16:creationId xmlns="" xmlns:a16="http://schemas.microsoft.com/office/drawing/2014/main" id="{DE886C14-2E7F-43B2-A10F-833DC753A571}"/>
              </a:ext>
            </a:extLst>
          </p:cNvPr>
          <p:cNvSpPr>
            <a:spLocks noGrp="1"/>
          </p:cNvSpPr>
          <p:nvPr>
            <p:ph sz="quarter" idx="4"/>
          </p:nvPr>
        </p:nvSpPr>
        <p:spPr>
          <a:xfrm>
            <a:off x="895739" y="1647825"/>
            <a:ext cx="10459649" cy="4399844"/>
          </a:xfrm>
        </p:spPr>
        <p:txBody>
          <a:bodyPr>
            <a:normAutofit/>
          </a:bodyPr>
          <a:lstStyle/>
          <a:p>
            <a:pPr marL="0" indent="0" eaLnBrk="1" hangingPunct="1">
              <a:lnSpc>
                <a:spcPct val="110000"/>
              </a:lnSpc>
              <a:buNone/>
              <a:defRPr/>
            </a:pPr>
            <a:r>
              <a:rPr lang="pl-PL" sz="2000" dirty="0"/>
              <a:t>Kategorie konkursowe cd.</a:t>
            </a:r>
            <a:endParaRPr lang="pl-PL" dirty="0"/>
          </a:p>
        </p:txBody>
      </p:sp>
      <p:sp>
        <p:nvSpPr>
          <p:cNvPr id="4" name="Symbol zastępczy numeru slajdu 3">
            <a:extLst>
              <a:ext uri="{FF2B5EF4-FFF2-40B4-BE49-F238E27FC236}">
                <a16:creationId xmlns="" xmlns:a16="http://schemas.microsoft.com/office/drawing/2014/main" id="{5700BF58-376B-47D5-80E1-0CB9C5DE8CA2}"/>
              </a:ext>
            </a:extLst>
          </p:cNvPr>
          <p:cNvSpPr>
            <a:spLocks noGrp="1"/>
          </p:cNvSpPr>
          <p:nvPr>
            <p:ph type="sldNum" sz="quarter" idx="12"/>
          </p:nvPr>
        </p:nvSpPr>
        <p:spPr/>
        <p:txBody>
          <a:bodyPr/>
          <a:lstStyle/>
          <a:p>
            <a:fld id="{8C77EEB4-143E-4FD0-9B6B-C1777D372456}" type="slidenum">
              <a:rPr lang="pl-PL" smtClean="0"/>
              <a:t>85</a:t>
            </a:fld>
            <a:endParaRPr lang="pl-PL"/>
          </a:p>
        </p:txBody>
      </p:sp>
      <p:sp>
        <p:nvSpPr>
          <p:cNvPr id="8" name="pole tekstowe 7">
            <a:extLst>
              <a:ext uri="{FF2B5EF4-FFF2-40B4-BE49-F238E27FC236}">
                <a16:creationId xmlns="" xmlns:a16="http://schemas.microsoft.com/office/drawing/2014/main" id="{60A83BF3-16BC-4FD6-8A39-11F5AFC8EDB7}"/>
              </a:ext>
            </a:extLst>
          </p:cNvPr>
          <p:cNvSpPr txBox="1"/>
          <p:nvPr/>
        </p:nvSpPr>
        <p:spPr>
          <a:xfrm>
            <a:off x="999468" y="4447684"/>
            <a:ext cx="10110492" cy="1000274"/>
          </a:xfrm>
          <a:prstGeom prst="rect">
            <a:avLst/>
          </a:prstGeom>
          <a:noFill/>
          <a:ln w="25400">
            <a:solidFill>
              <a:srgbClr val="FFC000"/>
            </a:solidFill>
          </a:ln>
        </p:spPr>
        <p:txBody>
          <a:bodyPr wrap="square" rtlCol="0">
            <a:spAutoFit/>
          </a:bodyPr>
          <a:lstStyle/>
          <a:p>
            <a:pPr lvl="0" algn="just">
              <a:spcBef>
                <a:spcPts val="600"/>
              </a:spcBef>
              <a:buClr>
                <a:srgbClr val="262626"/>
              </a:buClr>
              <a:buSzPts val="1100"/>
            </a:pPr>
            <a:r>
              <a:rPr lang="pl-PL" b="1" dirty="0" err="1">
                <a:latin typeface="Calibri" panose="020F0502020204030204" pitchFamily="34" charset="0"/>
                <a:ea typeface="Times New Roman" panose="02020603050405020304" pitchFamily="18" charset="0"/>
                <a:cs typeface="Calibri" panose="020F0502020204030204" pitchFamily="34" charset="0"/>
              </a:rPr>
              <a:t>Impact</a:t>
            </a:r>
            <a:r>
              <a:rPr lang="pl-PL" b="1" dirty="0">
                <a:latin typeface="Calibri" panose="020F0502020204030204" pitchFamily="34" charset="0"/>
                <a:ea typeface="Times New Roman" panose="02020603050405020304" pitchFamily="18" charset="0"/>
                <a:cs typeface="Calibri" panose="020F0502020204030204" pitchFamily="34" charset="0"/>
              </a:rPr>
              <a:t> </a:t>
            </a:r>
          </a:p>
          <a:p>
            <a:pPr lvl="0" algn="just">
              <a:spcBef>
                <a:spcPts val="600"/>
              </a:spcBef>
              <a:buClr>
                <a:srgbClr val="262626"/>
              </a:buClr>
              <a:buSzPts val="1100"/>
            </a:pPr>
            <a:r>
              <a:rPr lang="pl-PL" dirty="0">
                <a:latin typeface="Calibri" panose="020F0502020204030204" pitchFamily="34" charset="0"/>
                <a:ea typeface="Times New Roman" panose="02020603050405020304" pitchFamily="18" charset="0"/>
                <a:cs typeface="Calibri" panose="020F0502020204030204" pitchFamily="34" charset="0"/>
              </a:rPr>
              <a:t>filmy o wpływie, oddziaływaniu projektu  w skali lokalnej, czy też ponadlokalnej. Kategoria ta pozwala na pokazanie konkretnych zmian, jakie zaszły we wsiach i miasteczkach, w których realizowane były projekty. </a:t>
            </a:r>
            <a:endParaRPr lang="pl-PL" dirty="0">
              <a:effectLst/>
              <a:latin typeface="Calibri" panose="020F0502020204030204" pitchFamily="34" charset="0"/>
              <a:ea typeface="Times New Roman" panose="02020603050405020304" pitchFamily="18" charset="0"/>
              <a:cs typeface="Tahoma" panose="020B0604030504040204" pitchFamily="34" charset="0"/>
            </a:endParaRPr>
          </a:p>
        </p:txBody>
      </p:sp>
      <p:sp>
        <p:nvSpPr>
          <p:cNvPr id="9" name="pole tekstowe 8">
            <a:extLst>
              <a:ext uri="{FF2B5EF4-FFF2-40B4-BE49-F238E27FC236}">
                <a16:creationId xmlns="" xmlns:a16="http://schemas.microsoft.com/office/drawing/2014/main" id="{E8BE7AD6-78D8-4C9B-8867-ABA70B59053B}"/>
              </a:ext>
            </a:extLst>
          </p:cNvPr>
          <p:cNvSpPr txBox="1"/>
          <p:nvPr/>
        </p:nvSpPr>
        <p:spPr>
          <a:xfrm>
            <a:off x="999468" y="2185163"/>
            <a:ext cx="10110492" cy="2031325"/>
          </a:xfrm>
          <a:prstGeom prst="rect">
            <a:avLst/>
          </a:prstGeom>
          <a:noFill/>
          <a:ln w="25400">
            <a:solidFill>
              <a:srgbClr val="FF0000"/>
            </a:solidFill>
          </a:ln>
        </p:spPr>
        <p:txBody>
          <a:bodyPr wrap="square" rtlCol="0">
            <a:spAutoFit/>
          </a:bodyPr>
          <a:lstStyle/>
          <a:p>
            <a:pPr lvl="0" algn="just">
              <a:spcBef>
                <a:spcPts val="600"/>
              </a:spcBef>
              <a:buClr>
                <a:srgbClr val="262626"/>
              </a:buClr>
              <a:buSzPts val="1100"/>
            </a:pPr>
            <a:r>
              <a:rPr lang="pl-PL" b="1" dirty="0">
                <a:effectLst/>
                <a:latin typeface="Calibri" panose="020F0502020204030204" pitchFamily="34" charset="0"/>
                <a:ea typeface="Times New Roman" panose="02020603050405020304" pitchFamily="18" charset="0"/>
                <a:cs typeface="Calibri" panose="020F0502020204030204" pitchFamily="34" charset="0"/>
              </a:rPr>
              <a:t>Bohater</a:t>
            </a:r>
          </a:p>
          <a:p>
            <a:pPr lvl="0" algn="just">
              <a:spcAft>
                <a:spcPts val="600"/>
              </a:spcAft>
              <a:buClr>
                <a:srgbClr val="262626"/>
              </a:buClr>
              <a:buSzPts val="1100"/>
            </a:pPr>
            <a:r>
              <a:rPr lang="pl-PL" dirty="0">
                <a:latin typeface="Calibri" panose="020F0502020204030204" pitchFamily="34" charset="0"/>
                <a:ea typeface="Times New Roman" panose="02020603050405020304" pitchFamily="18" charset="0"/>
                <a:cs typeface="Calibri" panose="020F0502020204030204" pitchFamily="34" charset="0"/>
              </a:rPr>
              <a:t>k</a:t>
            </a:r>
            <a:r>
              <a:rPr lang="pl-PL" dirty="0">
                <a:effectLst/>
                <a:latin typeface="Calibri" panose="020F0502020204030204" pitchFamily="34" charset="0"/>
                <a:ea typeface="Times New Roman" panose="02020603050405020304" pitchFamily="18" charset="0"/>
                <a:cs typeface="Calibri" panose="020F0502020204030204" pitchFamily="34" charset="0"/>
              </a:rPr>
              <a:t>ategoria może zawierać filmy opowiadane z perspektywy bohatera (lidera, członka zespołu, beneficjenta), ale również pokazujące bohatera, który stał się motywem przewodnim projektu (lokalny poeta, artysta, aktywista, lokalny produkt, zwyczaj). W tej kategorii powinny znaleźć się̨ prace, które opowiedzą̨ o konkretnych osobach zaangażowanych w realizację projektu lub jego inspiratorów. Prace, przez pryzmat tych osób, zilustrują̨ proces, realizacji projektu i ewentualnie jego wpływ na lokalną społeczność. </a:t>
            </a:r>
            <a:endParaRPr lang="pl-PL" dirty="0">
              <a:effectLst/>
              <a:latin typeface="Calibri" panose="020F0502020204030204" pitchFamily="34" charset="0"/>
              <a:ea typeface="Times New Roman" panose="02020603050405020304" pitchFamily="18" charset="0"/>
              <a:cs typeface="Tahoma" panose="020B0604030504040204" pitchFamily="34" charset="0"/>
            </a:endParaRPr>
          </a:p>
        </p:txBody>
      </p:sp>
    </p:spTree>
    <p:extLst>
      <p:ext uri="{BB962C8B-B14F-4D97-AF65-F5344CB8AC3E}">
        <p14:creationId xmlns:p14="http://schemas.microsoft.com/office/powerpoint/2010/main" val="302149027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 xmlns:a16="http://schemas.microsoft.com/office/drawing/2014/main" id="{32AE7184-1747-44AE-B64D-762852CFE75C}"/>
              </a:ext>
            </a:extLst>
          </p:cNvPr>
          <p:cNvSpPr>
            <a:spLocks noGrp="1"/>
          </p:cNvSpPr>
          <p:nvPr>
            <p:ph type="body" sz="quarter" idx="3"/>
          </p:nvPr>
        </p:nvSpPr>
        <p:spPr>
          <a:xfrm>
            <a:off x="895739" y="397309"/>
            <a:ext cx="10459649" cy="647720"/>
          </a:xfrm>
        </p:spPr>
        <p:txBody>
          <a:bodyPr/>
          <a:lstStyle/>
          <a:p>
            <a:r>
              <a:rPr lang="pl-PL" altLang="pl-PL" sz="2400" dirty="0">
                <a:latin typeface="+mj-lt"/>
              </a:rPr>
              <a:t>Konkurs „Opowiedz…”</a:t>
            </a:r>
            <a:endParaRPr lang="pl-PL" dirty="0">
              <a:latin typeface="+mj-lt"/>
            </a:endParaRPr>
          </a:p>
        </p:txBody>
      </p:sp>
      <p:sp>
        <p:nvSpPr>
          <p:cNvPr id="3" name="Symbol zastępczy zawartości 2">
            <a:extLst>
              <a:ext uri="{FF2B5EF4-FFF2-40B4-BE49-F238E27FC236}">
                <a16:creationId xmlns="" xmlns:a16="http://schemas.microsoft.com/office/drawing/2014/main" id="{DE886C14-2E7F-43B2-A10F-833DC753A571}"/>
              </a:ext>
            </a:extLst>
          </p:cNvPr>
          <p:cNvSpPr>
            <a:spLocks noGrp="1"/>
          </p:cNvSpPr>
          <p:nvPr>
            <p:ph sz="quarter" idx="4"/>
          </p:nvPr>
        </p:nvSpPr>
        <p:spPr>
          <a:xfrm>
            <a:off x="895739" y="1477818"/>
            <a:ext cx="10459649" cy="4711845"/>
          </a:xfrm>
        </p:spPr>
        <p:txBody>
          <a:bodyPr>
            <a:normAutofit fontScale="47500" lnSpcReduction="20000"/>
          </a:bodyPr>
          <a:lstStyle/>
          <a:p>
            <a:pPr marL="0" indent="0">
              <a:lnSpc>
                <a:spcPct val="110000"/>
              </a:lnSpc>
              <a:buNone/>
              <a:defRPr/>
            </a:pPr>
            <a:r>
              <a:rPr lang="pl-PL" sz="4200" dirty="0"/>
              <a:t>Forma: reportaż multimedialny lub krótki film </a:t>
            </a:r>
            <a:r>
              <a:rPr lang="pl-PL" sz="4200" b="1" dirty="0"/>
              <a:t>(</a:t>
            </a:r>
            <a:r>
              <a:rPr lang="pl-PL" sz="4200" b="1" dirty="0">
                <a:cs typeface="Tahoma" panose="020B0604030504040204" pitchFamily="34" charset="0"/>
              </a:rPr>
              <a:t>f</a:t>
            </a:r>
            <a:r>
              <a:rPr lang="pl-PL" sz="4200" b="1" dirty="0">
                <a:effectLst/>
                <a:ea typeface="Times New Roman" panose="02020603050405020304" pitchFamily="18" charset="0"/>
                <a:cs typeface="Tahoma" panose="020B0604030504040204" pitchFamily="34" charset="0"/>
              </a:rPr>
              <a:t>ilmy w głównej mierze składające się z fotografii, zaanimowanych zdjęć, bądź statycznych plansz, nie zostaną zakwalifikowane do Konkursu)</a:t>
            </a:r>
            <a:r>
              <a:rPr lang="pl-PL" sz="4200" dirty="0">
                <a:effectLst/>
                <a:ea typeface="Times New Roman" panose="02020603050405020304" pitchFamily="18" charset="0"/>
                <a:cs typeface="Tahoma" panose="020B0604030504040204" pitchFamily="34" charset="0"/>
              </a:rPr>
              <a:t>,</a:t>
            </a:r>
            <a:endParaRPr lang="pl-PL" sz="4200" dirty="0"/>
          </a:p>
          <a:p>
            <a:pPr marL="0" indent="0" eaLnBrk="1" hangingPunct="1">
              <a:lnSpc>
                <a:spcPct val="110000"/>
              </a:lnSpc>
              <a:buNone/>
              <a:defRPr/>
            </a:pPr>
            <a:r>
              <a:rPr lang="pl-PL" sz="4200" dirty="0"/>
              <a:t>Czas trwania filmu: </a:t>
            </a:r>
            <a:r>
              <a:rPr lang="pl-PL" sz="4200" b="1" dirty="0"/>
              <a:t>maksymalnie do 2 minut (120 sekund), </a:t>
            </a:r>
          </a:p>
          <a:p>
            <a:pPr marL="0" indent="0">
              <a:lnSpc>
                <a:spcPct val="110000"/>
              </a:lnSpc>
              <a:buNone/>
              <a:defRPr/>
            </a:pPr>
            <a:r>
              <a:rPr lang="pl-PL" sz="4200" b="1" dirty="0">
                <a:ea typeface="Times New Roman" panose="02020603050405020304" pitchFamily="18" charset="0"/>
                <a:cs typeface="Tahoma" panose="020B0604030504040204" pitchFamily="34" charset="0"/>
              </a:rPr>
              <a:t>W</a:t>
            </a:r>
            <a:r>
              <a:rPr lang="pl-PL" sz="4200" b="1" dirty="0">
                <a:effectLst/>
                <a:ea typeface="Times New Roman" panose="02020603050405020304" pitchFamily="18" charset="0"/>
                <a:cs typeface="Tahoma" panose="020B0604030504040204" pitchFamily="34" charset="0"/>
              </a:rPr>
              <a:t>ebinarium, zorganizowane przez ARFP,</a:t>
            </a:r>
            <a:r>
              <a:rPr lang="pl-PL" sz="4200" dirty="0">
                <a:effectLst/>
                <a:ea typeface="Times New Roman" panose="02020603050405020304" pitchFamily="18" charset="0"/>
                <a:cs typeface="Tahoma" panose="020B0604030504040204" pitchFamily="34" charset="0"/>
              </a:rPr>
              <a:t> poszerzające wiedzę z zakresu przygotowania filmów</a:t>
            </a:r>
            <a:br>
              <a:rPr lang="pl-PL" sz="4200" dirty="0">
                <a:effectLst/>
                <a:ea typeface="Times New Roman" panose="02020603050405020304" pitchFamily="18" charset="0"/>
                <a:cs typeface="Tahoma" panose="020B0604030504040204" pitchFamily="34" charset="0"/>
              </a:rPr>
            </a:br>
            <a:r>
              <a:rPr lang="pl-PL" sz="4200" dirty="0">
                <a:effectLst/>
                <a:ea typeface="Times New Roman" panose="02020603050405020304" pitchFamily="18" charset="0"/>
                <a:cs typeface="Tahoma" panose="020B0604030504040204" pitchFamily="34" charset="0"/>
              </a:rPr>
              <a:t>pod względem merytorycznym i technicznym</a:t>
            </a:r>
            <a:r>
              <a:rPr lang="pl-PL" sz="4200" dirty="0">
                <a:ea typeface="Times New Roman" panose="02020603050405020304" pitchFamily="18" charset="0"/>
                <a:cs typeface="Tahoma" panose="020B0604030504040204" pitchFamily="34" charset="0"/>
              </a:rPr>
              <a:t> (dwa terminy czerwiec i wrzesień). </a:t>
            </a:r>
            <a:endParaRPr lang="pl-PL" sz="4200" dirty="0"/>
          </a:p>
          <a:p>
            <a:pPr marL="0" indent="0" eaLnBrk="1" hangingPunct="1">
              <a:lnSpc>
                <a:spcPct val="110000"/>
              </a:lnSpc>
              <a:buNone/>
              <a:defRPr/>
            </a:pPr>
            <a:r>
              <a:rPr lang="pl-PL" sz="4200" dirty="0"/>
              <a:t>Zachęcamy do zapoznania się z materiałami, które pomogą przygotować pracę: </a:t>
            </a:r>
          </a:p>
          <a:p>
            <a:pPr marL="1350963" indent="-457200" eaLnBrk="1" hangingPunct="1">
              <a:lnSpc>
                <a:spcPct val="110000"/>
              </a:lnSpc>
              <a:defRPr/>
            </a:pPr>
            <a:r>
              <a:rPr lang="pl-PL" sz="4200" dirty="0"/>
              <a:t>Zestawienie prac nagrodzonych i wyróżnionych w ostatnich latach </a:t>
            </a:r>
          </a:p>
          <a:p>
            <a:pPr marL="1350963" lvl="1" indent="-457200" eaLnBrk="1" hangingPunct="1">
              <a:lnSpc>
                <a:spcPct val="110000"/>
              </a:lnSpc>
              <a:spcBef>
                <a:spcPts val="1000"/>
              </a:spcBef>
              <a:defRPr/>
            </a:pPr>
            <a:r>
              <a:rPr lang="pl-PL" sz="4200" dirty="0"/>
              <a:t>Twórcze opowiadanie o projektach społecznych</a:t>
            </a:r>
          </a:p>
          <a:p>
            <a:pPr marL="1350963" lvl="1" indent="-457200" eaLnBrk="1" hangingPunct="1">
              <a:lnSpc>
                <a:spcPct val="110000"/>
              </a:lnSpc>
              <a:spcBef>
                <a:spcPts val="1000"/>
              </a:spcBef>
              <a:defRPr/>
            </a:pPr>
            <a:r>
              <a:rPr lang="pl-PL" sz="4200" dirty="0"/>
              <a:t>Muzyka w pracach konkursowych </a:t>
            </a:r>
          </a:p>
          <a:p>
            <a:pPr marL="0" indent="0">
              <a:lnSpc>
                <a:spcPct val="110000"/>
              </a:lnSpc>
              <a:buNone/>
              <a:defRPr/>
            </a:pPr>
            <a:endParaRPr lang="pl-PL" sz="4200" dirty="0"/>
          </a:p>
          <a:p>
            <a:pPr marL="0" indent="0">
              <a:lnSpc>
                <a:spcPct val="110000"/>
              </a:lnSpc>
              <a:buNone/>
              <a:defRPr/>
            </a:pPr>
            <a:r>
              <a:rPr lang="pl-PL" sz="4200" dirty="0"/>
              <a:t>Wszystkie materiały dostępne na stronie </a:t>
            </a:r>
            <a:r>
              <a:rPr lang="pl-PL" sz="4200" dirty="0">
                <a:hlinkClick r:id="rId2"/>
              </a:rPr>
              <a:t>http://dzialajlokalnie.pl/strefa-grantobiorcy/</a:t>
            </a:r>
            <a:r>
              <a:rPr lang="pl-PL" sz="4200" dirty="0"/>
              <a:t> </a:t>
            </a:r>
            <a:br>
              <a:rPr lang="pl-PL" sz="4200" dirty="0"/>
            </a:br>
            <a:r>
              <a:rPr lang="pl-PL" sz="4200" dirty="0"/>
              <a:t>menu: Konkurs „Opowiedz…”</a:t>
            </a:r>
          </a:p>
          <a:p>
            <a:endParaRPr lang="pl-PL" dirty="0"/>
          </a:p>
        </p:txBody>
      </p:sp>
      <p:sp>
        <p:nvSpPr>
          <p:cNvPr id="4" name="Symbol zastępczy numeru slajdu 3">
            <a:extLst>
              <a:ext uri="{FF2B5EF4-FFF2-40B4-BE49-F238E27FC236}">
                <a16:creationId xmlns="" xmlns:a16="http://schemas.microsoft.com/office/drawing/2014/main" id="{5700BF58-376B-47D5-80E1-0CB9C5DE8CA2}"/>
              </a:ext>
            </a:extLst>
          </p:cNvPr>
          <p:cNvSpPr>
            <a:spLocks noGrp="1"/>
          </p:cNvSpPr>
          <p:nvPr>
            <p:ph type="sldNum" sz="quarter" idx="12"/>
          </p:nvPr>
        </p:nvSpPr>
        <p:spPr/>
        <p:txBody>
          <a:bodyPr/>
          <a:lstStyle/>
          <a:p>
            <a:fld id="{8C77EEB4-143E-4FD0-9B6B-C1777D372456}" type="slidenum">
              <a:rPr lang="pl-PL" smtClean="0"/>
              <a:t>86</a:t>
            </a:fld>
            <a:endParaRPr lang="pl-PL"/>
          </a:p>
        </p:txBody>
      </p:sp>
    </p:spTree>
    <p:extLst>
      <p:ext uri="{BB962C8B-B14F-4D97-AF65-F5344CB8AC3E}">
        <p14:creationId xmlns:p14="http://schemas.microsoft.com/office/powerpoint/2010/main" val="235595386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 xmlns:a16="http://schemas.microsoft.com/office/drawing/2014/main" id="{32AE7184-1747-44AE-B64D-762852CFE75C}"/>
              </a:ext>
            </a:extLst>
          </p:cNvPr>
          <p:cNvSpPr>
            <a:spLocks noGrp="1"/>
          </p:cNvSpPr>
          <p:nvPr>
            <p:ph type="body" sz="quarter" idx="3"/>
          </p:nvPr>
        </p:nvSpPr>
        <p:spPr>
          <a:xfrm>
            <a:off x="895739" y="397309"/>
            <a:ext cx="10459649" cy="647720"/>
          </a:xfrm>
        </p:spPr>
        <p:txBody>
          <a:bodyPr/>
          <a:lstStyle/>
          <a:p>
            <a:r>
              <a:rPr lang="pl-PL" altLang="pl-PL" sz="2400" dirty="0">
                <a:latin typeface="+mj-lt"/>
              </a:rPr>
              <a:t>Konkurs „Opowiedz…”</a:t>
            </a:r>
            <a:endParaRPr lang="pl-PL" dirty="0">
              <a:latin typeface="+mj-lt"/>
            </a:endParaRPr>
          </a:p>
        </p:txBody>
      </p:sp>
      <p:sp>
        <p:nvSpPr>
          <p:cNvPr id="3" name="Symbol zastępczy zawartości 2">
            <a:extLst>
              <a:ext uri="{FF2B5EF4-FFF2-40B4-BE49-F238E27FC236}">
                <a16:creationId xmlns="" xmlns:a16="http://schemas.microsoft.com/office/drawing/2014/main" id="{DE886C14-2E7F-43B2-A10F-833DC753A571}"/>
              </a:ext>
            </a:extLst>
          </p:cNvPr>
          <p:cNvSpPr>
            <a:spLocks noGrp="1"/>
          </p:cNvSpPr>
          <p:nvPr>
            <p:ph sz="quarter" idx="4"/>
          </p:nvPr>
        </p:nvSpPr>
        <p:spPr>
          <a:xfrm>
            <a:off x="895739" y="1477818"/>
            <a:ext cx="10459649" cy="4711845"/>
          </a:xfrm>
        </p:spPr>
        <p:txBody>
          <a:bodyPr>
            <a:normAutofit/>
          </a:bodyPr>
          <a:lstStyle/>
          <a:p>
            <a:pPr>
              <a:buFont typeface="Wingdings" panose="05000000000000000000" pitchFamily="2" charset="2"/>
              <a:buChar char="§"/>
              <a:defRPr/>
            </a:pPr>
            <a:r>
              <a:rPr lang="pl-PL" sz="3600" b="1" dirty="0" smtClean="0">
                <a:solidFill>
                  <a:srgbClr val="FF0000"/>
                </a:solidFill>
              </a:rPr>
              <a:t>Pula </a:t>
            </a:r>
            <a:r>
              <a:rPr lang="pl-PL" sz="3600" b="1" dirty="0">
                <a:solidFill>
                  <a:srgbClr val="FF0000"/>
                </a:solidFill>
              </a:rPr>
              <a:t>nagród finansowanych ze środków PAFW, które zostaną przyznane w 2023 roku wyniesie około 30 000 złotych. </a:t>
            </a:r>
            <a:r>
              <a:rPr lang="pl-PL" sz="3600" b="1" dirty="0"/>
              <a:t>Pieniądze zostaną przeznaczone na nagrody dla laureatów etapu ogólnopolskiego Konkursu </a:t>
            </a:r>
            <a:r>
              <a:rPr lang="pl-PL" sz="3600" b="1" i="1" dirty="0"/>
              <a:t>„Opowiedz…”</a:t>
            </a:r>
            <a:r>
              <a:rPr lang="pl-PL" sz="3600" b="1" dirty="0"/>
              <a:t> 2021 i </a:t>
            </a:r>
            <a:r>
              <a:rPr lang="pl-PL" sz="3600" b="1" i="1" dirty="0"/>
              <a:t>„Opowiedz…”</a:t>
            </a:r>
            <a:r>
              <a:rPr lang="pl-PL" sz="3600" b="1" dirty="0"/>
              <a:t> 2022.</a:t>
            </a:r>
          </a:p>
        </p:txBody>
      </p:sp>
      <p:sp>
        <p:nvSpPr>
          <p:cNvPr id="4" name="Symbol zastępczy numeru slajdu 3">
            <a:extLst>
              <a:ext uri="{FF2B5EF4-FFF2-40B4-BE49-F238E27FC236}">
                <a16:creationId xmlns="" xmlns:a16="http://schemas.microsoft.com/office/drawing/2014/main" id="{5700BF58-376B-47D5-80E1-0CB9C5DE8CA2}"/>
              </a:ext>
            </a:extLst>
          </p:cNvPr>
          <p:cNvSpPr>
            <a:spLocks noGrp="1"/>
          </p:cNvSpPr>
          <p:nvPr>
            <p:ph type="sldNum" sz="quarter" idx="12"/>
          </p:nvPr>
        </p:nvSpPr>
        <p:spPr/>
        <p:txBody>
          <a:bodyPr/>
          <a:lstStyle/>
          <a:p>
            <a:fld id="{8C77EEB4-143E-4FD0-9B6B-C1777D372456}" type="slidenum">
              <a:rPr lang="pl-PL" smtClean="0"/>
              <a:t>87</a:t>
            </a:fld>
            <a:endParaRPr lang="pl-PL"/>
          </a:p>
        </p:txBody>
      </p:sp>
    </p:spTree>
    <p:extLst>
      <p:ext uri="{BB962C8B-B14F-4D97-AF65-F5344CB8AC3E}">
        <p14:creationId xmlns:p14="http://schemas.microsoft.com/office/powerpoint/2010/main" val="252521402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a:extLst>
              <a:ext uri="{FF2B5EF4-FFF2-40B4-BE49-F238E27FC236}">
                <a16:creationId xmlns="" xmlns:a16="http://schemas.microsoft.com/office/drawing/2014/main" id="{2416BC95-E3FC-45A6-A350-F8313312DB20}"/>
              </a:ext>
            </a:extLst>
          </p:cNvPr>
          <p:cNvSpPr>
            <a:spLocks noGrp="1"/>
          </p:cNvSpPr>
          <p:nvPr>
            <p:ph type="sldNum" sz="quarter" idx="12"/>
          </p:nvPr>
        </p:nvSpPr>
        <p:spPr/>
        <p:txBody>
          <a:bodyPr/>
          <a:lstStyle/>
          <a:p>
            <a:fld id="{8C77EEB4-143E-4FD0-9B6B-C1777D372456}" type="slidenum">
              <a:rPr lang="pl-PL" smtClean="0"/>
              <a:t>88</a:t>
            </a:fld>
            <a:endParaRPr lang="pl-PL"/>
          </a:p>
        </p:txBody>
      </p:sp>
      <p:sp>
        <p:nvSpPr>
          <p:cNvPr id="5" name="pole tekstowe 4">
            <a:extLst>
              <a:ext uri="{FF2B5EF4-FFF2-40B4-BE49-F238E27FC236}">
                <a16:creationId xmlns="" xmlns:a16="http://schemas.microsoft.com/office/drawing/2014/main" id="{303F1463-5E9C-4F4B-BEF6-7A932B43FF07}"/>
              </a:ext>
            </a:extLst>
          </p:cNvPr>
          <p:cNvSpPr txBox="1"/>
          <p:nvPr/>
        </p:nvSpPr>
        <p:spPr>
          <a:xfrm>
            <a:off x="298579" y="462572"/>
            <a:ext cx="5346441" cy="4247317"/>
          </a:xfrm>
          <a:prstGeom prst="rect">
            <a:avLst/>
          </a:prstGeom>
          <a:noFill/>
        </p:spPr>
        <p:txBody>
          <a:bodyPr wrap="square" rtlCol="0">
            <a:spAutoFit/>
          </a:bodyPr>
          <a:lstStyle/>
          <a:p>
            <a:pPr algn="ctr" eaLnBrk="1" hangingPunct="1"/>
            <a:r>
              <a:rPr lang="pl-PL" altLang="pl-PL" sz="2800" dirty="0">
                <a:solidFill>
                  <a:schemeClr val="bg1"/>
                </a:solidFill>
                <a:latin typeface="+mj-lt"/>
              </a:rPr>
              <a:t>Konkurs</a:t>
            </a:r>
          </a:p>
          <a:p>
            <a:pPr algn="ctr" eaLnBrk="1" hangingPunct="1"/>
            <a:r>
              <a:rPr lang="pl-PL" altLang="pl-PL" sz="2800" dirty="0">
                <a:solidFill>
                  <a:schemeClr val="bg1"/>
                </a:solidFill>
                <a:latin typeface="+mj-lt"/>
              </a:rPr>
              <a:t>„Dobroczyńca Roku”</a:t>
            </a:r>
          </a:p>
          <a:p>
            <a:pPr eaLnBrk="1" hangingPunct="1"/>
            <a:endParaRPr lang="pl-PL" altLang="pl-PL" dirty="0">
              <a:solidFill>
                <a:schemeClr val="bg1"/>
              </a:solidFill>
            </a:endParaRPr>
          </a:p>
          <a:p>
            <a:pPr marL="0" indent="0" eaLnBrk="1" hangingPunct="1">
              <a:lnSpc>
                <a:spcPct val="140000"/>
              </a:lnSpc>
              <a:buFont typeface="Arial" panose="020B0604020202020204" pitchFamily="34" charset="0"/>
              <a:buNone/>
            </a:pPr>
            <a:r>
              <a:rPr lang="pl-PL" altLang="pl-PL" sz="2000" dirty="0">
                <a:solidFill>
                  <a:schemeClr val="bg1"/>
                </a:solidFill>
                <a:latin typeface="+mj-lt"/>
              </a:rPr>
              <a:t>Możliwość nominowania</a:t>
            </a:r>
            <a:br>
              <a:rPr lang="pl-PL" altLang="pl-PL" sz="2000" dirty="0">
                <a:solidFill>
                  <a:schemeClr val="bg1"/>
                </a:solidFill>
                <a:latin typeface="+mj-lt"/>
              </a:rPr>
            </a:br>
            <a:r>
              <a:rPr lang="pl-PL" altLang="pl-PL" sz="2000" dirty="0">
                <a:solidFill>
                  <a:schemeClr val="bg1"/>
                </a:solidFill>
                <a:latin typeface="+mj-lt"/>
              </a:rPr>
              <a:t>swojego darczyńcy biznesowego</a:t>
            </a:r>
            <a:br>
              <a:rPr lang="pl-PL" altLang="pl-PL" sz="2000" dirty="0">
                <a:solidFill>
                  <a:schemeClr val="bg1"/>
                </a:solidFill>
                <a:latin typeface="+mj-lt"/>
              </a:rPr>
            </a:br>
            <a:r>
              <a:rPr lang="pl-PL" altLang="pl-PL" sz="2000" dirty="0">
                <a:solidFill>
                  <a:schemeClr val="bg1"/>
                </a:solidFill>
                <a:latin typeface="+mj-lt"/>
              </a:rPr>
              <a:t>do Konkursu o tytuł „Dobroczyńca Roku”, szczególnie w kategorii </a:t>
            </a:r>
            <a:r>
              <a:rPr lang="pl-PL" altLang="pl-PL" sz="2000" i="1" dirty="0">
                <a:solidFill>
                  <a:schemeClr val="bg1"/>
                </a:solidFill>
                <a:latin typeface="+mj-lt"/>
              </a:rPr>
              <a:t>Lokalne partnerstwa.</a:t>
            </a:r>
          </a:p>
          <a:p>
            <a:pPr marL="0" indent="0" eaLnBrk="1" hangingPunct="1">
              <a:lnSpc>
                <a:spcPct val="140000"/>
              </a:lnSpc>
              <a:buFont typeface="Arial" panose="020B0604020202020204" pitchFamily="34" charset="0"/>
              <a:buNone/>
            </a:pPr>
            <a:r>
              <a:rPr lang="pl-PL" altLang="pl-PL" sz="2000" dirty="0">
                <a:solidFill>
                  <a:schemeClr val="bg1"/>
                </a:solidFill>
                <a:latin typeface="+mj-lt"/>
              </a:rPr>
              <a:t>Na stronie </a:t>
            </a:r>
            <a:r>
              <a:rPr lang="pl-PL" altLang="pl-PL" sz="2000" dirty="0">
                <a:solidFill>
                  <a:schemeClr val="bg1"/>
                </a:solidFill>
                <a:latin typeface="+mj-lt"/>
                <a:hlinkClick r:id="rId2">
                  <a:extLst>
                    <a:ext uri="{A12FA001-AC4F-418D-AE19-62706E023703}">
                      <ahyp:hlinkClr xmlns="" xmlns:ahyp="http://schemas.microsoft.com/office/drawing/2018/hyperlinkcolor" val="tx"/>
                    </a:ext>
                  </a:extLst>
                </a:hlinkClick>
              </a:rPr>
              <a:t>www.dobroczyncaroku.pl</a:t>
            </a:r>
            <a:r>
              <a:rPr lang="pl-PL" altLang="pl-PL" sz="2000" dirty="0">
                <a:solidFill>
                  <a:schemeClr val="bg1"/>
                </a:solidFill>
                <a:latin typeface="+mj-lt"/>
              </a:rPr>
              <a:t> </a:t>
            </a:r>
            <a:br>
              <a:rPr lang="pl-PL" altLang="pl-PL" sz="2000" dirty="0">
                <a:solidFill>
                  <a:schemeClr val="bg1"/>
                </a:solidFill>
                <a:latin typeface="+mj-lt"/>
              </a:rPr>
            </a:br>
            <a:r>
              <a:rPr lang="pl-PL" altLang="pl-PL" sz="2000" dirty="0">
                <a:solidFill>
                  <a:schemeClr val="bg1"/>
                </a:solidFill>
                <a:latin typeface="+mj-lt"/>
              </a:rPr>
              <a:t>można zgłaszać darczyńców biznesowych,</a:t>
            </a:r>
            <a:br>
              <a:rPr lang="pl-PL" altLang="pl-PL" sz="2000" dirty="0">
                <a:solidFill>
                  <a:schemeClr val="bg1"/>
                </a:solidFill>
                <a:latin typeface="+mj-lt"/>
              </a:rPr>
            </a:br>
            <a:r>
              <a:rPr lang="pl-PL" altLang="pl-PL" sz="2000" dirty="0">
                <a:solidFill>
                  <a:schemeClr val="bg1"/>
                </a:solidFill>
                <a:latin typeface="+mj-lt"/>
              </a:rPr>
              <a:t>którzy wsparli lokalnie inicjatywy mieszkańców.</a:t>
            </a:r>
          </a:p>
        </p:txBody>
      </p:sp>
      <p:pic>
        <p:nvPicPr>
          <p:cNvPr id="7" name="Obraz 6">
            <a:extLst>
              <a:ext uri="{FF2B5EF4-FFF2-40B4-BE49-F238E27FC236}">
                <a16:creationId xmlns="" xmlns:a16="http://schemas.microsoft.com/office/drawing/2014/main" id="{D612A5A8-E224-46C0-B3D5-C538EB060787}"/>
              </a:ext>
            </a:extLst>
          </p:cNvPr>
          <p:cNvPicPr>
            <a:picLocks noChangeAspect="1"/>
          </p:cNvPicPr>
          <p:nvPr/>
        </p:nvPicPr>
        <p:blipFill>
          <a:blip r:embed="rId3"/>
          <a:stretch>
            <a:fillRect/>
          </a:stretch>
        </p:blipFill>
        <p:spPr>
          <a:xfrm>
            <a:off x="5887118" y="1802352"/>
            <a:ext cx="6155592" cy="3988130"/>
          </a:xfrm>
          <a:prstGeom prst="rect">
            <a:avLst/>
          </a:prstGeom>
        </p:spPr>
      </p:pic>
    </p:spTree>
    <p:extLst>
      <p:ext uri="{BB962C8B-B14F-4D97-AF65-F5344CB8AC3E}">
        <p14:creationId xmlns:p14="http://schemas.microsoft.com/office/powerpoint/2010/main" val="301231057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ymbol zastępczy zawartości 5"/>
          <p:cNvPicPr>
            <a:picLocks noGrp="1" noChangeAspect="1"/>
          </p:cNvPicPr>
          <p:nvPr>
            <p:ph sz="quarter" idx="4"/>
          </p:nvPr>
        </p:nvPicPr>
        <p:blipFill>
          <a:blip r:embed="rId2" cstate="print">
            <a:extLst>
              <a:ext uri="{28A0092B-C50C-407E-A947-70E740481C1C}">
                <a14:useLocalDpi xmlns:a14="http://schemas.microsoft.com/office/drawing/2010/main" val="0"/>
              </a:ext>
            </a:extLst>
          </a:blip>
          <a:stretch>
            <a:fillRect/>
          </a:stretch>
        </p:blipFill>
        <p:spPr>
          <a:xfrm>
            <a:off x="6266795" y="106361"/>
            <a:ext cx="4393184" cy="6589777"/>
          </a:xfrm>
        </p:spPr>
      </p:pic>
      <p:sp>
        <p:nvSpPr>
          <p:cNvPr id="4" name="Symbol zastępczy numeru slajdu 3"/>
          <p:cNvSpPr>
            <a:spLocks noGrp="1"/>
          </p:cNvSpPr>
          <p:nvPr>
            <p:ph type="sldNum" sz="quarter" idx="12"/>
          </p:nvPr>
        </p:nvSpPr>
        <p:spPr/>
        <p:txBody>
          <a:bodyPr/>
          <a:lstStyle/>
          <a:p>
            <a:fld id="{8C77EEB4-143E-4FD0-9B6B-C1777D372456}" type="slidenum">
              <a:rPr lang="pl-PL" smtClean="0"/>
              <a:t>89</a:t>
            </a:fld>
            <a:endParaRPr lang="pl-PL"/>
          </a:p>
        </p:txBody>
      </p:sp>
      <p:sp>
        <p:nvSpPr>
          <p:cNvPr id="5" name="pole tekstowe 4">
            <a:extLst>
              <a:ext uri="{FF2B5EF4-FFF2-40B4-BE49-F238E27FC236}">
                <a16:creationId xmlns="" xmlns:a16="http://schemas.microsoft.com/office/drawing/2014/main" id="{303F1463-5E9C-4F4B-BEF6-7A932B43FF07}"/>
              </a:ext>
            </a:extLst>
          </p:cNvPr>
          <p:cNvSpPr txBox="1"/>
          <p:nvPr/>
        </p:nvSpPr>
        <p:spPr>
          <a:xfrm>
            <a:off x="298579" y="462572"/>
            <a:ext cx="5346441" cy="5109091"/>
          </a:xfrm>
          <a:prstGeom prst="rect">
            <a:avLst/>
          </a:prstGeom>
          <a:noFill/>
        </p:spPr>
        <p:txBody>
          <a:bodyPr wrap="square" rtlCol="0">
            <a:spAutoFit/>
          </a:bodyPr>
          <a:lstStyle/>
          <a:p>
            <a:pPr algn="ctr" eaLnBrk="1" hangingPunct="1"/>
            <a:r>
              <a:rPr lang="pl-PL" altLang="pl-PL" sz="2800" dirty="0">
                <a:solidFill>
                  <a:schemeClr val="bg1"/>
                </a:solidFill>
                <a:latin typeface="+mj-lt"/>
              </a:rPr>
              <a:t>Konkurs o tytuł </a:t>
            </a:r>
          </a:p>
          <a:p>
            <a:pPr algn="ctr" eaLnBrk="1" hangingPunct="1"/>
            <a:r>
              <a:rPr lang="pl-PL" altLang="pl-PL" sz="2800" dirty="0">
                <a:solidFill>
                  <a:schemeClr val="bg1"/>
                </a:solidFill>
                <a:latin typeface="+mj-lt"/>
              </a:rPr>
              <a:t>„Społecznika Roku”</a:t>
            </a:r>
            <a:br>
              <a:rPr lang="pl-PL" altLang="pl-PL" sz="2800" dirty="0">
                <a:solidFill>
                  <a:schemeClr val="bg1"/>
                </a:solidFill>
                <a:latin typeface="+mj-lt"/>
              </a:rPr>
            </a:br>
            <a:r>
              <a:rPr lang="pl-PL" altLang="pl-PL" sz="2800" dirty="0">
                <a:solidFill>
                  <a:schemeClr val="bg1"/>
                </a:solidFill>
                <a:latin typeface="+mj-lt"/>
              </a:rPr>
              <a:t>tygodnika „Newsweek Polska”</a:t>
            </a:r>
          </a:p>
          <a:p>
            <a:pPr eaLnBrk="1" hangingPunct="1"/>
            <a:endParaRPr lang="pl-PL" altLang="pl-PL" dirty="0">
              <a:solidFill>
                <a:schemeClr val="bg1"/>
              </a:solidFill>
            </a:endParaRPr>
          </a:p>
          <a:p>
            <a:pPr>
              <a:lnSpc>
                <a:spcPct val="140000"/>
              </a:lnSpc>
            </a:pPr>
            <a:r>
              <a:rPr lang="pl-PL" altLang="pl-PL" sz="2000" dirty="0">
                <a:solidFill>
                  <a:schemeClr val="bg1"/>
                </a:solidFill>
                <a:latin typeface="+mj-lt"/>
              </a:rPr>
              <a:t>Możliwość nominowania w kategorii </a:t>
            </a:r>
            <a:r>
              <a:rPr lang="pl-PL" altLang="pl-PL" sz="2000" i="1" dirty="0">
                <a:solidFill>
                  <a:schemeClr val="bg1"/>
                </a:solidFill>
                <a:latin typeface="+mj-lt"/>
              </a:rPr>
              <a:t>zaangażowanie lokalne </a:t>
            </a:r>
            <a:r>
              <a:rPr lang="pl-PL" altLang="pl-PL" sz="2000" dirty="0">
                <a:solidFill>
                  <a:schemeClr val="bg1"/>
                </a:solidFill>
                <a:latin typeface="+mj-lt"/>
              </a:rPr>
              <a:t>osób, które działają</a:t>
            </a:r>
            <a:br>
              <a:rPr lang="pl-PL" altLang="pl-PL" sz="2000" dirty="0">
                <a:solidFill>
                  <a:schemeClr val="bg1"/>
                </a:solidFill>
                <a:latin typeface="+mj-lt"/>
              </a:rPr>
            </a:br>
            <a:r>
              <a:rPr lang="pl-PL" altLang="pl-PL" sz="2000" dirty="0">
                <a:solidFill>
                  <a:schemeClr val="bg1"/>
                </a:solidFill>
                <a:latin typeface="+mj-lt"/>
              </a:rPr>
              <a:t>na rzecz innych, aktywizując swoją społeczność.</a:t>
            </a:r>
          </a:p>
          <a:p>
            <a:pPr>
              <a:lnSpc>
                <a:spcPct val="140000"/>
              </a:lnSpc>
            </a:pPr>
            <a:r>
              <a:rPr lang="pl-PL" altLang="pl-PL" sz="2000" dirty="0">
                <a:solidFill>
                  <a:schemeClr val="bg1"/>
                </a:solidFill>
                <a:latin typeface="+mj-lt"/>
              </a:rPr>
              <a:t>Nabór wniosków jest ogłaszany we wrześniu. </a:t>
            </a:r>
          </a:p>
          <a:p>
            <a:pPr>
              <a:lnSpc>
                <a:spcPct val="140000"/>
              </a:lnSpc>
            </a:pPr>
            <a:endParaRPr lang="pl-PL" altLang="pl-PL" sz="2000" dirty="0">
              <a:solidFill>
                <a:schemeClr val="bg1"/>
              </a:solidFill>
              <a:latin typeface="+mj-lt"/>
            </a:endParaRPr>
          </a:p>
          <a:p>
            <a:pPr>
              <a:lnSpc>
                <a:spcPct val="140000"/>
              </a:lnSpc>
            </a:pPr>
            <a:r>
              <a:rPr lang="pl-PL" altLang="pl-PL" sz="2000" dirty="0">
                <a:solidFill>
                  <a:schemeClr val="bg1"/>
                </a:solidFill>
                <a:latin typeface="+mj-lt"/>
              </a:rPr>
              <a:t>Więcej informacji: </a:t>
            </a:r>
          </a:p>
          <a:p>
            <a:pPr>
              <a:lnSpc>
                <a:spcPct val="140000"/>
              </a:lnSpc>
            </a:pPr>
            <a:r>
              <a:rPr lang="pl-PL" altLang="pl-PL" sz="2000" dirty="0">
                <a:solidFill>
                  <a:schemeClr val="bg1"/>
                </a:solidFill>
                <a:latin typeface="+mj-lt"/>
                <a:hlinkClick r:id="rId3"/>
              </a:rPr>
              <a:t>https://www.newsweek.pl/spolecznik-roku</a:t>
            </a:r>
          </a:p>
          <a:p>
            <a:pPr>
              <a:lnSpc>
                <a:spcPct val="140000"/>
              </a:lnSpc>
            </a:pPr>
            <a:r>
              <a:rPr lang="pl-PL" altLang="pl-PL" sz="2000" dirty="0">
                <a:solidFill>
                  <a:schemeClr val="bg1"/>
                </a:solidFill>
                <a:latin typeface="+mj-lt"/>
                <a:hlinkClick r:id="rId3"/>
              </a:rPr>
              <a:t>https://www.facebook.com/spolecznikroku</a:t>
            </a:r>
            <a:r>
              <a:rPr lang="pl-PL" altLang="pl-PL" sz="2000" dirty="0">
                <a:solidFill>
                  <a:schemeClr val="bg1"/>
                </a:solidFill>
                <a:latin typeface="+mj-lt"/>
              </a:rPr>
              <a:t>  </a:t>
            </a:r>
          </a:p>
        </p:txBody>
      </p:sp>
    </p:spTree>
    <p:extLst>
      <p:ext uri="{BB962C8B-B14F-4D97-AF65-F5344CB8AC3E}">
        <p14:creationId xmlns:p14="http://schemas.microsoft.com/office/powerpoint/2010/main" val="20978802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 xmlns:a16="http://schemas.microsoft.com/office/drawing/2014/main" id="{A66F31D2-B8DD-4AB6-8BA4-CEA7DC229966}"/>
              </a:ext>
            </a:extLst>
          </p:cNvPr>
          <p:cNvSpPr>
            <a:spLocks noGrp="1"/>
          </p:cNvSpPr>
          <p:nvPr>
            <p:ph type="body" sz="quarter" idx="3"/>
          </p:nvPr>
        </p:nvSpPr>
        <p:spPr>
          <a:xfrm>
            <a:off x="1043797" y="397309"/>
            <a:ext cx="10311592" cy="699971"/>
          </a:xfrm>
        </p:spPr>
        <p:txBody>
          <a:bodyPr>
            <a:normAutofit fontScale="25000" lnSpcReduction="20000"/>
          </a:bodyPr>
          <a:lstStyle/>
          <a:p>
            <a:endParaRPr lang="pl-PL" altLang="pl-PL" sz="2800" dirty="0">
              <a:latin typeface="+mj-lt"/>
            </a:endParaRPr>
          </a:p>
          <a:p>
            <a:endParaRPr lang="pl-PL" altLang="pl-PL" sz="2800" dirty="0">
              <a:latin typeface="+mj-lt"/>
            </a:endParaRPr>
          </a:p>
          <a:p>
            <a:r>
              <a:rPr lang="pl-PL" altLang="pl-PL" sz="11200" dirty="0">
                <a:latin typeface="+mj-lt"/>
              </a:rPr>
              <a:t>W ramach konkursu wsparte mogą być projekty, które:</a:t>
            </a:r>
            <a:endParaRPr lang="pl-PL" sz="11200" dirty="0">
              <a:latin typeface="+mj-lt"/>
            </a:endParaRPr>
          </a:p>
          <a:p>
            <a:endParaRPr lang="pl-PL" dirty="0"/>
          </a:p>
        </p:txBody>
      </p:sp>
      <p:sp>
        <p:nvSpPr>
          <p:cNvPr id="3" name="Symbol zastępczy zawartości 2">
            <a:extLst>
              <a:ext uri="{FF2B5EF4-FFF2-40B4-BE49-F238E27FC236}">
                <a16:creationId xmlns="" xmlns:a16="http://schemas.microsoft.com/office/drawing/2014/main" id="{6277CF2C-DEE5-419F-9FAF-F3362614EAC6}"/>
              </a:ext>
            </a:extLst>
          </p:cNvPr>
          <p:cNvSpPr>
            <a:spLocks noGrp="1"/>
          </p:cNvSpPr>
          <p:nvPr>
            <p:ph sz="quarter" idx="4"/>
          </p:nvPr>
        </p:nvSpPr>
        <p:spPr>
          <a:xfrm>
            <a:off x="1043797" y="1477818"/>
            <a:ext cx="10025256" cy="4711845"/>
          </a:xfrm>
          <a:noFill/>
        </p:spPr>
        <p:txBody>
          <a:bodyPr>
            <a:normAutofit lnSpcReduction="10000"/>
          </a:bodyPr>
          <a:lstStyle/>
          <a:p>
            <a:r>
              <a:rPr lang="pl-PL" sz="2000" b="1" dirty="0"/>
              <a:t>zakładają współdziałanie mieszkańców</a:t>
            </a:r>
            <a:r>
              <a:rPr lang="pl-PL" sz="2000" dirty="0"/>
              <a:t>, dzięki któremu możliwe jest osiąganie celów</a:t>
            </a:r>
            <a:br>
              <a:rPr lang="pl-PL" sz="2000" dirty="0"/>
            </a:br>
            <a:r>
              <a:rPr lang="pl-PL" sz="2000" dirty="0"/>
              <a:t>o charakterze dobra wspólnego, wynikają z konkretnych potrzeb danej społeczności,</a:t>
            </a:r>
          </a:p>
          <a:p>
            <a:r>
              <a:rPr lang="pl-PL" sz="2000" b="1" dirty="0"/>
              <a:t>mają jasno określony cel, dobrze zaplanowane działania, mierzalne rezultaty i rozsądne koszty realizacji,</a:t>
            </a:r>
          </a:p>
          <a:p>
            <a:r>
              <a:rPr lang="pl-PL" sz="2000" b="1" dirty="0"/>
              <a:t>przewidują takie działania, które będą kierowane do określonej grupy odbiorców</a:t>
            </a:r>
            <a:r>
              <a:rPr lang="pl-PL" sz="2000" dirty="0"/>
              <a:t>,</a:t>
            </a:r>
            <a:br>
              <a:rPr lang="pl-PL" sz="2000" dirty="0"/>
            </a:br>
            <a:r>
              <a:rPr lang="pl-PL" sz="2000" dirty="0"/>
              <a:t>a jednocześnie będą służyć całej społeczności,</a:t>
            </a:r>
          </a:p>
          <a:p>
            <a:r>
              <a:rPr lang="pl-PL" sz="2000" b="1" dirty="0"/>
              <a:t>będą realizowane wspólnymi siłami mieszkańców i instytucji życia lokalnego </a:t>
            </a:r>
            <a:r>
              <a:rPr lang="pl-PL" sz="2000" dirty="0"/>
              <a:t>– samorządów, przedsiębiorców i organizacji społecznych,</a:t>
            </a:r>
          </a:p>
          <a:p>
            <a:r>
              <a:rPr lang="pl-PL" sz="2000" b="1" dirty="0"/>
              <a:t>będą umiejętnie i w sposób przemyślany angażowały zasoby lokalne </a:t>
            </a:r>
            <a:r>
              <a:rPr lang="pl-PL" sz="2000" dirty="0"/>
              <a:t>– naturalne, społeczne, ludzkie i finansowe,</a:t>
            </a:r>
          </a:p>
          <a:p>
            <a:r>
              <a:rPr lang="pl-PL" sz="2000" b="1" dirty="0"/>
              <a:t>przewidują działania zmniejszające negatywne skutki pandemii oraz wspierają inicjatywy lokalne na rzecz pomocy uchodźcom z Ukrainy. </a:t>
            </a:r>
            <a:r>
              <a:rPr lang="pl-PL" sz="2000" dirty="0"/>
              <a:t>Te negatywne skutki pandemii mogą dotyczyć różnych obszarów, np. edukacji, sportu, kultury, zdrowia, aktywności społecznej. Mogą też dotyczyć różnych form społecznego zaangażowania, np.: konieczność zastąpienia działań edukacyjnych ze świata realnego, przeniesienia ich do przestrzeni online.</a:t>
            </a:r>
          </a:p>
        </p:txBody>
      </p:sp>
      <p:sp>
        <p:nvSpPr>
          <p:cNvPr id="4" name="Symbol zastępczy numeru slajdu 3">
            <a:extLst>
              <a:ext uri="{FF2B5EF4-FFF2-40B4-BE49-F238E27FC236}">
                <a16:creationId xmlns="" xmlns:a16="http://schemas.microsoft.com/office/drawing/2014/main" id="{F99E7145-66EB-4E3A-951C-544D26F02532}"/>
              </a:ext>
            </a:extLst>
          </p:cNvPr>
          <p:cNvSpPr>
            <a:spLocks noGrp="1"/>
          </p:cNvSpPr>
          <p:nvPr>
            <p:ph type="sldNum" sz="quarter" idx="12"/>
          </p:nvPr>
        </p:nvSpPr>
        <p:spPr/>
        <p:txBody>
          <a:bodyPr/>
          <a:lstStyle/>
          <a:p>
            <a:fld id="{8C77EEB4-143E-4FD0-9B6B-C1777D372456}" type="slidenum">
              <a:rPr lang="pl-PL" smtClean="0"/>
              <a:t>9</a:t>
            </a:fld>
            <a:endParaRPr lang="pl-PL"/>
          </a:p>
        </p:txBody>
      </p:sp>
    </p:spTree>
    <p:extLst>
      <p:ext uri="{BB962C8B-B14F-4D97-AF65-F5344CB8AC3E}">
        <p14:creationId xmlns:p14="http://schemas.microsoft.com/office/powerpoint/2010/main" val="92269295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4"/>
          </p:nvPr>
        </p:nvSpPr>
        <p:spPr/>
        <p:txBody>
          <a:bodyPr>
            <a:normAutofit lnSpcReduction="10000"/>
          </a:bodyPr>
          <a:lstStyle/>
          <a:p>
            <a:pPr marL="0" indent="0">
              <a:buNone/>
            </a:pPr>
            <a:r>
              <a:rPr lang="pl-PL" sz="2000" b="1" dirty="0"/>
              <a:t>Poprzez Allegro Lokalnie można wspierać swoje lokalne inicjatywy</a:t>
            </a:r>
            <a:br>
              <a:rPr lang="pl-PL" sz="2000" b="1" dirty="0"/>
            </a:br>
            <a:r>
              <a:rPr lang="pl-PL" sz="2000" b="1" dirty="0"/>
              <a:t>w formie zbiórek (tzw. crowdfunding), a zbiórką może być właściwie</a:t>
            </a:r>
            <a:br>
              <a:rPr lang="pl-PL" sz="2000" b="1" dirty="0"/>
            </a:br>
            <a:r>
              <a:rPr lang="pl-PL" sz="2000" b="1" dirty="0"/>
              <a:t>każda akcja wspierająca lokalną społeczność. </a:t>
            </a:r>
          </a:p>
          <a:p>
            <a:pPr marL="0" indent="0">
              <a:buNone/>
            </a:pPr>
            <a:r>
              <a:rPr lang="pl-PL" sz="2000" dirty="0"/>
              <a:t>Można ją założyć jako fundacja, stowarzyszenie, szkoła lub przedszkole</a:t>
            </a:r>
            <a:br>
              <a:rPr lang="pl-PL" sz="2000" dirty="0"/>
            </a:br>
            <a:r>
              <a:rPr lang="pl-PL" sz="2000" dirty="0"/>
              <a:t>– jeśli użytkownik działa w ramach organizacji (np. pełni funkcję dyrektora szkoły, jest członkiem rady rodziców, wolontariuszem).</a:t>
            </a:r>
          </a:p>
          <a:p>
            <a:pPr marL="0" indent="0">
              <a:buNone/>
            </a:pPr>
            <a:r>
              <a:rPr lang="pl-PL" sz="2000" b="1" dirty="0"/>
              <a:t>Taka zbiórka może być sposobem na pozyskanie wymaganego wkładu finansowego do projektu.</a:t>
            </a:r>
          </a:p>
          <a:p>
            <a:pPr marL="0" indent="0">
              <a:buNone/>
            </a:pPr>
            <a:r>
              <a:rPr lang="pl-PL" sz="2000" dirty="0"/>
              <a:t>Allegro Lokalnie to serwis stworzony z myślą o prywatnych osobach sprzedających, skierowany zarówno do odbiorców lokalnych,</a:t>
            </a:r>
            <a:br>
              <a:rPr lang="pl-PL" sz="2000" dirty="0"/>
            </a:br>
            <a:r>
              <a:rPr lang="pl-PL" sz="2000" dirty="0"/>
              <a:t>jak i mieszkańców całego kraju. Organizacja zakładająca zbiórkę nie ponosi żadnych kosztów. Założenie zbiórki na Allegro Lokalnie jest bezpłatne. Wystawianie przedmiotów, które wspierają zbiórkę jest </a:t>
            </a:r>
            <a:r>
              <a:rPr lang="pl-PL" sz="2000"/>
              <a:t>bezpłatne,</a:t>
            </a:r>
            <a:br>
              <a:rPr lang="pl-PL" sz="2000"/>
            </a:br>
            <a:r>
              <a:rPr lang="pl-PL" sz="2000"/>
              <a:t>pod </a:t>
            </a:r>
            <a:r>
              <a:rPr lang="pl-PL" sz="2000" dirty="0"/>
              <a:t>warunkiem przekazania 100% wartości przedmiotu na zbiórkę.</a:t>
            </a:r>
          </a:p>
          <a:p>
            <a:pPr marL="0" indent="0">
              <a:buNone/>
            </a:pPr>
            <a:r>
              <a:rPr lang="pl-PL" sz="2000" dirty="0"/>
              <a:t>Więcej informacji na stronie: </a:t>
            </a:r>
            <a:r>
              <a:rPr lang="pl-PL" sz="2000" dirty="0">
                <a:hlinkClick r:id="rId2"/>
              </a:rPr>
              <a:t>http://bit.ly/ZbiorkiDzialajLokalnie</a:t>
            </a:r>
            <a:r>
              <a:rPr lang="pl-PL" sz="2000" dirty="0"/>
              <a:t> </a:t>
            </a:r>
          </a:p>
        </p:txBody>
      </p:sp>
      <p:sp>
        <p:nvSpPr>
          <p:cNvPr id="4" name="Symbol zastępczy numeru slajdu 3"/>
          <p:cNvSpPr>
            <a:spLocks noGrp="1"/>
          </p:cNvSpPr>
          <p:nvPr>
            <p:ph type="sldNum" sz="quarter" idx="12"/>
          </p:nvPr>
        </p:nvSpPr>
        <p:spPr/>
        <p:txBody>
          <a:bodyPr/>
          <a:lstStyle/>
          <a:p>
            <a:fld id="{8C77EEB4-143E-4FD0-9B6B-C1777D372456}" type="slidenum">
              <a:rPr lang="pl-PL" smtClean="0"/>
              <a:t>90</a:t>
            </a:fld>
            <a:endParaRPr lang="pl-PL"/>
          </a:p>
        </p:txBody>
      </p:sp>
      <p:sp>
        <p:nvSpPr>
          <p:cNvPr id="5" name="pole tekstowe 4">
            <a:extLst>
              <a:ext uri="{FF2B5EF4-FFF2-40B4-BE49-F238E27FC236}">
                <a16:creationId xmlns="" xmlns:a16="http://schemas.microsoft.com/office/drawing/2014/main" id="{5A62247A-05A6-4DD6-BE0F-DD28F34B80EA}"/>
              </a:ext>
            </a:extLst>
          </p:cNvPr>
          <p:cNvSpPr txBox="1"/>
          <p:nvPr/>
        </p:nvSpPr>
        <p:spPr>
          <a:xfrm>
            <a:off x="167951" y="1604865"/>
            <a:ext cx="2509935" cy="954107"/>
          </a:xfrm>
          <a:prstGeom prst="rect">
            <a:avLst/>
          </a:prstGeom>
          <a:noFill/>
        </p:spPr>
        <p:txBody>
          <a:bodyPr wrap="square" rtlCol="0">
            <a:spAutoFit/>
          </a:bodyPr>
          <a:lstStyle/>
          <a:p>
            <a:r>
              <a:rPr lang="pl-PL" altLang="pl-PL" sz="2800" dirty="0">
                <a:solidFill>
                  <a:schemeClr val="bg1"/>
                </a:solidFill>
                <a:latin typeface="+mj-lt"/>
              </a:rPr>
              <a:t>Zbiórki</a:t>
            </a:r>
            <a:br>
              <a:rPr lang="pl-PL" altLang="pl-PL" sz="2800" dirty="0">
                <a:solidFill>
                  <a:schemeClr val="bg1"/>
                </a:solidFill>
                <a:latin typeface="+mj-lt"/>
              </a:rPr>
            </a:br>
            <a:r>
              <a:rPr lang="pl-PL" altLang="pl-PL" sz="2800" dirty="0">
                <a:solidFill>
                  <a:schemeClr val="bg1"/>
                </a:solidFill>
                <a:latin typeface="+mj-lt"/>
              </a:rPr>
              <a:t>Allegro Lokalnie </a:t>
            </a:r>
          </a:p>
        </p:txBody>
      </p:sp>
    </p:spTree>
    <p:extLst>
      <p:ext uri="{BB962C8B-B14F-4D97-AF65-F5344CB8AC3E}">
        <p14:creationId xmlns:p14="http://schemas.microsoft.com/office/powerpoint/2010/main" val="409014074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 xmlns:a16="http://schemas.microsoft.com/office/drawing/2014/main" id="{3CD96301-03B0-41B4-B898-3B77B95DA329}"/>
              </a:ext>
            </a:extLst>
          </p:cNvPr>
          <p:cNvSpPr>
            <a:spLocks noGrp="1"/>
          </p:cNvSpPr>
          <p:nvPr>
            <p:ph sz="quarter" idx="4"/>
          </p:nvPr>
        </p:nvSpPr>
        <p:spPr>
          <a:xfrm>
            <a:off x="3051313" y="1477818"/>
            <a:ext cx="8013953" cy="5128465"/>
          </a:xfrm>
        </p:spPr>
        <p:txBody>
          <a:bodyPr>
            <a:noAutofit/>
          </a:bodyPr>
          <a:lstStyle/>
          <a:p>
            <a:pPr marL="0" indent="0" eaLnBrk="1" hangingPunct="1">
              <a:lnSpc>
                <a:spcPct val="100000"/>
              </a:lnSpc>
              <a:spcBef>
                <a:spcPts val="600"/>
              </a:spcBef>
              <a:buFont typeface="Arial" panose="020B0604020202020204" pitchFamily="34" charset="0"/>
              <a:buNone/>
            </a:pPr>
            <a:r>
              <a:rPr lang="pl-PL" altLang="pl-PL" sz="2000" b="1" dirty="0"/>
              <a:t>Sprawdzeniu poziomu kompetencji każdego animatora pomocne jest narzędzie </a:t>
            </a:r>
            <a:r>
              <a:rPr lang="pl-PL" altLang="pl-PL" sz="2000" b="1" dirty="0" err="1"/>
              <a:t>Lever</a:t>
            </a:r>
            <a:r>
              <a:rPr lang="pl-PL" altLang="pl-PL" sz="2000" b="1" dirty="0"/>
              <a:t> Basic: </a:t>
            </a:r>
          </a:p>
          <a:p>
            <a:pPr marL="0" indent="0" eaLnBrk="1" hangingPunct="1">
              <a:lnSpc>
                <a:spcPct val="100000"/>
              </a:lnSpc>
              <a:spcBef>
                <a:spcPts val="600"/>
              </a:spcBef>
              <a:buFont typeface="Arial" panose="020B0604020202020204" pitchFamily="34" charset="0"/>
              <a:buNone/>
            </a:pPr>
            <a:r>
              <a:rPr lang="pl-PL" altLang="pl-PL" sz="2000" dirty="0">
                <a:hlinkClick r:id="rId2"/>
              </a:rPr>
              <a:t>http://bit.ly/lever-basic-dzialaj-lokalnie</a:t>
            </a:r>
            <a:endParaRPr lang="pl-PL" altLang="pl-PL" sz="2000" dirty="0"/>
          </a:p>
          <a:p>
            <a:pPr marL="0" indent="0" eaLnBrk="1" hangingPunct="1">
              <a:lnSpc>
                <a:spcPct val="100000"/>
              </a:lnSpc>
              <a:spcBef>
                <a:spcPts val="600"/>
              </a:spcBef>
              <a:buFont typeface="Arial" panose="020B0604020202020204" pitchFamily="34" charset="0"/>
              <a:buNone/>
            </a:pPr>
            <a:r>
              <a:rPr lang="pl-PL" altLang="pl-PL" sz="2000" b="1" dirty="0" err="1"/>
              <a:t>Lever</a:t>
            </a:r>
            <a:r>
              <a:rPr lang="pl-PL" altLang="pl-PL" sz="2000" b="1" dirty="0"/>
              <a:t> Basic to bezpłatny test kompetencji, umożliwiający badanie</a:t>
            </a:r>
            <a:br>
              <a:rPr lang="pl-PL" altLang="pl-PL" sz="2000" b="1" dirty="0"/>
            </a:br>
            <a:r>
              <a:rPr lang="pl-PL" altLang="pl-PL" sz="2000" b="1" dirty="0"/>
              <a:t>13 kompetencji miękkich cenionych na rynku pracy. </a:t>
            </a:r>
            <a:r>
              <a:rPr lang="pl-PL" altLang="pl-PL" sz="2000" dirty="0"/>
              <a:t>Dzięki niemu wszystkie osoby związane z programem „Działaj Lokalnie” mogą przekonać się, jakie kompetencje miękkie rozwijali podczas działań społecznych</a:t>
            </a:r>
            <a:br>
              <a:rPr lang="pl-PL" altLang="pl-PL" sz="2000" dirty="0"/>
            </a:br>
            <a:r>
              <a:rPr lang="pl-PL" altLang="pl-PL" sz="2000" dirty="0"/>
              <a:t>oraz które kompetencje są ich mocną stroną.</a:t>
            </a:r>
          </a:p>
          <a:p>
            <a:pPr marL="0" indent="0" eaLnBrk="1" hangingPunct="1">
              <a:lnSpc>
                <a:spcPct val="100000"/>
              </a:lnSpc>
              <a:spcBef>
                <a:spcPts val="600"/>
              </a:spcBef>
              <a:buFont typeface="Arial" panose="020B0604020202020204" pitchFamily="34" charset="0"/>
              <a:buNone/>
            </a:pPr>
            <a:r>
              <a:rPr lang="pl-PL" altLang="pl-PL" sz="2000" b="1" dirty="0"/>
              <a:t>Jak to działa? </a:t>
            </a:r>
            <a:r>
              <a:rPr lang="pl-PL" altLang="pl-PL" sz="2000" dirty="0"/>
              <a:t>Wypełniając test kompetencji, osoba związana z Programem może odnosić się do wybranych kompetencji i potwierdzać, jedynie te,</a:t>
            </a:r>
            <a:br>
              <a:rPr lang="pl-PL" altLang="pl-PL" sz="2000" dirty="0"/>
            </a:br>
            <a:r>
              <a:rPr lang="pl-PL" altLang="pl-PL" sz="2000" dirty="0"/>
              <a:t>które uznaje za istotne z punktu widzenia jej społecznej działalności. </a:t>
            </a:r>
          </a:p>
          <a:p>
            <a:pPr marL="0" indent="0" eaLnBrk="1" hangingPunct="1">
              <a:lnSpc>
                <a:spcPct val="100000"/>
              </a:lnSpc>
              <a:spcBef>
                <a:spcPts val="600"/>
              </a:spcBef>
              <a:buFont typeface="Arial" panose="020B0604020202020204" pitchFamily="34" charset="0"/>
              <a:buNone/>
            </a:pPr>
            <a:r>
              <a:rPr lang="pl-PL" altLang="pl-PL" sz="2000" dirty="0"/>
              <a:t>Test kompetencji wykonuje się przez Internet, w dowolnym miejscu i czasie, dowolną liczbę razy. Na zakończenie można otrzymać zaświadczenie</a:t>
            </a:r>
            <a:br>
              <a:rPr lang="pl-PL" altLang="pl-PL" sz="2000" dirty="0"/>
            </a:br>
            <a:r>
              <a:rPr lang="pl-PL" altLang="pl-PL" sz="2000" dirty="0"/>
              <a:t>z wynikami i raport, ze wskazówkami na temat dalszego rozwoju.</a:t>
            </a:r>
          </a:p>
          <a:p>
            <a:pPr marL="0" indent="0" eaLnBrk="1" hangingPunct="1">
              <a:lnSpc>
                <a:spcPct val="100000"/>
              </a:lnSpc>
              <a:spcBef>
                <a:spcPts val="600"/>
              </a:spcBef>
              <a:buFont typeface="Arial" panose="020B0604020202020204" pitchFamily="34" charset="0"/>
              <a:buNone/>
            </a:pPr>
            <a:r>
              <a:rPr lang="pl-PL" altLang="pl-PL" sz="2000" dirty="0"/>
              <a:t>Operatorem narzędzia jest Fundacja Dobra Sieć.</a:t>
            </a:r>
          </a:p>
        </p:txBody>
      </p:sp>
      <p:sp>
        <p:nvSpPr>
          <p:cNvPr id="4" name="Symbol zastępczy numeru slajdu 3">
            <a:extLst>
              <a:ext uri="{FF2B5EF4-FFF2-40B4-BE49-F238E27FC236}">
                <a16:creationId xmlns="" xmlns:a16="http://schemas.microsoft.com/office/drawing/2014/main" id="{3472AB16-AC19-4280-9A6C-36DE9CBDBEB9}"/>
              </a:ext>
            </a:extLst>
          </p:cNvPr>
          <p:cNvSpPr>
            <a:spLocks noGrp="1"/>
          </p:cNvSpPr>
          <p:nvPr>
            <p:ph type="sldNum" sz="quarter" idx="12"/>
          </p:nvPr>
        </p:nvSpPr>
        <p:spPr/>
        <p:txBody>
          <a:bodyPr/>
          <a:lstStyle/>
          <a:p>
            <a:fld id="{8C77EEB4-143E-4FD0-9B6B-C1777D372456}" type="slidenum">
              <a:rPr lang="pl-PL" smtClean="0"/>
              <a:t>91</a:t>
            </a:fld>
            <a:endParaRPr lang="pl-PL" dirty="0"/>
          </a:p>
        </p:txBody>
      </p:sp>
      <p:sp>
        <p:nvSpPr>
          <p:cNvPr id="5" name="pole tekstowe 4">
            <a:extLst>
              <a:ext uri="{FF2B5EF4-FFF2-40B4-BE49-F238E27FC236}">
                <a16:creationId xmlns="" xmlns:a16="http://schemas.microsoft.com/office/drawing/2014/main" id="{F37A5807-AAA7-41BE-8DBC-1558A810D6B9}"/>
              </a:ext>
            </a:extLst>
          </p:cNvPr>
          <p:cNvSpPr txBox="1"/>
          <p:nvPr/>
        </p:nvSpPr>
        <p:spPr>
          <a:xfrm>
            <a:off x="179344" y="1477818"/>
            <a:ext cx="2556588" cy="1384995"/>
          </a:xfrm>
          <a:prstGeom prst="rect">
            <a:avLst/>
          </a:prstGeom>
          <a:noFill/>
        </p:spPr>
        <p:txBody>
          <a:bodyPr wrap="square" rtlCol="0">
            <a:spAutoFit/>
          </a:bodyPr>
          <a:lstStyle/>
          <a:p>
            <a:r>
              <a:rPr lang="pl-PL" altLang="pl-PL" sz="2800" dirty="0">
                <a:solidFill>
                  <a:schemeClr val="bg1"/>
                </a:solidFill>
                <a:latin typeface="+mj-lt"/>
              </a:rPr>
              <a:t>Rozwój kompetencji </a:t>
            </a:r>
          </a:p>
          <a:p>
            <a:r>
              <a:rPr lang="pl-PL" altLang="pl-PL" sz="2800" dirty="0">
                <a:solidFill>
                  <a:schemeClr val="bg1"/>
                </a:solidFill>
                <a:latin typeface="+mj-lt"/>
              </a:rPr>
              <a:t>– </a:t>
            </a:r>
            <a:r>
              <a:rPr lang="pl-PL" altLang="pl-PL" sz="2800" dirty="0" err="1">
                <a:solidFill>
                  <a:schemeClr val="bg1"/>
                </a:solidFill>
                <a:latin typeface="+mj-lt"/>
              </a:rPr>
              <a:t>Lever</a:t>
            </a:r>
            <a:r>
              <a:rPr lang="pl-PL" altLang="pl-PL" sz="2800" dirty="0">
                <a:solidFill>
                  <a:schemeClr val="bg1"/>
                </a:solidFill>
                <a:latin typeface="+mj-lt"/>
              </a:rPr>
              <a:t> Basic</a:t>
            </a:r>
            <a:endParaRPr lang="pl-PL" sz="2800" dirty="0">
              <a:solidFill>
                <a:schemeClr val="bg1"/>
              </a:solidFill>
              <a:latin typeface="+mj-lt"/>
            </a:endParaRPr>
          </a:p>
        </p:txBody>
      </p:sp>
    </p:spTree>
    <p:extLst>
      <p:ext uri="{BB962C8B-B14F-4D97-AF65-F5344CB8AC3E}">
        <p14:creationId xmlns:p14="http://schemas.microsoft.com/office/powerpoint/2010/main" val="355991297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 xmlns:a16="http://schemas.microsoft.com/office/drawing/2014/main" id="{88893C8D-E185-4133-AA26-E7525834C23D}"/>
              </a:ext>
            </a:extLst>
          </p:cNvPr>
          <p:cNvSpPr>
            <a:spLocks noGrp="1"/>
          </p:cNvSpPr>
          <p:nvPr>
            <p:ph sz="quarter" idx="4"/>
          </p:nvPr>
        </p:nvSpPr>
        <p:spPr>
          <a:xfrm>
            <a:off x="3051312" y="1477818"/>
            <a:ext cx="8311906" cy="5077094"/>
          </a:xfrm>
        </p:spPr>
        <p:txBody>
          <a:bodyPr>
            <a:noAutofit/>
          </a:bodyPr>
          <a:lstStyle/>
          <a:p>
            <a:pPr marL="0" indent="0" eaLnBrk="1" hangingPunct="1">
              <a:lnSpc>
                <a:spcPct val="100000"/>
              </a:lnSpc>
              <a:spcBef>
                <a:spcPts val="600"/>
              </a:spcBef>
              <a:buFont typeface="Arial" panose="020B0604020202020204" pitchFamily="34" charset="0"/>
              <a:buNone/>
            </a:pPr>
            <a:r>
              <a:rPr lang="pl-PL" altLang="pl-PL" sz="2000" b="1" dirty="0"/>
              <a:t>Zwiększeniu kompetencji, pomocnych w realizacji projektów, mogą służyć kursy i szkolenia zamieszczone na  platformie </a:t>
            </a:r>
            <a:r>
              <a:rPr lang="pl-PL" altLang="pl-PL" sz="2000" b="1" dirty="0" err="1"/>
              <a:t>Kursodrom</a:t>
            </a:r>
            <a:r>
              <a:rPr lang="pl-PL" altLang="pl-PL" sz="2000" b="1" dirty="0"/>
              <a:t>:</a:t>
            </a:r>
            <a:r>
              <a:rPr lang="pl-PL" altLang="pl-PL" sz="2000" dirty="0"/>
              <a:t> </a:t>
            </a:r>
            <a:r>
              <a:rPr lang="pl-PL" altLang="pl-PL" sz="2000" dirty="0">
                <a:hlinkClick r:id="rId2"/>
              </a:rPr>
              <a:t>http://bit.ly/KursyDlaAnimatorow</a:t>
            </a:r>
            <a:endParaRPr lang="pl-PL" altLang="pl-PL" sz="2000" dirty="0"/>
          </a:p>
          <a:p>
            <a:pPr marL="0" indent="0" eaLnBrk="1" hangingPunct="1">
              <a:lnSpc>
                <a:spcPct val="100000"/>
              </a:lnSpc>
              <a:spcBef>
                <a:spcPts val="600"/>
              </a:spcBef>
              <a:buFont typeface="Arial" panose="020B0604020202020204" pitchFamily="34" charset="0"/>
              <a:buNone/>
            </a:pPr>
            <a:r>
              <a:rPr lang="pl-PL" altLang="pl-PL" sz="2000" b="1" dirty="0" err="1"/>
              <a:t>Kursodrom</a:t>
            </a:r>
            <a:r>
              <a:rPr lang="pl-PL" altLang="pl-PL" sz="2000" b="1" dirty="0"/>
              <a:t> to bezpłatna platforma e-learningowa, oferująca nieograniczony dostęp do zasobów edukacyjnych związanych z zarządzaniem i codzienną działalnością organizacji pozarządowych.</a:t>
            </a:r>
          </a:p>
          <a:p>
            <a:pPr marL="0" indent="0" eaLnBrk="1" hangingPunct="1">
              <a:lnSpc>
                <a:spcPct val="100000"/>
              </a:lnSpc>
              <a:spcBef>
                <a:spcPts val="600"/>
              </a:spcBef>
              <a:buFont typeface="Arial" panose="020B0604020202020204" pitchFamily="34" charset="0"/>
              <a:buNone/>
            </a:pPr>
            <a:r>
              <a:rPr lang="pl-PL" altLang="pl-PL" sz="2000" b="1" dirty="0" err="1"/>
              <a:t>Kursodrom</a:t>
            </a:r>
            <a:r>
              <a:rPr lang="pl-PL" altLang="pl-PL" sz="2000" b="1" dirty="0"/>
              <a:t> jest stale rozwijanym serwisem edukacyjnym</a:t>
            </a:r>
            <a:r>
              <a:rPr lang="pl-PL" altLang="pl-PL" sz="2000" dirty="0"/>
              <a:t>, gdzie znaleźć można: kursy online, filmy edukacyjne, nagrania webinariów, interaktywne narzędzia online i inne.</a:t>
            </a:r>
          </a:p>
          <a:p>
            <a:pPr marL="0" indent="0" eaLnBrk="1" hangingPunct="1">
              <a:lnSpc>
                <a:spcPct val="100000"/>
              </a:lnSpc>
              <a:spcBef>
                <a:spcPts val="600"/>
              </a:spcBef>
              <a:buFont typeface="Arial" panose="020B0604020202020204" pitchFamily="34" charset="0"/>
              <a:buNone/>
            </a:pPr>
            <a:r>
              <a:rPr lang="pl-PL" altLang="pl-PL" sz="2000" b="1" dirty="0"/>
              <a:t>Dostęp do wszystkich otwartych zasobów jest bezpłatny</a:t>
            </a:r>
            <a:r>
              <a:rPr lang="pl-PL" altLang="pl-PL" sz="2000" dirty="0"/>
              <a:t>,</a:t>
            </a:r>
            <a:br>
              <a:rPr lang="pl-PL" altLang="pl-PL" sz="2000" dirty="0"/>
            </a:br>
            <a:r>
              <a:rPr lang="pl-PL" altLang="pl-PL" sz="2000" dirty="0"/>
              <a:t>a korzystanie z platformy </a:t>
            </a:r>
            <a:r>
              <a:rPr lang="pl-PL" altLang="pl-PL" sz="2000" dirty="0" err="1"/>
              <a:t>Kursodrom</a:t>
            </a:r>
            <a:r>
              <a:rPr lang="pl-PL" altLang="pl-PL" sz="2000" dirty="0"/>
              <a:t> wymaga tylko zarejestrowania się.</a:t>
            </a:r>
          </a:p>
          <a:p>
            <a:pPr marL="0" indent="0" eaLnBrk="1" hangingPunct="1">
              <a:lnSpc>
                <a:spcPct val="100000"/>
              </a:lnSpc>
              <a:spcBef>
                <a:spcPts val="600"/>
              </a:spcBef>
              <a:buFont typeface="Arial" panose="020B0604020202020204" pitchFamily="34" charset="0"/>
              <a:buNone/>
            </a:pPr>
            <a:r>
              <a:rPr lang="pl-PL" altLang="pl-PL" sz="2000" dirty="0"/>
              <a:t>Operatorem platformy jest Fundacja Akademia Organizacji Obywatelskich.</a:t>
            </a:r>
          </a:p>
        </p:txBody>
      </p:sp>
      <p:sp>
        <p:nvSpPr>
          <p:cNvPr id="4" name="Symbol zastępczy numeru slajdu 3">
            <a:extLst>
              <a:ext uri="{FF2B5EF4-FFF2-40B4-BE49-F238E27FC236}">
                <a16:creationId xmlns="" xmlns:a16="http://schemas.microsoft.com/office/drawing/2014/main" id="{465C3910-2D34-4E62-AD78-E985979FB448}"/>
              </a:ext>
            </a:extLst>
          </p:cNvPr>
          <p:cNvSpPr>
            <a:spLocks noGrp="1"/>
          </p:cNvSpPr>
          <p:nvPr>
            <p:ph type="sldNum" sz="quarter" idx="12"/>
          </p:nvPr>
        </p:nvSpPr>
        <p:spPr/>
        <p:txBody>
          <a:bodyPr/>
          <a:lstStyle/>
          <a:p>
            <a:fld id="{8C77EEB4-143E-4FD0-9B6B-C1777D372456}" type="slidenum">
              <a:rPr lang="pl-PL" smtClean="0"/>
              <a:t>92</a:t>
            </a:fld>
            <a:endParaRPr lang="pl-PL"/>
          </a:p>
        </p:txBody>
      </p:sp>
      <p:sp>
        <p:nvSpPr>
          <p:cNvPr id="5" name="pole tekstowe 4">
            <a:extLst>
              <a:ext uri="{FF2B5EF4-FFF2-40B4-BE49-F238E27FC236}">
                <a16:creationId xmlns="" xmlns:a16="http://schemas.microsoft.com/office/drawing/2014/main" id="{5A62247A-05A6-4DD6-BE0F-DD28F34B80EA}"/>
              </a:ext>
            </a:extLst>
          </p:cNvPr>
          <p:cNvSpPr txBox="1"/>
          <p:nvPr/>
        </p:nvSpPr>
        <p:spPr>
          <a:xfrm>
            <a:off x="167951" y="1489362"/>
            <a:ext cx="2509935" cy="1384995"/>
          </a:xfrm>
          <a:prstGeom prst="rect">
            <a:avLst/>
          </a:prstGeom>
          <a:noFill/>
        </p:spPr>
        <p:txBody>
          <a:bodyPr wrap="square" rtlCol="0">
            <a:spAutoFit/>
          </a:bodyPr>
          <a:lstStyle/>
          <a:p>
            <a:r>
              <a:rPr lang="pl-PL" altLang="pl-PL" sz="2800" dirty="0">
                <a:solidFill>
                  <a:schemeClr val="bg1"/>
                </a:solidFill>
                <a:latin typeface="+mj-lt"/>
              </a:rPr>
              <a:t>Rozwój kompetencji </a:t>
            </a:r>
          </a:p>
          <a:p>
            <a:r>
              <a:rPr lang="pl-PL" altLang="pl-PL" sz="2800" dirty="0">
                <a:solidFill>
                  <a:schemeClr val="bg1"/>
                </a:solidFill>
              </a:rPr>
              <a:t>–</a:t>
            </a:r>
            <a:r>
              <a:rPr lang="pl-PL" altLang="pl-PL" sz="2800" dirty="0">
                <a:solidFill>
                  <a:schemeClr val="bg1"/>
                </a:solidFill>
                <a:latin typeface="+mj-lt"/>
              </a:rPr>
              <a:t> </a:t>
            </a:r>
            <a:r>
              <a:rPr lang="pl-PL" altLang="pl-PL" sz="2800" dirty="0" err="1">
                <a:solidFill>
                  <a:schemeClr val="bg1"/>
                </a:solidFill>
                <a:latin typeface="+mj-lt"/>
              </a:rPr>
              <a:t>Kursodrom</a:t>
            </a:r>
            <a:endParaRPr lang="pl-PL" sz="2800" dirty="0">
              <a:solidFill>
                <a:schemeClr val="bg1"/>
              </a:solidFill>
              <a:latin typeface="+mj-lt"/>
            </a:endParaRPr>
          </a:p>
        </p:txBody>
      </p:sp>
    </p:spTree>
    <p:extLst>
      <p:ext uri="{BB962C8B-B14F-4D97-AF65-F5344CB8AC3E}">
        <p14:creationId xmlns:p14="http://schemas.microsoft.com/office/powerpoint/2010/main" val="81839566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4"/>
          </p:nvPr>
        </p:nvSpPr>
        <p:spPr/>
        <p:txBody>
          <a:bodyPr>
            <a:normAutofit/>
          </a:bodyPr>
          <a:lstStyle/>
          <a:p>
            <a:pPr marL="0" indent="0">
              <a:buNone/>
            </a:pPr>
            <a:r>
              <a:rPr lang="pl-PL" sz="2000" b="1" dirty="0"/>
              <a:t>Istotnym wsparciem podczas realizacji projektów może być praca</a:t>
            </a:r>
            <a:br>
              <a:rPr lang="pl-PL" sz="2000" b="1" dirty="0"/>
            </a:br>
            <a:r>
              <a:rPr lang="pl-PL" sz="2000" b="1" dirty="0"/>
              <a:t>e-wolontariuszy, którzy tłumnie gromadzą się w serwisie </a:t>
            </a:r>
            <a:r>
              <a:rPr lang="pl-PL" sz="2000" b="1" dirty="0" err="1"/>
              <a:t>TuDu</a:t>
            </a:r>
            <a:r>
              <a:rPr lang="pl-PL" sz="2000" b="1" dirty="0"/>
              <a:t>. </a:t>
            </a:r>
          </a:p>
          <a:p>
            <a:pPr marL="0" indent="0">
              <a:buNone/>
            </a:pPr>
            <a:r>
              <a:rPr lang="pl-PL" sz="2000" b="1" dirty="0">
                <a:hlinkClick r:id="rId2"/>
              </a:rPr>
              <a:t>TuDu.org.pl</a:t>
            </a:r>
            <a:r>
              <a:rPr lang="pl-PL" sz="2000" b="1" dirty="0"/>
              <a:t> to największa w Polsce platforma</a:t>
            </a:r>
            <a:r>
              <a:rPr lang="pl-PL" sz="2000" dirty="0"/>
              <a:t>, za pośrednictwem</a:t>
            </a:r>
            <a:br>
              <a:rPr lang="pl-PL" sz="2000" dirty="0"/>
            </a:br>
            <a:r>
              <a:rPr lang="pl-PL" sz="2000" dirty="0"/>
              <a:t>której organizacje społeczne i wolontariusze mogą współpracować zdalnie.</a:t>
            </a:r>
            <a:br>
              <a:rPr lang="pl-PL" sz="2000" dirty="0"/>
            </a:br>
            <a:r>
              <a:rPr lang="pl-PL" sz="2000" dirty="0"/>
              <a:t>Odbywa się tu cały proces wykonywania zadania: organizacja publikuje zadanie, wolontariusze je wykonują, po czym zamieszczają na </a:t>
            </a:r>
            <a:r>
              <a:rPr lang="pl-PL" sz="2000" dirty="0" err="1"/>
              <a:t>TuDu</a:t>
            </a:r>
            <a:r>
              <a:rPr lang="pl-PL" sz="2000" dirty="0"/>
              <a:t> rozwiązanie, organizacja je pobiera i wystawia ocenę.</a:t>
            </a:r>
          </a:p>
          <a:p>
            <a:pPr marL="0" indent="0">
              <a:buNone/>
            </a:pPr>
            <a:r>
              <a:rPr lang="pl-PL" sz="2000" b="1" dirty="0"/>
              <a:t>Ponad 5000 zarejestrowanych dotychczas na </a:t>
            </a:r>
            <a:r>
              <a:rPr lang="pl-PL" sz="2000" b="1" dirty="0" err="1"/>
              <a:t>TuDu</a:t>
            </a:r>
            <a:r>
              <a:rPr lang="pl-PL" sz="2000" b="1" dirty="0"/>
              <a:t> wolontariuszy</a:t>
            </a:r>
            <a:br>
              <a:rPr lang="pl-PL" sz="2000" b="1" dirty="0"/>
            </a:br>
            <a:r>
              <a:rPr lang="pl-PL" sz="2000" dirty="0"/>
              <a:t>posiada zestaw cennych dla organizacji umiejętności, między innymi: tłumaczenia tekstów z i na różne języki, projektowania graficznego, wyszukiwania informacji czy animowania mediów społecznościowych.</a:t>
            </a:r>
          </a:p>
          <a:p>
            <a:pPr marL="0" indent="0">
              <a:buNone/>
            </a:pPr>
            <a:r>
              <a:rPr lang="pl-PL" sz="2000" dirty="0"/>
              <a:t>Prowadzący portal zespół Fundacji Dobra Sieć oferuje pomoc w dzieleniu projektów na mikro-zadania oraz ich przystępnym redagowaniu dla wolontariuszy (kontakt:  czesc@tudu.org.pl).</a:t>
            </a:r>
          </a:p>
        </p:txBody>
      </p:sp>
      <p:sp>
        <p:nvSpPr>
          <p:cNvPr id="4" name="Symbol zastępczy numeru slajdu 3"/>
          <p:cNvSpPr>
            <a:spLocks noGrp="1"/>
          </p:cNvSpPr>
          <p:nvPr>
            <p:ph type="sldNum" sz="quarter" idx="12"/>
          </p:nvPr>
        </p:nvSpPr>
        <p:spPr/>
        <p:txBody>
          <a:bodyPr/>
          <a:lstStyle/>
          <a:p>
            <a:fld id="{8C77EEB4-143E-4FD0-9B6B-C1777D372456}" type="slidenum">
              <a:rPr lang="pl-PL" smtClean="0"/>
              <a:t>93</a:t>
            </a:fld>
            <a:endParaRPr lang="pl-PL"/>
          </a:p>
        </p:txBody>
      </p:sp>
      <p:sp>
        <p:nvSpPr>
          <p:cNvPr id="5" name="pole tekstowe 4">
            <a:extLst>
              <a:ext uri="{FF2B5EF4-FFF2-40B4-BE49-F238E27FC236}">
                <a16:creationId xmlns="" xmlns:a16="http://schemas.microsoft.com/office/drawing/2014/main" id="{5A62247A-05A6-4DD6-BE0F-DD28F34B80EA}"/>
              </a:ext>
            </a:extLst>
          </p:cNvPr>
          <p:cNvSpPr txBox="1"/>
          <p:nvPr/>
        </p:nvSpPr>
        <p:spPr>
          <a:xfrm>
            <a:off x="167951" y="1604865"/>
            <a:ext cx="2509935" cy="1384995"/>
          </a:xfrm>
          <a:prstGeom prst="rect">
            <a:avLst/>
          </a:prstGeom>
          <a:noFill/>
        </p:spPr>
        <p:txBody>
          <a:bodyPr wrap="square" rtlCol="0">
            <a:spAutoFit/>
          </a:bodyPr>
          <a:lstStyle/>
          <a:p>
            <a:r>
              <a:rPr lang="pl-PL" altLang="pl-PL" sz="2800" dirty="0">
                <a:solidFill>
                  <a:schemeClr val="bg1"/>
                </a:solidFill>
                <a:latin typeface="+mj-lt"/>
              </a:rPr>
              <a:t>E-wolontariat</a:t>
            </a:r>
            <a:br>
              <a:rPr lang="pl-PL" altLang="pl-PL" sz="2800" dirty="0">
                <a:solidFill>
                  <a:schemeClr val="bg1"/>
                </a:solidFill>
                <a:latin typeface="+mj-lt"/>
              </a:rPr>
            </a:br>
            <a:r>
              <a:rPr lang="pl-PL" altLang="pl-PL" sz="2800" dirty="0">
                <a:solidFill>
                  <a:schemeClr val="bg1"/>
                </a:solidFill>
                <a:latin typeface="+mj-lt"/>
              </a:rPr>
              <a:t>– wsparcie dla organizacji</a:t>
            </a:r>
          </a:p>
        </p:txBody>
      </p:sp>
    </p:spTree>
    <p:extLst>
      <p:ext uri="{BB962C8B-B14F-4D97-AF65-F5344CB8AC3E}">
        <p14:creationId xmlns:p14="http://schemas.microsoft.com/office/powerpoint/2010/main" val="398548134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2E90A32F-55B0-4B19-8B76-3E0D13A656D2}"/>
              </a:ext>
            </a:extLst>
          </p:cNvPr>
          <p:cNvSpPr>
            <a:spLocks noGrp="1"/>
          </p:cNvSpPr>
          <p:nvPr>
            <p:ph type="ctrTitle"/>
          </p:nvPr>
        </p:nvSpPr>
        <p:spPr>
          <a:xfrm>
            <a:off x="4727559" y="1583703"/>
            <a:ext cx="5997002" cy="5005633"/>
          </a:xfrm>
        </p:spPr>
        <p:txBody>
          <a:bodyPr anchor="ctr">
            <a:normAutofit/>
          </a:bodyPr>
          <a:lstStyle/>
          <a:p>
            <a:r>
              <a:rPr lang="pl-PL" altLang="pl-PL" sz="3200" dirty="0" smtClean="0">
                <a:latin typeface="+mj-lt"/>
              </a:rPr>
              <a:t>Dziękujemy i zapraszamy do dyskusji</a:t>
            </a:r>
            <a:br>
              <a:rPr lang="pl-PL" altLang="pl-PL" sz="3200" dirty="0" smtClean="0">
                <a:latin typeface="+mj-lt"/>
              </a:rPr>
            </a:br>
            <a:r>
              <a:rPr lang="pl-PL" altLang="pl-PL" sz="3200" dirty="0"/>
              <a:t/>
            </a:r>
            <a:br>
              <a:rPr lang="pl-PL" altLang="pl-PL" sz="3200" dirty="0"/>
            </a:br>
            <a:r>
              <a:rPr lang="pl-PL" altLang="pl-PL" sz="3200" dirty="0" smtClean="0"/>
              <a:t>Ośrodek Działaj Lokalnie</a:t>
            </a:r>
            <a:br>
              <a:rPr lang="pl-PL" altLang="pl-PL" sz="3200" dirty="0" smtClean="0"/>
            </a:br>
            <a:r>
              <a:rPr lang="pl-PL" altLang="pl-PL" sz="3200" dirty="0" smtClean="0"/>
              <a:t>Stowarzyszenie Lokalna Grupa Działania Partnerstwo Ducha Gór</a:t>
            </a:r>
            <a:br>
              <a:rPr lang="pl-PL" altLang="pl-PL" sz="3200" dirty="0" smtClean="0"/>
            </a:br>
            <a:r>
              <a:rPr lang="pl-PL" altLang="pl-PL" sz="3200" dirty="0" smtClean="0"/>
              <a:t>ul. 1 Maja 9 lok. 2</a:t>
            </a:r>
            <a:br>
              <a:rPr lang="pl-PL" altLang="pl-PL" sz="3200" dirty="0" smtClean="0"/>
            </a:br>
            <a:r>
              <a:rPr lang="pl-PL" altLang="pl-PL" sz="3200" dirty="0" smtClean="0"/>
              <a:t>58-530 Kowary</a:t>
            </a:r>
            <a:br>
              <a:rPr lang="pl-PL" altLang="pl-PL" sz="3200" dirty="0" smtClean="0"/>
            </a:br>
            <a:r>
              <a:rPr lang="pl-PL" altLang="pl-PL" sz="3200" dirty="0" smtClean="0"/>
              <a:t>tel.75 644 21 65</a:t>
            </a:r>
            <a:br>
              <a:rPr lang="pl-PL" altLang="pl-PL" sz="3200" dirty="0" smtClean="0"/>
            </a:br>
            <a:r>
              <a:rPr lang="pl-PL" altLang="pl-PL" sz="3200" dirty="0" smtClean="0"/>
              <a:t>e-mail: </a:t>
            </a:r>
            <a:r>
              <a:rPr lang="pl-PL" altLang="pl-PL" sz="3200" dirty="0" smtClean="0">
                <a:hlinkClick r:id="rId2"/>
              </a:rPr>
              <a:t>sekretariat@duchgor.org</a:t>
            </a:r>
            <a:r>
              <a:rPr lang="pl-PL" altLang="pl-PL" sz="3200" dirty="0" smtClean="0"/>
              <a:t/>
            </a:r>
            <a:br>
              <a:rPr lang="pl-PL" altLang="pl-PL" sz="3200" dirty="0" smtClean="0"/>
            </a:br>
            <a:r>
              <a:rPr lang="pl-PL" altLang="pl-PL" sz="3200" dirty="0" smtClean="0">
                <a:hlinkClick r:id="rId3"/>
              </a:rPr>
              <a:t>www.duchgor.org</a:t>
            </a:r>
            <a:r>
              <a:rPr lang="pl-PL" altLang="pl-PL" sz="3200" dirty="0" smtClean="0"/>
              <a:t> </a:t>
            </a:r>
            <a:endParaRPr lang="pl-PL" altLang="pl-PL" sz="3200" dirty="0">
              <a:latin typeface="+mj-lt"/>
            </a:endParaRPr>
          </a:p>
        </p:txBody>
      </p:sp>
    </p:spTree>
    <p:extLst>
      <p:ext uri="{BB962C8B-B14F-4D97-AF65-F5344CB8AC3E}">
        <p14:creationId xmlns:p14="http://schemas.microsoft.com/office/powerpoint/2010/main" val="3566311366"/>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rojekt niestandardowy">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2263</TotalTime>
  <Words>5062</Words>
  <Application>Microsoft Office PowerPoint</Application>
  <PresentationFormat>Panoramiczny</PresentationFormat>
  <Paragraphs>549</Paragraphs>
  <Slides>94</Slides>
  <Notes>7</Notes>
  <HiddenSlides>0</HiddenSlides>
  <MMClips>0</MMClips>
  <ScaleCrop>false</ScaleCrop>
  <HeadingPairs>
    <vt:vector size="6" baseType="variant">
      <vt:variant>
        <vt:lpstr>Używane czcionki</vt:lpstr>
      </vt:variant>
      <vt:variant>
        <vt:i4>11</vt:i4>
      </vt:variant>
      <vt:variant>
        <vt:lpstr>Motyw</vt:lpstr>
      </vt:variant>
      <vt:variant>
        <vt:i4>2</vt:i4>
      </vt:variant>
      <vt:variant>
        <vt:lpstr>Tytuły slajdów</vt:lpstr>
      </vt:variant>
      <vt:variant>
        <vt:i4>94</vt:i4>
      </vt:variant>
    </vt:vector>
  </HeadingPairs>
  <TitlesOfParts>
    <vt:vector size="107" baseType="lpstr">
      <vt:lpstr>Arial</vt:lpstr>
      <vt:lpstr>Calibri</vt:lpstr>
      <vt:lpstr>Calibri Light</vt:lpstr>
      <vt:lpstr>Config</vt:lpstr>
      <vt:lpstr>Dosis</vt:lpstr>
      <vt:lpstr>Fira Sans</vt:lpstr>
      <vt:lpstr>Symbol</vt:lpstr>
      <vt:lpstr>Tahoma</vt:lpstr>
      <vt:lpstr>Times New Roman</vt:lpstr>
      <vt:lpstr>Trebuchet MS</vt:lpstr>
      <vt:lpstr>Wingdings</vt:lpstr>
      <vt:lpstr>Motyw pakietu Office</vt:lpstr>
      <vt:lpstr>Projekt niestandardowy</vt:lpstr>
      <vt:lpstr>Spotkanie informacyjne dla wnioskodawców  programu „Działaj Lokalnie”</vt:lpstr>
      <vt:lpstr>Prezentacja programu PowerPoint</vt:lpstr>
      <vt:lpstr>Prezentacja programu PowerPoint</vt:lpstr>
      <vt:lpstr>Prezentacja programu PowerPoint</vt:lpstr>
      <vt:lpstr>Prezentacja programu PowerPoint</vt:lpstr>
      <vt:lpstr>Działaj Lokalnie to: </vt:lpstr>
      <vt:lpstr>Prezentacja programu PowerPoint</vt:lpstr>
      <vt:lpstr>Zasady udziału w Programie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Formularz wniosku</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Zasady</vt:lpstr>
      <vt:lpstr>Zasady</vt:lpstr>
      <vt:lpstr>Zasady</vt:lpstr>
      <vt:lpstr>Zasady</vt:lpstr>
      <vt:lpstr>Zasady</vt:lpstr>
      <vt:lpstr>Zasady</vt:lpstr>
      <vt:lpstr>Zasady</vt:lpstr>
      <vt:lpstr>Zasady</vt:lpstr>
      <vt:lpstr>Zasady</vt:lpstr>
      <vt:lpstr>Zasady</vt:lpstr>
      <vt:lpstr>Zasady</vt:lpstr>
      <vt:lpstr>Zasady</vt:lpstr>
      <vt:lpstr>Zasady</vt:lpstr>
      <vt:lpstr>Zasady</vt:lpstr>
      <vt:lpstr>Zasady</vt:lpstr>
      <vt:lpstr>Zasady</vt:lpstr>
      <vt:lpstr>Zasady</vt:lpstr>
      <vt:lpstr>Zasady</vt:lpstr>
      <vt:lpstr>Zasady</vt:lpstr>
      <vt:lpstr>Zasady</vt:lpstr>
      <vt:lpstr>Zasady</vt:lpstr>
      <vt:lpstr>Zasady</vt:lpstr>
      <vt:lpstr>Zasady</vt:lpstr>
      <vt:lpstr>Zasady</vt:lpstr>
      <vt:lpstr>Zasady</vt:lpstr>
      <vt:lpstr>Zasady</vt:lpstr>
      <vt:lpstr>Zasady</vt:lpstr>
      <vt:lpstr>Zasady</vt:lpstr>
      <vt:lpstr>Zasady</vt:lpstr>
      <vt:lpstr>Działania komunikacyjne </vt:lpstr>
      <vt:lpstr>Działania komunikacyjne </vt:lpstr>
      <vt:lpstr>Działania komunikacyjne </vt:lpstr>
      <vt:lpstr>Działania komunikacyjne </vt:lpstr>
      <vt:lpstr>Działania komunikacyjne </vt:lpstr>
      <vt:lpstr>Działania komunikacyjne </vt:lpstr>
      <vt:lpstr>Działania komunikacyjne </vt:lpstr>
      <vt:lpstr>Działania komunikacyjne </vt:lpstr>
      <vt:lpstr>Działania komunikacyjne </vt:lpstr>
      <vt:lpstr>Działania komunikacyjne </vt:lpstr>
      <vt:lpstr>Działania komunikacyjne </vt:lpstr>
      <vt:lpstr>Działania komunikacyjne </vt:lpstr>
      <vt:lpstr>Dołącz do Lokalnych Partnerstw  Polsko-Amerykańskiej Fundacji Wolności </vt:lpstr>
      <vt:lpstr>KRYTERIA</vt:lpstr>
      <vt:lpstr>Co w ramach dotacji?</vt:lpstr>
      <vt:lpstr>Przykład z naszego podwórka</vt:lpstr>
      <vt:lpstr>Prezentacja programu PowerPoint</vt:lpstr>
      <vt:lpstr>Prezentacja programu PowerPoint</vt:lpstr>
      <vt:lpstr>Prezentacja programu PowerPoint</vt:lpstr>
      <vt:lpstr>Prezentacja programu PowerPoint</vt:lpstr>
      <vt:lpstr>Prezentacja programu PowerPoint</vt:lpstr>
      <vt:lpstr>ENGLISH TEACHING</vt:lpstr>
      <vt:lpstr>Prezentacja programu PowerPoint</vt:lpstr>
      <vt:lpstr>Prezentacja programu PowerPoint</vt:lpstr>
      <vt:lpstr>Dodatkowe możliwości dla uczestników Programu</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Dziękujemy i zapraszamy do dyskusji  Ośrodek Działaj Lokalnie Stowarzyszenie Lokalna Grupa Działania Partnerstwo Ducha Gór ul. 1 Maja 9 lok. 2 58-530 Kowary tel.75 644 21 65 e-mail: sekretariat@duchgor.org www.duchgor.org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Sebastian Zieliński</dc:creator>
  <cp:lastModifiedBy>Konto Microsoft</cp:lastModifiedBy>
  <cp:revision>111</cp:revision>
  <dcterms:created xsi:type="dcterms:W3CDTF">2021-03-24T14:14:58Z</dcterms:created>
  <dcterms:modified xsi:type="dcterms:W3CDTF">2022-03-24T08:20:09Z</dcterms:modified>
</cp:coreProperties>
</file>